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22.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120"/>
  </p:notesMasterIdLst>
  <p:handoutMasterIdLst>
    <p:handoutMasterId r:id="rId121"/>
  </p:handoutMasterIdLst>
  <p:sldIdLst>
    <p:sldId id="256" r:id="rId4"/>
    <p:sldId id="602" r:id="rId5"/>
    <p:sldId id="677" r:id="rId6"/>
    <p:sldId id="678" r:id="rId7"/>
    <p:sldId id="605" r:id="rId8"/>
    <p:sldId id="606" r:id="rId9"/>
    <p:sldId id="679" r:id="rId10"/>
    <p:sldId id="608" r:id="rId11"/>
    <p:sldId id="609" r:id="rId12"/>
    <p:sldId id="680" r:id="rId13"/>
    <p:sldId id="619" r:id="rId14"/>
    <p:sldId id="611" r:id="rId15"/>
    <p:sldId id="612" r:id="rId16"/>
    <p:sldId id="681" r:id="rId17"/>
    <p:sldId id="682" r:id="rId18"/>
    <p:sldId id="615" r:id="rId19"/>
    <p:sldId id="683" r:id="rId20"/>
    <p:sldId id="684" r:id="rId21"/>
    <p:sldId id="685" r:id="rId22"/>
    <p:sldId id="687" r:id="rId23"/>
    <p:sldId id="686" r:id="rId24"/>
    <p:sldId id="621" r:id="rId25"/>
    <p:sldId id="623" r:id="rId26"/>
    <p:sldId id="688" r:id="rId27"/>
    <p:sldId id="689" r:id="rId28"/>
    <p:sldId id="690" r:id="rId29"/>
    <p:sldId id="691" r:id="rId30"/>
    <p:sldId id="692" r:id="rId31"/>
    <p:sldId id="693" r:id="rId32"/>
    <p:sldId id="694" r:id="rId33"/>
    <p:sldId id="695" r:id="rId34"/>
    <p:sldId id="696" r:id="rId35"/>
    <p:sldId id="697" r:id="rId36"/>
    <p:sldId id="698" r:id="rId37"/>
    <p:sldId id="699" r:id="rId38"/>
    <p:sldId id="636" r:id="rId39"/>
    <p:sldId id="702" r:id="rId40"/>
    <p:sldId id="703" r:id="rId41"/>
    <p:sldId id="704" r:id="rId42"/>
    <p:sldId id="705" r:id="rId43"/>
    <p:sldId id="706" r:id="rId44"/>
    <p:sldId id="707" r:id="rId45"/>
    <p:sldId id="708" r:id="rId46"/>
    <p:sldId id="709" r:id="rId47"/>
    <p:sldId id="710" r:id="rId48"/>
    <p:sldId id="711" r:id="rId49"/>
    <p:sldId id="750" r:id="rId50"/>
    <p:sldId id="752" r:id="rId51"/>
    <p:sldId id="754" r:id="rId52"/>
    <p:sldId id="753" r:id="rId53"/>
    <p:sldId id="756" r:id="rId54"/>
    <p:sldId id="757" r:id="rId55"/>
    <p:sldId id="758" r:id="rId56"/>
    <p:sldId id="759" r:id="rId57"/>
    <p:sldId id="755" r:id="rId58"/>
    <p:sldId id="712" r:id="rId59"/>
    <p:sldId id="714" r:id="rId60"/>
    <p:sldId id="716" r:id="rId61"/>
    <p:sldId id="648" r:id="rId62"/>
    <p:sldId id="766" r:id="rId63"/>
    <p:sldId id="767" r:id="rId64"/>
    <p:sldId id="768" r:id="rId65"/>
    <p:sldId id="770" r:id="rId66"/>
    <p:sldId id="771" r:id="rId67"/>
    <p:sldId id="772" r:id="rId68"/>
    <p:sldId id="773" r:id="rId69"/>
    <p:sldId id="374" r:id="rId70"/>
    <p:sldId id="375" r:id="rId71"/>
    <p:sldId id="774" r:id="rId72"/>
    <p:sldId id="775" r:id="rId73"/>
    <p:sldId id="779" r:id="rId74"/>
    <p:sldId id="776" r:id="rId75"/>
    <p:sldId id="780" r:id="rId76"/>
    <p:sldId id="778" r:id="rId77"/>
    <p:sldId id="777" r:id="rId78"/>
    <p:sldId id="701" r:id="rId79"/>
    <p:sldId id="717" r:id="rId80"/>
    <p:sldId id="718" r:id="rId81"/>
    <p:sldId id="719" r:id="rId82"/>
    <p:sldId id="720" r:id="rId83"/>
    <p:sldId id="721" r:id="rId84"/>
    <p:sldId id="723" r:id="rId85"/>
    <p:sldId id="724" r:id="rId86"/>
    <p:sldId id="725" r:id="rId87"/>
    <p:sldId id="726" r:id="rId88"/>
    <p:sldId id="727" r:id="rId89"/>
    <p:sldId id="728" r:id="rId90"/>
    <p:sldId id="659" r:id="rId91"/>
    <p:sldId id="660" r:id="rId92"/>
    <p:sldId id="661" r:id="rId93"/>
    <p:sldId id="729" r:id="rId94"/>
    <p:sldId id="730" r:id="rId95"/>
    <p:sldId id="664" r:id="rId96"/>
    <p:sldId id="665" r:id="rId97"/>
    <p:sldId id="731" r:id="rId98"/>
    <p:sldId id="732" r:id="rId99"/>
    <p:sldId id="733" r:id="rId100"/>
    <p:sldId id="734" r:id="rId101"/>
    <p:sldId id="735" r:id="rId102"/>
    <p:sldId id="736" r:id="rId103"/>
    <p:sldId id="737" r:id="rId104"/>
    <p:sldId id="745" r:id="rId105"/>
    <p:sldId id="746" r:id="rId106"/>
    <p:sldId id="747" r:id="rId107"/>
    <p:sldId id="748" r:id="rId108"/>
    <p:sldId id="739" r:id="rId109"/>
    <p:sldId id="740" r:id="rId110"/>
    <p:sldId id="741" r:id="rId111"/>
    <p:sldId id="743" r:id="rId112"/>
    <p:sldId id="749" r:id="rId113"/>
    <p:sldId id="761" r:id="rId114"/>
    <p:sldId id="764" r:id="rId115"/>
    <p:sldId id="760" r:id="rId116"/>
    <p:sldId id="762" r:id="rId117"/>
    <p:sldId id="763" r:id="rId118"/>
    <p:sldId id="765" r:id="rId119"/>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9405E"/>
    <a:srgbClr val="094162"/>
    <a:srgbClr val="106FAA"/>
    <a:srgbClr val="093F5D"/>
    <a:srgbClr val="148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03"/>
    <p:restoredTop sz="80625" autoAdjust="0"/>
  </p:normalViewPr>
  <p:slideViewPr>
    <p:cSldViewPr snapToGrid="0">
      <p:cViewPr varScale="1">
        <p:scale>
          <a:sx n="71" d="100"/>
          <a:sy n="71" d="100"/>
        </p:scale>
        <p:origin x="168" y="536"/>
      </p:cViewPr>
      <p:guideLst>
        <p:guide orient="horz" pos="211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7E99EC-E697-DC40-9D1E-F7482AB5E289}" type="datetimeFigureOut">
              <a:rPr kumimoji="1" lang="zh-CN" altLang="en-US" smtClean="0"/>
              <a:t>2023/11/15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569E21-1681-B840-B4B0-867B1628F695}" type="slidenum">
              <a:rPr kumimoji="1" lang="zh-CN" altLang="en-US" smtClean="0"/>
              <a:t>‹#›</a:t>
            </a:fld>
            <a:endParaRPr kumimoji="1" lang="zh-CN" altLang="en-US"/>
          </a:p>
        </p:txBody>
      </p:sp>
    </p:spTree>
    <p:extLst>
      <p:ext uri="{BB962C8B-B14F-4D97-AF65-F5344CB8AC3E}">
        <p14:creationId xmlns:p14="http://schemas.microsoft.com/office/powerpoint/2010/main" val="1146012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2023/11/15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a:t>
            </a:fld>
            <a:endParaRPr lang="zh-CN" altLang="en-US"/>
          </a:p>
        </p:txBody>
      </p:sp>
    </p:spTree>
    <p:extLst>
      <p:ext uri="{BB962C8B-B14F-4D97-AF65-F5344CB8AC3E}">
        <p14:creationId xmlns:p14="http://schemas.microsoft.com/office/powerpoint/2010/main" val="88860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31F07045-7597-4469-8263-2910C47EE9FC}" type="slidenum">
              <a:rPr lang="en-US" altLang="zh-CN">
                <a:solidFill>
                  <a:prstClr val="black"/>
                </a:solidFill>
              </a:rPr>
              <a:pPr/>
              <a:t>22</a:t>
            </a:fld>
            <a:endParaRPr lang="en-US" altLang="zh-CN">
              <a:solidFill>
                <a:prstClr val="black"/>
              </a:solidFill>
            </a:endParaRPr>
          </a:p>
        </p:txBody>
      </p:sp>
      <p:sp>
        <p:nvSpPr>
          <p:cNvPr id="214018" name="Rectangle 2"/>
          <p:cNvSpPr>
            <a:spLocks noGrp="1" noRot="1" noChangeAspect="1" noChangeArrowheads="1" noTextEdit="1"/>
          </p:cNvSpPr>
          <p:nvPr>
            <p:ph type="sldImg"/>
          </p:nvPr>
        </p:nvSpPr>
        <p:spPr>
          <a:xfrm>
            <a:off x="381000" y="685800"/>
            <a:ext cx="6096000" cy="3429000"/>
          </a:xfrm>
        </p:spPr>
      </p:sp>
      <p:sp>
        <p:nvSpPr>
          <p:cNvPr id="214019" name="Rectangle 3"/>
          <p:cNvSpPr>
            <a:spLocks noGrp="1" noChangeArrowheads="1"/>
          </p:cNvSpPr>
          <p:nvPr>
            <p:ph type="body" idx="1"/>
          </p:nvPr>
        </p:nvSpPr>
        <p:spPr/>
        <p:txBody>
          <a:bodyPr/>
          <a:lstStyle/>
          <a:p>
            <a:r>
              <a:rPr lang="en-US" altLang="zh-CN" dirty="0" err="1"/>
              <a:t>Larange</a:t>
            </a:r>
            <a:r>
              <a:rPr lang="zh-CN" altLang="en-US" dirty="0"/>
              <a:t>乘子的负号：求</a:t>
            </a:r>
            <a:r>
              <a:rPr lang="en-US" altLang="zh-CN" dirty="0" err="1"/>
              <a:t>argmin</a:t>
            </a:r>
            <a:r>
              <a:rPr lang="en-US" altLang="zh-CN" dirty="0"/>
              <a:t>(beta)</a:t>
            </a:r>
            <a:r>
              <a:rPr lang="zh-CN" altLang="en-US" dirty="0"/>
              <a:t>，但</a:t>
            </a:r>
            <a:r>
              <a:rPr lang="en-US" altLang="zh-CN" dirty="0" err="1"/>
              <a:t>argmax</a:t>
            </a:r>
            <a:r>
              <a:rPr lang="en-US" altLang="zh-CN" dirty="0"/>
              <a:t>(alpha)</a:t>
            </a:r>
          </a:p>
        </p:txBody>
      </p:sp>
    </p:spTree>
    <p:extLst>
      <p:ext uri="{BB962C8B-B14F-4D97-AF65-F5344CB8AC3E}">
        <p14:creationId xmlns:p14="http://schemas.microsoft.com/office/powerpoint/2010/main" val="177780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87CCA8BF-2F2C-4791-8E44-E7542317EF56}" type="slidenum">
              <a:rPr lang="zh-CN" altLang="en-US" smtClean="0"/>
              <a:pPr/>
              <a:t>23</a:t>
            </a:fld>
            <a:endParaRPr lang="zh-CN" altLang="en-US"/>
          </a:p>
        </p:txBody>
      </p:sp>
    </p:spTree>
    <p:extLst>
      <p:ext uri="{BB962C8B-B14F-4D97-AF65-F5344CB8AC3E}">
        <p14:creationId xmlns:p14="http://schemas.microsoft.com/office/powerpoint/2010/main" val="191874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31</a:t>
            </a:fld>
            <a:endParaRPr lang="zh-CN" altLang="en-US"/>
          </a:p>
        </p:txBody>
      </p:sp>
    </p:spTree>
    <p:extLst>
      <p:ext uri="{BB962C8B-B14F-4D97-AF65-F5344CB8AC3E}">
        <p14:creationId xmlns:p14="http://schemas.microsoft.com/office/powerpoint/2010/main" val="1623474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支持向量分类产生的模型，如上所述，只依赖于训练数据的一个子集。其原因在于，构造模型时用到的代价函数并不关心那些不在边界上的数据点。类似的，支持向量回归所生成的模型也只依赖于训练数据的一个自己，因为构造模型时用到的代价函数用不上那些与预测值很接近的训练数据。</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35</a:t>
            </a:fld>
            <a:endParaRPr lang="zh-CN" altLang="en-US"/>
          </a:p>
        </p:txBody>
      </p:sp>
    </p:spTree>
    <p:extLst>
      <p:ext uri="{BB962C8B-B14F-4D97-AF65-F5344CB8AC3E}">
        <p14:creationId xmlns:p14="http://schemas.microsoft.com/office/powerpoint/2010/main" val="2005852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57</a:t>
            </a:fld>
            <a:endParaRPr lang="zh-CN" altLang="en-US"/>
          </a:p>
        </p:txBody>
      </p:sp>
    </p:spTree>
    <p:extLst>
      <p:ext uri="{BB962C8B-B14F-4D97-AF65-F5344CB8AC3E}">
        <p14:creationId xmlns:p14="http://schemas.microsoft.com/office/powerpoint/2010/main" val="903895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58</a:t>
            </a:fld>
            <a:endParaRPr lang="zh-CN" altLang="en-US"/>
          </a:p>
        </p:txBody>
      </p:sp>
    </p:spTree>
    <p:extLst>
      <p:ext uri="{BB962C8B-B14F-4D97-AF65-F5344CB8AC3E}">
        <p14:creationId xmlns:p14="http://schemas.microsoft.com/office/powerpoint/2010/main" val="1330243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87CCA8BF-2F2C-4791-8E44-E7542317EF56}" type="slidenum">
              <a:rPr lang="zh-CN" altLang="en-US" smtClean="0"/>
              <a:pPr/>
              <a:t>59</a:t>
            </a:fld>
            <a:endParaRPr lang="zh-CN" altLang="en-US"/>
          </a:p>
        </p:txBody>
      </p:sp>
    </p:spTree>
    <p:extLst>
      <p:ext uri="{BB962C8B-B14F-4D97-AF65-F5344CB8AC3E}">
        <p14:creationId xmlns:p14="http://schemas.microsoft.com/office/powerpoint/2010/main" val="66816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67</a:t>
            </a:fld>
            <a:endParaRPr lang="zh-CN" altLang="en-US"/>
          </a:p>
        </p:txBody>
      </p:sp>
    </p:spTree>
    <p:extLst>
      <p:ext uri="{BB962C8B-B14F-4D97-AF65-F5344CB8AC3E}">
        <p14:creationId xmlns:p14="http://schemas.microsoft.com/office/powerpoint/2010/main" val="3095554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69</a:t>
            </a:fld>
            <a:endParaRPr lang="zh-CN" altLang="en-US"/>
          </a:p>
        </p:txBody>
      </p:sp>
    </p:spTree>
    <p:extLst>
      <p:ext uri="{BB962C8B-B14F-4D97-AF65-F5344CB8AC3E}">
        <p14:creationId xmlns:p14="http://schemas.microsoft.com/office/powerpoint/2010/main" val="121306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51632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5</a:t>
            </a:fld>
            <a:endParaRPr lang="zh-CN" altLang="en-US"/>
          </a:p>
        </p:txBody>
      </p:sp>
    </p:spTree>
    <p:extLst>
      <p:ext uri="{BB962C8B-B14F-4D97-AF65-F5344CB8AC3E}">
        <p14:creationId xmlns:p14="http://schemas.microsoft.com/office/powerpoint/2010/main" val="120352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131976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16371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13059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848613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102</a:t>
            </a:fld>
            <a:endParaRPr lang="zh-CN" altLang="en-US"/>
          </a:p>
        </p:txBody>
      </p:sp>
    </p:spTree>
    <p:extLst>
      <p:ext uri="{BB962C8B-B14F-4D97-AF65-F5344CB8AC3E}">
        <p14:creationId xmlns:p14="http://schemas.microsoft.com/office/powerpoint/2010/main" val="1715660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104</a:t>
            </a:fld>
            <a:endParaRPr lang="zh-CN" altLang="en-US"/>
          </a:p>
        </p:txBody>
      </p:sp>
    </p:spTree>
    <p:extLst>
      <p:ext uri="{BB962C8B-B14F-4D97-AF65-F5344CB8AC3E}">
        <p14:creationId xmlns:p14="http://schemas.microsoft.com/office/powerpoint/2010/main" val="1763955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105</a:t>
            </a:fld>
            <a:endParaRPr lang="zh-CN" altLang="en-US"/>
          </a:p>
        </p:txBody>
      </p:sp>
    </p:spTree>
    <p:extLst>
      <p:ext uri="{BB962C8B-B14F-4D97-AF65-F5344CB8AC3E}">
        <p14:creationId xmlns:p14="http://schemas.microsoft.com/office/powerpoint/2010/main" val="1610721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108</a:t>
            </a:fld>
            <a:endParaRPr lang="zh-CN" altLang="en-US"/>
          </a:p>
        </p:txBody>
      </p:sp>
    </p:spTree>
    <p:extLst>
      <p:ext uri="{BB962C8B-B14F-4D97-AF65-F5344CB8AC3E}">
        <p14:creationId xmlns:p14="http://schemas.microsoft.com/office/powerpoint/2010/main" val="108868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br>
              <a:rPr lang="zh-CN" altLang="en-US" b="0" i="0" dirty="0">
                <a:effectLst/>
                <a:latin typeface="Arial" panose="020B0604020202020204" pitchFamily="34" charset="0"/>
              </a:rPr>
            </a:br>
            <a:endParaRPr lang="zh-CN" altLang="en-US" b="0" i="0" dirty="0">
              <a:effectLst/>
              <a:latin typeface="Arial" panose="020B0604020202020204" pitchFamily="34" charset="0"/>
            </a:endParaRPr>
          </a:p>
          <a:p>
            <a:pPr algn="l" rtl="0"/>
            <a:r>
              <a:rPr lang="zh-CN" altLang="en-US" b="0" i="0" dirty="0">
                <a:solidFill>
                  <a:srgbClr val="333333"/>
                </a:solidFill>
                <a:effectLst/>
                <a:latin typeface="Arial" panose="020B0604020202020204" pitchFamily="34" charset="0"/>
              </a:rPr>
              <a:t>缺点</a:t>
            </a:r>
          </a:p>
          <a:p>
            <a:pPr algn="l" rtl="0"/>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对于大量的训练样本，计算成本可能过高</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结果没有直接的概率解释</a:t>
            </a: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111</a:t>
            </a:fld>
            <a:endParaRPr lang="zh-CN" altLang="en-US"/>
          </a:p>
        </p:txBody>
      </p:sp>
    </p:spTree>
    <p:extLst>
      <p:ext uri="{BB962C8B-B14F-4D97-AF65-F5344CB8AC3E}">
        <p14:creationId xmlns:p14="http://schemas.microsoft.com/office/powerpoint/2010/main" val="760472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br>
              <a:rPr lang="zh-CN" altLang="en-US" b="0" i="0" dirty="0">
                <a:effectLst/>
                <a:latin typeface="Arial" panose="020B0604020202020204" pitchFamily="34" charset="0"/>
              </a:rPr>
            </a:br>
            <a:endParaRPr lang="zh-CN" altLang="en-US" b="0" i="0" dirty="0">
              <a:effectLst/>
              <a:latin typeface="Arial" panose="020B0604020202020204" pitchFamily="34" charset="0"/>
            </a:endParaRPr>
          </a:p>
          <a:p>
            <a:pPr algn="l" rtl="0"/>
            <a:r>
              <a:rPr lang="zh-CN" altLang="en-US" b="0" i="0" dirty="0">
                <a:solidFill>
                  <a:srgbClr val="333333"/>
                </a:solidFill>
                <a:effectLst/>
                <a:latin typeface="Arial" panose="020B0604020202020204" pitchFamily="34" charset="0"/>
              </a:rPr>
              <a:t>缺点</a:t>
            </a:r>
          </a:p>
          <a:p>
            <a:pPr algn="l" rtl="0"/>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对于大量的训练样本，计算成本可能过高</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结果没有直接的概率解释</a:t>
            </a: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112</a:t>
            </a:fld>
            <a:endParaRPr lang="zh-CN" altLang="en-US"/>
          </a:p>
        </p:txBody>
      </p:sp>
    </p:spTree>
    <p:extLst>
      <p:ext uri="{BB962C8B-B14F-4D97-AF65-F5344CB8AC3E}">
        <p14:creationId xmlns:p14="http://schemas.microsoft.com/office/powerpoint/2010/main" val="192426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62CD014D-0854-486F-AF3F-8A9FC1AE73F4}" type="slidenum">
              <a:rPr lang="en-US" altLang="zh-CN">
                <a:solidFill>
                  <a:prstClr val="black"/>
                </a:solidFill>
              </a:rPr>
              <a:pPr/>
              <a:t>6</a:t>
            </a:fld>
            <a:endParaRPr lang="en-US" altLang="zh-CN">
              <a:solidFill>
                <a:prstClr val="black"/>
              </a:solidFill>
            </a:endParaRPr>
          </a:p>
        </p:txBody>
      </p:sp>
      <p:sp>
        <p:nvSpPr>
          <p:cNvPr id="197634" name="Rectangle 2"/>
          <p:cNvSpPr>
            <a:spLocks noGrp="1" noRot="1" noChangeAspect="1" noChangeArrowheads="1" noTextEdit="1"/>
          </p:cNvSpPr>
          <p:nvPr>
            <p:ph type="sldImg"/>
          </p:nvPr>
        </p:nvSpPr>
        <p:spPr>
          <a:xfrm>
            <a:off x="381000" y="685800"/>
            <a:ext cx="6096000" cy="3429000"/>
          </a:xfrm>
        </p:spPr>
      </p:sp>
      <p:sp>
        <p:nvSpPr>
          <p:cNvPr id="197635" name="Rectangle 3"/>
          <p:cNvSpPr>
            <a:spLocks noGrp="1" noChangeArrowheads="1"/>
          </p:cNvSpPr>
          <p:nvPr>
            <p:ph type="body" idx="1"/>
          </p:nvPr>
        </p:nvSpPr>
        <p:spPr/>
        <p:txBody>
          <a:bodyPr/>
          <a:lstStyle/>
          <a:p>
            <a:endParaRPr lang="zh-CN" altLang="en-US">
              <a:latin typeface="宋体" pitchFamily="2" charset="-122"/>
            </a:endParaRPr>
          </a:p>
        </p:txBody>
      </p:sp>
    </p:spTree>
    <p:extLst>
      <p:ext uri="{BB962C8B-B14F-4D97-AF65-F5344CB8AC3E}">
        <p14:creationId xmlns:p14="http://schemas.microsoft.com/office/powerpoint/2010/main" val="1892327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br>
              <a:rPr lang="zh-CN" altLang="en-US" b="0" i="0" dirty="0">
                <a:effectLst/>
                <a:latin typeface="Arial" panose="020B0604020202020204" pitchFamily="34" charset="0"/>
              </a:rPr>
            </a:br>
            <a:endParaRPr lang="zh-CN" altLang="en-US" b="0" i="0" dirty="0">
              <a:effectLst/>
              <a:latin typeface="Arial" panose="020B0604020202020204" pitchFamily="34" charset="0"/>
            </a:endParaRPr>
          </a:p>
          <a:p>
            <a:pPr algn="l" rtl="0"/>
            <a:r>
              <a:rPr lang="zh-CN" altLang="en-US" b="0" i="0" dirty="0">
                <a:solidFill>
                  <a:srgbClr val="333333"/>
                </a:solidFill>
                <a:effectLst/>
                <a:latin typeface="Arial" panose="020B0604020202020204" pitchFamily="34" charset="0"/>
              </a:rPr>
              <a:t>只有支持向量的位置与决策边界有关</a:t>
            </a:r>
          </a:p>
          <a:p>
            <a:pPr algn="l" rtl="0"/>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距离边缘更远的正确一侧的其他点不会修改</a:t>
            </a:r>
          </a:p>
          <a:p>
            <a:pPr algn="l" rtl="0"/>
            <a:r>
              <a:rPr lang="zh-CN" altLang="en-US" b="0" i="0" dirty="0">
                <a:solidFill>
                  <a:srgbClr val="333333"/>
                </a:solidFill>
                <a:effectLst/>
                <a:latin typeface="Arial" panose="020B0604020202020204" pitchFamily="34" charset="0"/>
              </a:rPr>
              <a:t>决策边界</a:t>
            </a: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113</a:t>
            </a:fld>
            <a:endParaRPr lang="zh-CN" altLang="en-US"/>
          </a:p>
        </p:txBody>
      </p:sp>
    </p:spTree>
    <p:extLst>
      <p:ext uri="{BB962C8B-B14F-4D97-AF65-F5344CB8AC3E}">
        <p14:creationId xmlns:p14="http://schemas.microsoft.com/office/powerpoint/2010/main" val="3866726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br>
              <a:rPr lang="zh-CN" altLang="en-US" b="0" i="0" dirty="0">
                <a:effectLst/>
                <a:latin typeface="Arial" panose="020B0604020202020204" pitchFamily="34" charset="0"/>
              </a:rPr>
            </a:br>
            <a:endParaRPr lang="zh-CN" altLang="en-US" b="0" i="0" dirty="0">
              <a:effectLst/>
              <a:latin typeface="Arial" panose="020B0604020202020204" pitchFamily="34" charset="0"/>
            </a:endParaRPr>
          </a:p>
          <a:p>
            <a:pPr algn="l" rtl="0"/>
            <a:r>
              <a:rPr lang="zh-CN" altLang="en-US" b="0" i="0" dirty="0">
                <a:solidFill>
                  <a:srgbClr val="333333"/>
                </a:solidFill>
                <a:effectLst/>
                <a:latin typeface="Arial" panose="020B0604020202020204" pitchFamily="34" charset="0"/>
              </a:rPr>
              <a:t>只有支持向量的位置与决策边界有关</a:t>
            </a:r>
          </a:p>
          <a:p>
            <a:pPr algn="l" rtl="0"/>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距离边缘更远的正确一侧的其他点不会修改</a:t>
            </a:r>
          </a:p>
          <a:p>
            <a:pPr algn="l" rtl="0"/>
            <a:r>
              <a:rPr lang="zh-CN" altLang="en-US" b="0" i="0" dirty="0">
                <a:solidFill>
                  <a:srgbClr val="333333"/>
                </a:solidFill>
                <a:effectLst/>
                <a:latin typeface="Arial" panose="020B0604020202020204" pitchFamily="34" charset="0"/>
              </a:rPr>
              <a:t>决策边界</a:t>
            </a: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114</a:t>
            </a:fld>
            <a:endParaRPr lang="zh-CN" altLang="en-US"/>
          </a:p>
        </p:txBody>
      </p:sp>
    </p:spTree>
    <p:extLst>
      <p:ext uri="{BB962C8B-B14F-4D97-AF65-F5344CB8AC3E}">
        <p14:creationId xmlns:p14="http://schemas.microsoft.com/office/powerpoint/2010/main" val="1087175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br>
              <a:rPr lang="zh-CN" altLang="en-US" b="0" i="0" dirty="0">
                <a:effectLst/>
                <a:latin typeface="Arial" panose="020B0604020202020204" pitchFamily="34" charset="0"/>
              </a:rPr>
            </a:br>
            <a:endParaRPr lang="zh-CN" altLang="en-US" b="0" i="0" dirty="0">
              <a:solidFill>
                <a:srgbClr val="FDFDFD"/>
              </a:solidFill>
              <a:effectLst/>
              <a:latin typeface="Arial" panose="020B0604020202020204" pitchFamily="34" charset="0"/>
            </a:endParaRPr>
          </a:p>
          <a:p>
            <a:pPr algn="l" rtl="0"/>
            <a:r>
              <a:rPr lang="zh-CN" altLang="en-US" b="0" i="0" dirty="0">
                <a:solidFill>
                  <a:srgbClr val="333333"/>
                </a:solidFill>
                <a:effectLst/>
                <a:latin typeface="Arial" panose="020B0604020202020204" pitchFamily="34" charset="0"/>
              </a:rPr>
              <a:t>。</a:t>
            </a:r>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115</a:t>
            </a:fld>
            <a:endParaRPr lang="zh-CN" altLang="en-US"/>
          </a:p>
        </p:txBody>
      </p:sp>
    </p:spTree>
    <p:extLst>
      <p:ext uri="{BB962C8B-B14F-4D97-AF65-F5344CB8AC3E}">
        <p14:creationId xmlns:p14="http://schemas.microsoft.com/office/powerpoint/2010/main" val="1901627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87CCA8BF-2F2C-4791-8E44-E7542317EF56}" type="slidenum">
              <a:rPr lang="zh-CN" altLang="en-US" smtClean="0"/>
              <a:pPr/>
              <a:t>8</a:t>
            </a:fld>
            <a:endParaRPr lang="zh-CN" altLang="en-US"/>
          </a:p>
        </p:txBody>
      </p:sp>
    </p:spTree>
    <p:extLst>
      <p:ext uri="{BB962C8B-B14F-4D97-AF65-F5344CB8AC3E}">
        <p14:creationId xmlns:p14="http://schemas.microsoft.com/office/powerpoint/2010/main" val="39902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968C1182-5248-4580-8D61-233867AC7E80}" type="slidenum">
              <a:rPr lang="en-US" altLang="zh-CN">
                <a:solidFill>
                  <a:prstClr val="black"/>
                </a:solidFill>
              </a:rPr>
              <a:pPr/>
              <a:t>9</a:t>
            </a:fld>
            <a:endParaRPr lang="en-US" altLang="zh-CN">
              <a:solidFill>
                <a:prstClr val="black"/>
              </a:solidFill>
            </a:endParaRPr>
          </a:p>
        </p:txBody>
      </p:sp>
      <p:sp>
        <p:nvSpPr>
          <p:cNvPr id="351234" name="Rectangle 2"/>
          <p:cNvSpPr>
            <a:spLocks noGrp="1" noRot="1" noChangeAspect="1" noChangeArrowheads="1" noTextEdit="1"/>
          </p:cNvSpPr>
          <p:nvPr>
            <p:ph type="sldImg"/>
          </p:nvPr>
        </p:nvSpPr>
        <p:spPr>
          <a:xfrm>
            <a:off x="381000" y="685800"/>
            <a:ext cx="6096000" cy="3429000"/>
          </a:xfrm>
        </p:spPr>
      </p:sp>
      <p:sp>
        <p:nvSpPr>
          <p:cNvPr id="351235" name="Rectangle 3"/>
          <p:cNvSpPr>
            <a:spLocks noGrp="1" noChangeArrowheads="1"/>
          </p:cNvSpPr>
          <p:nvPr>
            <p:ph type="body" idx="1"/>
          </p:nvPr>
        </p:nvSpPr>
        <p:spPr/>
        <p:txBody>
          <a:bodyPr/>
          <a:lstStyle/>
          <a:p>
            <a:r>
              <a:rPr lang="en-US" altLang="zh-CN"/>
              <a:t>SVM</a:t>
            </a:r>
            <a:r>
              <a:rPr lang="zh-CN" altLang="en-US"/>
              <a:t>：最差的点有最大的</a:t>
            </a:r>
            <a:r>
              <a:rPr lang="en-US" altLang="zh-CN"/>
              <a:t>confidence</a:t>
            </a:r>
          </a:p>
        </p:txBody>
      </p:sp>
    </p:spTree>
    <p:extLst>
      <p:ext uri="{BB962C8B-B14F-4D97-AF65-F5344CB8AC3E}">
        <p14:creationId xmlns:p14="http://schemas.microsoft.com/office/powerpoint/2010/main" val="2142334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2041DF1B-DE42-4B75-98EC-CEBE84885FC1}" type="slidenum">
              <a:rPr lang="en-US" altLang="zh-CN">
                <a:solidFill>
                  <a:prstClr val="black"/>
                </a:solidFill>
              </a:rPr>
              <a:pPr/>
              <a:t>12</a:t>
            </a:fld>
            <a:endParaRPr lang="en-US" altLang="zh-CN">
              <a:solidFill>
                <a:prstClr val="black"/>
              </a:solidFill>
            </a:endParaRPr>
          </a:p>
        </p:txBody>
      </p:sp>
      <p:sp>
        <p:nvSpPr>
          <p:cNvPr id="344066" name="Rectangle 2"/>
          <p:cNvSpPr>
            <a:spLocks noGrp="1" noRot="1" noChangeAspect="1" noChangeArrowheads="1" noTextEdit="1"/>
          </p:cNvSpPr>
          <p:nvPr>
            <p:ph type="sldImg"/>
          </p:nvPr>
        </p:nvSpPr>
        <p:spPr>
          <a:xfrm>
            <a:off x="381000" y="685800"/>
            <a:ext cx="6096000" cy="3429000"/>
          </a:xfrm>
        </p:spPr>
      </p:sp>
      <p:sp>
        <p:nvSpPr>
          <p:cNvPr id="3440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12773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2041DF1B-DE42-4B75-98EC-CEBE84885FC1}" type="slidenum">
              <a:rPr lang="en-US" altLang="zh-CN">
                <a:solidFill>
                  <a:prstClr val="black"/>
                </a:solidFill>
              </a:rPr>
              <a:pPr/>
              <a:t>13</a:t>
            </a:fld>
            <a:endParaRPr lang="en-US" altLang="zh-CN">
              <a:solidFill>
                <a:prstClr val="black"/>
              </a:solidFill>
            </a:endParaRPr>
          </a:p>
        </p:txBody>
      </p:sp>
      <p:sp>
        <p:nvSpPr>
          <p:cNvPr id="344066" name="Rectangle 2"/>
          <p:cNvSpPr>
            <a:spLocks noGrp="1" noRot="1" noChangeAspect="1" noChangeArrowheads="1" noTextEdit="1"/>
          </p:cNvSpPr>
          <p:nvPr>
            <p:ph type="sldImg"/>
          </p:nvPr>
        </p:nvSpPr>
        <p:spPr>
          <a:xfrm>
            <a:off x="381000" y="685800"/>
            <a:ext cx="6096000" cy="3429000"/>
          </a:xfrm>
        </p:spPr>
      </p:sp>
      <p:sp>
        <p:nvSpPr>
          <p:cNvPr id="3440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40782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rial" panose="020B0604020202020204" pitchFamily="34" charset="0"/>
              </a:rPr>
              <a:t>克西：随机变量、（小）区间内的一个未知特定值</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14</a:t>
            </a:fld>
            <a:endParaRPr lang="zh-CN" altLang="en-US"/>
          </a:p>
        </p:txBody>
      </p:sp>
    </p:spTree>
    <p:extLst>
      <p:ext uri="{BB962C8B-B14F-4D97-AF65-F5344CB8AC3E}">
        <p14:creationId xmlns:p14="http://schemas.microsoft.com/office/powerpoint/2010/main" val="234632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2" y="9719598"/>
            <a:ext cx="3077739" cy="511651"/>
          </a:xfrm>
          <a:prstGeom prst="rect">
            <a:avLst/>
          </a:prstGeom>
          <a:ln/>
        </p:spPr>
        <p:txBody>
          <a:bodyPr/>
          <a:lstStyle/>
          <a:p>
            <a:fld id="{CB70A90F-ECE2-4726-A4B4-D21D10D22854}" type="slidenum">
              <a:rPr lang="en-US" altLang="zh-CN">
                <a:solidFill>
                  <a:prstClr val="black"/>
                </a:solidFill>
              </a:rPr>
              <a:pPr/>
              <a:t>16</a:t>
            </a:fld>
            <a:endParaRPr lang="en-US" altLang="zh-CN">
              <a:solidFill>
                <a:prstClr val="black"/>
              </a:solidFill>
            </a:endParaRPr>
          </a:p>
        </p:txBody>
      </p:sp>
      <p:sp>
        <p:nvSpPr>
          <p:cNvPr id="377858" name="Rectangle 2"/>
          <p:cNvSpPr>
            <a:spLocks noGrp="1" noRot="1" noChangeAspect="1" noChangeArrowheads="1" noTextEdit="1"/>
          </p:cNvSpPr>
          <p:nvPr>
            <p:ph type="sldImg"/>
          </p:nvPr>
        </p:nvSpPr>
        <p:spPr>
          <a:xfrm>
            <a:off x="381000" y="685800"/>
            <a:ext cx="6096000" cy="3429000"/>
          </a:xfrm>
        </p:spPr>
      </p:sp>
      <p:sp>
        <p:nvSpPr>
          <p:cNvPr id="377859" name="Rectangle 3"/>
          <p:cNvSpPr>
            <a:spLocks noGrp="1" noChangeArrowheads="1"/>
          </p:cNvSpPr>
          <p:nvPr>
            <p:ph type="body" idx="1"/>
          </p:nvPr>
        </p:nvSpPr>
        <p:spPr/>
        <p:txBody>
          <a:bodyPr/>
          <a:lstStyle/>
          <a:p>
            <a:r>
              <a:rPr lang="en-US" altLang="zh-CN"/>
              <a:t>Hingle: </a:t>
            </a:r>
            <a:r>
              <a:rPr lang="zh-CN" altLang="en-US"/>
              <a:t>转折点 </a:t>
            </a:r>
          </a:p>
        </p:txBody>
      </p:sp>
    </p:spTree>
    <p:extLst>
      <p:ext uri="{BB962C8B-B14F-4D97-AF65-F5344CB8AC3E}">
        <p14:creationId xmlns:p14="http://schemas.microsoft.com/office/powerpoint/2010/main" val="161963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9628835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401986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6213663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6261641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4565467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6605582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3564443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8767793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9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2896389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09276846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56878252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9407916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398967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74304397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8927980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4010395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1386518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1945499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8580207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86473558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23225358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31214271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63191468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96154550"/>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7008202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8988124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49320219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21723307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02530363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158459830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7834788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a:prstGeom prst="rect">
            <a:avLst/>
          </a:prstGeom>
        </p:spPr>
        <p:txBody>
          <a:bodyPr anchor="ctr"/>
          <a:lstStyle>
            <a:lvl1pPr marL="0" indent="0" algn="l">
              <a:buFontTx/>
              <a:buNone/>
              <a:defRPr>
                <a:solidFill>
                  <a:schemeClr val="bg1">
                    <a:lumMod val="50000"/>
                  </a:schemeClr>
                </a:solidFill>
              </a:defRPr>
            </a:lvl1pPr>
          </a:lstStyle>
          <a:p>
            <a:pPr lvl="0"/>
            <a:r>
              <a:rPr lang="zh-CN" altLang="en-US" dirty="0"/>
              <a:t>标题</a:t>
            </a:r>
          </a:p>
        </p:txBody>
      </p:sp>
    </p:spTree>
    <p:extLst>
      <p:ext uri="{BB962C8B-B14F-4D97-AF65-F5344CB8AC3E}">
        <p14:creationId xmlns:p14="http://schemas.microsoft.com/office/powerpoint/2010/main" val="27948827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6172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82019687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4.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46">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47">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4" r:id="rId27"/>
    <p:sldLayoutId id="2147484255" r:id="rId28"/>
    <p:sldLayoutId id="2147484256" r:id="rId29"/>
    <p:sldLayoutId id="2147484257" r:id="rId30"/>
    <p:sldLayoutId id="2147484258" r:id="rId31"/>
    <p:sldLayoutId id="2147484259" r:id="rId32"/>
    <p:sldLayoutId id="2147484261" r:id="rId33"/>
    <p:sldLayoutId id="2147484262" r:id="rId34"/>
    <p:sldLayoutId id="2147484263" r:id="rId35"/>
    <p:sldLayoutId id="2147484264" r:id="rId36"/>
    <p:sldLayoutId id="2147484265" r:id="rId37"/>
    <p:sldLayoutId id="2147484266" r:id="rId38"/>
    <p:sldLayoutId id="2147484267" r:id="rId39"/>
    <p:sldLayoutId id="2147484268" r:id="rId40"/>
    <p:sldLayoutId id="2147484269" r:id="rId41"/>
    <p:sldLayoutId id="2147484270" r:id="rId42"/>
    <p:sldLayoutId id="2147484271" r:id="rId43"/>
    <p:sldLayoutId id="2147484272" r:id="rId44"/>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60" r:id="rId12"/>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5.wmf"/></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0.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00.xml.rels><?xml version="1.0" encoding="UTF-8" standalone="yes"?>
<Relationships xmlns="http://schemas.openxmlformats.org/package/2006/relationships"><Relationship Id="rId3" Type="http://schemas.openxmlformats.org/officeDocument/2006/relationships/hyperlink" Target="http://www.csie.ntu.edu.tw/~cjlin/liblinear/" TargetMode="External"/><Relationship Id="rId2" Type="http://schemas.openxmlformats.org/officeDocument/2006/relationships/hyperlink" Target="http://www.csie.ntu.edu.tw/~cjlin/libsvm/" TargetMode="External"/><Relationship Id="rId1" Type="http://schemas.openxmlformats.org/officeDocument/2006/relationships/slideLayout" Target="../slideLayouts/slideLayout7.xml"/><Relationship Id="rId4" Type="http://schemas.openxmlformats.org/officeDocument/2006/relationships/image" Target="../media/image220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230.png"/><Relationship Id="rId7" Type="http://schemas.openxmlformats.org/officeDocument/2006/relationships/image" Target="../media/image22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24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2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49.png"/><Relationship Id="rId7" Type="http://schemas.openxmlformats.org/officeDocument/2006/relationships/image" Target="../media/image25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8.png"/><Relationship Id="rId5" Type="http://schemas.openxmlformats.org/officeDocument/2006/relationships/image" Target="../media/image251.png"/><Relationship Id="rId4" Type="http://schemas.openxmlformats.org/officeDocument/2006/relationships/image" Target="../media/image250.png"/></Relationships>
</file>

<file path=ppt/slides/_rels/slide11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3.png"/><Relationship Id="rId4" Type="http://schemas.openxmlformats.org/officeDocument/2006/relationships/image" Target="../media/image282.png"/></Relationships>
</file>

<file path=ppt/slides/_rels/slide11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2.png"/><Relationship Id="rId7"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1.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08.png"/><Relationship Id="rId4" Type="http://schemas.openxmlformats.org/officeDocument/2006/relationships/image" Target="../media/image104.png"/><Relationship Id="rId9" Type="http://schemas.openxmlformats.org/officeDocument/2006/relationships/image" Target="../media/image80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96.png"/><Relationship Id="rId7" Type="http://schemas.openxmlformats.org/officeDocument/2006/relationships/image" Target="../media/image123.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2.png"/><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76.png"/></Relationships>
</file>

<file path=ppt/slides/_rels/slide56.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1720.png"/><Relationship Id="rId3" Type="http://schemas.openxmlformats.org/officeDocument/2006/relationships/image" Target="../media/image174.png"/><Relationship Id="rId7" Type="http://schemas.openxmlformats.org/officeDocument/2006/relationships/image" Target="../media/image17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00.png"/><Relationship Id="rId5" Type="http://schemas.openxmlformats.org/officeDocument/2006/relationships/image" Target="../media/image1690.png"/><Relationship Id="rId4" Type="http://schemas.openxmlformats.org/officeDocument/2006/relationships/image" Target="../media/image1680.png"/></Relationships>
</file>

<file path=ppt/slides/_rels/slide58.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50.png"/><Relationship Id="rId5" Type="http://schemas.openxmlformats.org/officeDocument/2006/relationships/image" Target="../media/image1740.png"/><Relationship Id="rId4" Type="http://schemas.openxmlformats.org/officeDocument/2006/relationships/image" Target="../media/image17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png"/><Relationship Id="rId7" Type="http://schemas.openxmlformats.org/officeDocument/2006/relationships/image" Target="../media/image10.png"/><Relationship Id="rId12"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6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31.png"/><Relationship Id="rId7"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6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67.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tags" Target="../tags/tag3.xml"/><Relationship Id="rId7" Type="http://schemas.openxmlformats.org/officeDocument/2006/relationships/image" Target="../media/image750.png"/><Relationship Id="rId12" Type="http://schemas.openxmlformats.org/officeDocument/2006/relationships/image" Target="../media/image20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7.xml"/><Relationship Id="rId11" Type="http://schemas.openxmlformats.org/officeDocument/2006/relationships/image" Target="../media/image200.png"/><Relationship Id="rId5" Type="http://schemas.openxmlformats.org/officeDocument/2006/relationships/slideLayout" Target="../slideLayouts/slideLayout2.xml"/><Relationship Id="rId10" Type="http://schemas.openxmlformats.org/officeDocument/2006/relationships/image" Target="../media/image199.png"/><Relationship Id="rId4" Type="http://schemas.openxmlformats.org/officeDocument/2006/relationships/tags" Target="../tags/tag4.xml"/><Relationship Id="rId9" Type="http://schemas.openxmlformats.org/officeDocument/2006/relationships/image" Target="../media/image198.png"/></Relationships>
</file>

<file path=ppt/slides/_rels/slide68.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26" Type="http://schemas.openxmlformats.org/officeDocument/2006/relationships/image" Target="../media/image209.png"/><Relationship Id="rId3" Type="http://schemas.openxmlformats.org/officeDocument/2006/relationships/tags" Target="../tags/tag7.xml"/><Relationship Id="rId7" Type="http://schemas.openxmlformats.org/officeDocument/2006/relationships/slideLayout" Target="../slideLayouts/slideLayout2.xml"/><Relationship Id="rId12" Type="http://schemas.openxmlformats.org/officeDocument/2006/relationships/image" Target="../media/image207.png"/><Relationship Id="rId25" Type="http://schemas.openxmlformats.org/officeDocument/2006/relationships/image" Target="../media/image75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206.png"/><Relationship Id="rId24" Type="http://schemas.openxmlformats.org/officeDocument/2006/relationships/tags" Target="../tags/tag22.xml"/><Relationship Id="rId5" Type="http://schemas.openxmlformats.org/officeDocument/2006/relationships/tags" Target="../tags/tag9.xml"/><Relationship Id="rId28" Type="http://schemas.openxmlformats.org/officeDocument/2006/relationships/image" Target="../media/image211.png"/><Relationship Id="rId10" Type="http://schemas.openxmlformats.org/officeDocument/2006/relationships/image" Target="../media/image205.png"/><Relationship Id="rId4" Type="http://schemas.openxmlformats.org/officeDocument/2006/relationships/tags" Target="../tags/tag8.xml"/><Relationship Id="rId9" Type="http://schemas.openxmlformats.org/officeDocument/2006/relationships/image" Target="../media/image204.png"/><Relationship Id="rId27" Type="http://schemas.openxmlformats.org/officeDocument/2006/relationships/image" Target="../media/image210.png"/></Relationships>
</file>

<file path=ppt/slides/_rels/slide69.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oleObject" Target="../embeddings/oleObject5.bin"/><Relationship Id="rId7" Type="http://schemas.openxmlformats.org/officeDocument/2006/relationships/image" Target="../media/image214.png"/><Relationship Id="rId12" Type="http://schemas.openxmlformats.org/officeDocument/2006/relationships/image" Target="../media/image2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3.wmf"/><Relationship Id="rId11" Type="http://schemas.openxmlformats.org/officeDocument/2006/relationships/image" Target="../media/image218.png"/><Relationship Id="rId5" Type="http://schemas.openxmlformats.org/officeDocument/2006/relationships/oleObject" Target="../embeddings/oleObject6.bin"/><Relationship Id="rId10" Type="http://schemas.openxmlformats.org/officeDocument/2006/relationships/image" Target="../media/image217.png"/><Relationship Id="rId4" Type="http://schemas.openxmlformats.org/officeDocument/2006/relationships/image" Target="../media/image212.wmf"/><Relationship Id="rId9" Type="http://schemas.openxmlformats.org/officeDocument/2006/relationships/image" Target="../media/image216.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7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41.png"/><Relationship Id="rId7"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250.png"/><Relationship Id="rId5" Type="http://schemas.openxmlformats.org/officeDocument/2006/relationships/image" Target="../media/image226.wmf"/><Relationship Id="rId4" Type="http://schemas.openxmlformats.org/officeDocument/2006/relationships/oleObject" Target="../embeddings/oleObject7.bin"/></Relationships>
</file>

<file path=ppt/slides/_rels/slide73.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 Id="rId9" Type="http://schemas.openxmlformats.org/officeDocument/2006/relationships/image" Target="../media/image234.png"/></Relationships>
</file>

<file path=ppt/slides/_rels/slide74.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3" Type="http://schemas.openxmlformats.org/officeDocument/2006/relationships/image" Target="../media/image1780.png"/><Relationship Id="rId2" Type="http://schemas.openxmlformats.org/officeDocument/2006/relationships/image" Target="../media/image1770.png"/><Relationship Id="rId1" Type="http://schemas.openxmlformats.org/officeDocument/2006/relationships/slideLayout" Target="../slideLayouts/slideLayout7.xml"/><Relationship Id="rId5" Type="http://schemas.openxmlformats.org/officeDocument/2006/relationships/image" Target="../media/image241.png"/><Relationship Id="rId4" Type="http://schemas.openxmlformats.org/officeDocument/2006/relationships/image" Target="../media/image1790.png"/></Relationships>
</file>

<file path=ppt/slides/_rels/slide7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1810.png"/><Relationship Id="rId1" Type="http://schemas.openxmlformats.org/officeDocument/2006/relationships/slideLayout" Target="../slideLayouts/slideLayout7.xml"/><Relationship Id="rId5" Type="http://schemas.openxmlformats.org/officeDocument/2006/relationships/image" Target="../media/image1840.png"/><Relationship Id="rId4" Type="http://schemas.openxmlformats.org/officeDocument/2006/relationships/image" Target="../media/image1830.png"/></Relationships>
</file>

<file path=ppt/slides/_rels/slide7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1850.png"/><Relationship Id="rId1" Type="http://schemas.openxmlformats.org/officeDocument/2006/relationships/slideLayout" Target="../slideLayouts/slideLayout7.xml"/><Relationship Id="rId6" Type="http://schemas.openxmlformats.org/officeDocument/2006/relationships/image" Target="../media/image1880.png"/><Relationship Id="rId5" Type="http://schemas.openxmlformats.org/officeDocument/2006/relationships/image" Target="../media/image1870.png"/><Relationship Id="rId4" Type="http://schemas.openxmlformats.org/officeDocument/2006/relationships/image" Target="../media/image1860.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900.png"/><Relationship Id="rId7" Type="http://schemas.openxmlformats.org/officeDocument/2006/relationships/image" Target="../media/image1940.png"/><Relationship Id="rId2" Type="http://schemas.openxmlformats.org/officeDocument/2006/relationships/image" Target="../media/image1890.png"/><Relationship Id="rId1" Type="http://schemas.openxmlformats.org/officeDocument/2006/relationships/slideLayout" Target="../slideLayouts/slideLayout7.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1910.png"/></Relationships>
</file>

<file path=ppt/slides/_rels/slide81.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image" Target="../media/image1960.png"/><Relationship Id="rId1" Type="http://schemas.openxmlformats.org/officeDocument/2006/relationships/slideLayout" Target="../slideLayouts/slideLayout7.xml"/><Relationship Id="rId6" Type="http://schemas.openxmlformats.org/officeDocument/2006/relationships/image" Target="../media/image2000.png"/><Relationship Id="rId5" Type="http://schemas.openxmlformats.org/officeDocument/2006/relationships/image" Target="../media/image1990.png"/><Relationship Id="rId4" Type="http://schemas.openxmlformats.org/officeDocument/2006/relationships/image" Target="../media/image1980.png"/></Relationships>
</file>

<file path=ppt/slides/_rels/slide82.xml.rels><?xml version="1.0" encoding="UTF-8" standalone="yes"?>
<Relationships xmlns="http://schemas.openxmlformats.org/package/2006/relationships"><Relationship Id="rId3" Type="http://schemas.openxmlformats.org/officeDocument/2006/relationships/image" Target="../media/image2020.png"/><Relationship Id="rId7" Type="http://schemas.openxmlformats.org/officeDocument/2006/relationships/image" Target="../media/image2060.png"/><Relationship Id="rId2" Type="http://schemas.openxmlformats.org/officeDocument/2006/relationships/image" Target="../media/image2010.png"/><Relationship Id="rId1" Type="http://schemas.openxmlformats.org/officeDocument/2006/relationships/slideLayout" Target="../slideLayouts/slideLayout7.xml"/><Relationship Id="rId6" Type="http://schemas.openxmlformats.org/officeDocument/2006/relationships/image" Target="../media/image2050.png"/><Relationship Id="rId5" Type="http://schemas.openxmlformats.org/officeDocument/2006/relationships/image" Target="../media/image2040.png"/><Relationship Id="rId4" Type="http://schemas.openxmlformats.org/officeDocument/2006/relationships/image" Target="../media/image2030.png"/></Relationships>
</file>

<file path=ppt/slides/_rels/slide83.xml.rels><?xml version="1.0" encoding="UTF-8" standalone="yes"?>
<Relationships xmlns="http://schemas.openxmlformats.org/package/2006/relationships"><Relationship Id="rId3" Type="http://schemas.openxmlformats.org/officeDocument/2006/relationships/image" Target="../media/image2080.png"/><Relationship Id="rId2" Type="http://schemas.openxmlformats.org/officeDocument/2006/relationships/image" Target="../media/image2070.png"/><Relationship Id="rId1" Type="http://schemas.openxmlformats.org/officeDocument/2006/relationships/slideLayout" Target="../slideLayouts/slideLayout7.xml"/><Relationship Id="rId5" Type="http://schemas.openxmlformats.org/officeDocument/2006/relationships/image" Target="../media/image2100.png"/><Relationship Id="rId4" Type="http://schemas.openxmlformats.org/officeDocument/2006/relationships/image" Target="../media/image2090.png"/></Relationships>
</file>

<file path=ppt/slides/_rels/slide84.xml.rels><?xml version="1.0" encoding="UTF-8" standalone="yes"?>
<Relationships xmlns="http://schemas.openxmlformats.org/package/2006/relationships"><Relationship Id="rId3" Type="http://schemas.openxmlformats.org/officeDocument/2006/relationships/image" Target="../media/image2120.png"/><Relationship Id="rId2" Type="http://schemas.openxmlformats.org/officeDocument/2006/relationships/image" Target="../media/image2110.png"/><Relationship Id="rId1" Type="http://schemas.openxmlformats.org/officeDocument/2006/relationships/slideLayout" Target="../slideLayouts/slideLayout7.xml"/><Relationship Id="rId5" Type="http://schemas.openxmlformats.org/officeDocument/2006/relationships/image" Target="../media/image242.png"/><Relationship Id="rId4" Type="http://schemas.openxmlformats.org/officeDocument/2006/relationships/image" Target="../media/image213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3" Type="http://schemas.openxmlformats.org/officeDocument/2006/relationships/hyperlink" Target="http://scikit-learn.org/stable/modules/generated/sklearn.svm.LinearSVC.html#sklearn.svm.LinearSVC" TargetMode="External"/><Relationship Id="rId2" Type="http://schemas.openxmlformats.org/officeDocument/2006/relationships/hyperlink" Target="http://scikit-learn.org/stable/modules/classes.html#module-sklearn.svm" TargetMode="External"/><Relationship Id="rId1" Type="http://schemas.openxmlformats.org/officeDocument/2006/relationships/slideLayout" Target="../slideLayouts/slideLayout7.xml"/><Relationship Id="rId6" Type="http://schemas.openxmlformats.org/officeDocument/2006/relationships/hyperlink" Target="http://scikit-learn.org/stable/modules/generated/sklearn.svm.OneClassSVM.html#sklearn.svm.OneClassSVM" TargetMode="External"/><Relationship Id="rId5" Type="http://schemas.openxmlformats.org/officeDocument/2006/relationships/hyperlink" Target="http://scikit-learn.org/stable/modules/generated/sklearn.svm.NuSVC.html#sklearn.svm.NuSVC" TargetMode="External"/><Relationship Id="rId4" Type="http://schemas.openxmlformats.org/officeDocument/2006/relationships/hyperlink" Target="http://scikit-learn.org/stable/modules/generated/sklearn.svm.SVC.html#sklearn.svm.SVC"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18" Type="http://schemas.openxmlformats.org/officeDocument/2006/relationships/image" Target="../media/image39.png"/><Relationship Id="rId21" Type="http://schemas.openxmlformats.org/officeDocument/2006/relationships/image" Target="../media/image42.png"/><Relationship Id="rId7" Type="http://schemas.openxmlformats.org/officeDocument/2006/relationships/image" Target="../media/image6.emf"/><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32.png"/><Relationship Id="rId15" Type="http://schemas.openxmlformats.org/officeDocument/2006/relationships/image" Target="../media/image36.png"/><Relationship Id="rId19" Type="http://schemas.openxmlformats.org/officeDocument/2006/relationships/image" Target="../media/image310.png"/><Relationship Id="rId4" Type="http://schemas.openxmlformats.org/officeDocument/2006/relationships/image" Target="../media/image31.png"/><Relationship Id="rId9" Type="http://schemas.openxmlformats.org/officeDocument/2006/relationships/image" Target="../media/image7.emf"/><Relationship Id="rId14" Type="http://schemas.openxmlformats.org/officeDocument/2006/relationships/image" Target="../media/image3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hyperlink" Target="http://scikit-learn.org/stable/modules/generated/sklearn.linear_model.LinearRegression.html#sklearn.linear_model.LinearRegression.fit" TargetMode="External"/><Relationship Id="rId13" Type="http://schemas.openxmlformats.org/officeDocument/2006/relationships/hyperlink" Target="http://scikit-learn.org/stable/modules/generated/sklearn.linear_model.LogisticRegression.html#sklearn.linear_model.LogisticRegression.densify" TargetMode="External"/><Relationship Id="rId3" Type="http://schemas.openxmlformats.org/officeDocument/2006/relationships/hyperlink" Target="http://scikit-learn.org/stable/modules/generated/sklearn.linear_model.LinearRegression.html#sklearn.linear_model.LinearRegression.predict" TargetMode="External"/><Relationship Id="rId7" Type="http://schemas.openxmlformats.org/officeDocument/2006/relationships/hyperlink" Target="http://scikit-learn.org/stable/modules/generated/sklearn.linear_model.LogisticRegression.html#sklearn.linear_model.LogisticRegression.sparsify" TargetMode="External"/><Relationship Id="rId12" Type="http://schemas.openxmlformats.org/officeDocument/2006/relationships/hyperlink" Target="http://scikit-learn.org/stable/modules/generated/sklearn.linear_model.LinearRegression.html#sklearn.linear_model.LinearRegression.score" TargetMode="External"/><Relationship Id="rId2" Type="http://schemas.openxmlformats.org/officeDocument/2006/relationships/hyperlink" Target="http://scikit-learn.org/stable/modules/generated/sklearn.linear_model.LinearRegression.html#sklearn.linear_model.LinearRegression.fit" TargetMode="External"/><Relationship Id="rId1" Type="http://schemas.openxmlformats.org/officeDocument/2006/relationships/slideLayout" Target="../slideLayouts/slideLayout7.xml"/><Relationship Id="rId6" Type="http://schemas.openxmlformats.org/officeDocument/2006/relationships/hyperlink" Target="http://scikit-learn.org/stable/modules/generated/sklearn.linear_model.LogisticRegression.html#sklearn.linear_model.LogisticRegression.densify" TargetMode="External"/><Relationship Id="rId11" Type="http://schemas.openxmlformats.org/officeDocument/2006/relationships/hyperlink" Target="http://scikit-learn.org/stable/modules/generated/sklearn.linear_model.LogisticRegression.html#sklearn.linear_model.LogisticRegression.decision_function" TargetMode="External"/><Relationship Id="rId5" Type="http://schemas.openxmlformats.org/officeDocument/2006/relationships/hyperlink" Target="http://scikit-learn.org/stable/modules/generated/sklearn.linear_model.LinearRegression.html#sklearn.linear_model.LinearRegression.score" TargetMode="External"/><Relationship Id="rId10" Type="http://schemas.openxmlformats.org/officeDocument/2006/relationships/hyperlink" Target="http://scikit-learn.org/stable/modules/generated/sklearn.linear_model.LinearRegression.html#sklearn.linear_model.LinearRegression.predict" TargetMode="External"/><Relationship Id="rId4" Type="http://schemas.openxmlformats.org/officeDocument/2006/relationships/hyperlink" Target="http://scikit-learn.org/stable/modules/generated/sklearn.linear_model.LogisticRegression.html#sklearn.linear_model.LogisticRegression.decision_function" TargetMode="External"/><Relationship Id="rId9" Type="http://schemas.openxmlformats.org/officeDocument/2006/relationships/image" Target="../media/image2140.png"/><Relationship Id="rId14" Type="http://schemas.openxmlformats.org/officeDocument/2006/relationships/hyperlink" Target="http://scikit-learn.org/stable/modules/generated/sklearn.linear_model.LogisticRegression.html#sklearn.linear_model.LogisticRegression.sparsify"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160.png"/><Relationship Id="rId2" Type="http://schemas.openxmlformats.org/officeDocument/2006/relationships/image" Target="../media/image215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hyperlink" Target="http://scikit-learn.org/stable/modules/generated/sklearn.linear_model.LinearRegression.html#sklearn.linear_model.LinearRegression.fit" TargetMode="External"/><Relationship Id="rId13" Type="http://schemas.openxmlformats.org/officeDocument/2006/relationships/hyperlink" Target="http://scikit-learn.org/stable/modules/generated/sklearn.linear_model.LogisticRegression.html#sklearn.linear_model.LogisticRegression.predict_log_proba" TargetMode="External"/><Relationship Id="rId3" Type="http://schemas.openxmlformats.org/officeDocument/2006/relationships/hyperlink" Target="http://scikit-learn.org/stable/modules/generated/sklearn.linear_model.LinearRegression.html#sklearn.linear_model.LinearRegression.predict" TargetMode="External"/><Relationship Id="rId7" Type="http://schemas.openxmlformats.org/officeDocument/2006/relationships/hyperlink" Target="http://scikit-learn.org/stable/modules/generated/sklearn.linear_model.LogisticRegression.html#sklearn.linear_model.LogisticRegression.predict_proba" TargetMode="External"/><Relationship Id="rId12" Type="http://schemas.openxmlformats.org/officeDocument/2006/relationships/hyperlink" Target="http://scikit-learn.org/stable/modules/generated/sklearn.linear_model.LinearRegression.html#sklearn.linear_model.LinearRegression.score" TargetMode="External"/><Relationship Id="rId2" Type="http://schemas.openxmlformats.org/officeDocument/2006/relationships/hyperlink" Target="http://scikit-learn.org/stable/modules/generated/sklearn.linear_model.LinearRegression.html#sklearn.linear_model.LinearRegression.fit" TargetMode="External"/><Relationship Id="rId1" Type="http://schemas.openxmlformats.org/officeDocument/2006/relationships/slideLayout" Target="../slideLayouts/slideLayout7.xml"/><Relationship Id="rId6" Type="http://schemas.openxmlformats.org/officeDocument/2006/relationships/hyperlink" Target="http://scikit-learn.org/stable/modules/generated/sklearn.linear_model.LogisticRegression.html#sklearn.linear_model.LogisticRegression.predict_log_proba" TargetMode="External"/><Relationship Id="rId11" Type="http://schemas.openxmlformats.org/officeDocument/2006/relationships/hyperlink" Target="http://scikit-learn.org/stable/modules/generated/sklearn.linear_model.LogisticRegression.html#sklearn.linear_model.LogisticRegression.decision_function" TargetMode="External"/><Relationship Id="rId5" Type="http://schemas.openxmlformats.org/officeDocument/2006/relationships/hyperlink" Target="http://scikit-learn.org/stable/modules/generated/sklearn.linear_model.LinearRegression.html#sklearn.linear_model.LinearRegression.score" TargetMode="External"/><Relationship Id="rId10" Type="http://schemas.openxmlformats.org/officeDocument/2006/relationships/hyperlink" Target="http://scikit-learn.org/stable/modules/generated/sklearn.linear_model.LinearRegression.html#sklearn.linear_model.LinearRegression.predict" TargetMode="External"/><Relationship Id="rId4" Type="http://schemas.openxmlformats.org/officeDocument/2006/relationships/hyperlink" Target="http://scikit-learn.org/stable/modules/generated/sklearn.linear_model.LogisticRegression.html#sklearn.linear_model.LogisticRegression.decision_function" TargetMode="External"/><Relationship Id="rId9" Type="http://schemas.openxmlformats.org/officeDocument/2006/relationships/image" Target="../media/image2170.png"/><Relationship Id="rId14" Type="http://schemas.openxmlformats.org/officeDocument/2006/relationships/hyperlink" Target="http://scikit-learn.org/stable/modules/generated/sklearn.linear_model.LogisticRegression.html#sklearn.linear_model.LogisticRegression.predict_proba"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218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19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143000" y="1909898"/>
            <a:ext cx="106299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5400" dirty="0">
                <a:solidFill>
                  <a:schemeClr val="bg1"/>
                </a:solidFill>
                <a:effectLst>
                  <a:outerShdw blurRad="38100" dist="38100" dir="2700000" algn="tl">
                    <a:srgbClr val="C0C0C0"/>
                  </a:outerShdw>
                </a:effectLst>
                <a:latin typeface="SimHei" charset="-122"/>
                <a:ea typeface="SimHei" charset="-122"/>
                <a:cs typeface="SimHei" charset="-122"/>
              </a:rPr>
              <a:t>第</a:t>
            </a:r>
            <a:r>
              <a:rPr lang="en-US" altLang="zh-CN" sz="5400" dirty="0">
                <a:solidFill>
                  <a:schemeClr val="bg1"/>
                </a:solidFill>
                <a:effectLst>
                  <a:outerShdw blurRad="38100" dist="38100" dir="2700000" algn="tl">
                    <a:srgbClr val="C0C0C0"/>
                  </a:outerShdw>
                </a:effectLst>
                <a:latin typeface="SimHei" charset="-122"/>
                <a:ea typeface="SimHei" charset="-122"/>
                <a:cs typeface="SimHei" charset="-122"/>
              </a:rPr>
              <a:t>9</a:t>
            </a:r>
            <a:r>
              <a:rPr lang="zh-CN" altLang="en-US" sz="5400" dirty="0">
                <a:solidFill>
                  <a:schemeClr val="bg1"/>
                </a:solidFill>
                <a:effectLst>
                  <a:outerShdw blurRad="38100" dist="38100" dir="2700000" algn="tl">
                    <a:srgbClr val="C0C0C0"/>
                  </a:outerShdw>
                </a:effectLst>
                <a:latin typeface="SimHei" charset="-122"/>
                <a:ea typeface="SimHei" charset="-122"/>
                <a:cs typeface="SimHei" charset="-122"/>
              </a:rPr>
              <a:t>章 支持向量机</a:t>
            </a:r>
            <a:endParaRPr lang="en-US" altLang="zh-CN" sz="5400" dirty="0">
              <a:solidFill>
                <a:schemeClr val="bg1"/>
              </a:solidFill>
              <a:effectLst>
                <a:outerShdw blurRad="38100" dist="38100" dir="2700000" algn="tl">
                  <a:srgbClr val="C0C0C0"/>
                </a:outerShdw>
              </a:effectLst>
              <a:latin typeface="SimHei" charset="-122"/>
              <a:ea typeface="SimHei" charset="-122"/>
              <a:cs typeface="SimHei" charset="-122"/>
            </a:endParaRPr>
          </a:p>
          <a:p>
            <a:pPr algn="ctr" eaLnBrk="1" hangingPunct="1">
              <a:defRPr/>
            </a:pPr>
            <a:r>
              <a:rPr lang="zh-CN" altLang="en-US" sz="5400" dirty="0">
                <a:solidFill>
                  <a:schemeClr val="bg1"/>
                </a:solidFill>
                <a:effectLst>
                  <a:outerShdw blurRad="38100" dist="38100" dir="2700000" algn="tl">
                    <a:srgbClr val="C0C0C0"/>
                  </a:outerShdw>
                </a:effectLst>
                <a:latin typeface="SimHei" charset="-122"/>
                <a:ea typeface="SimHei" charset="-122"/>
                <a:cs typeface="SimHei" charset="-122"/>
              </a:rPr>
              <a:t>（</a:t>
            </a:r>
            <a:r>
              <a:rPr lang="en-US" altLang="zh-CN" sz="5400" dirty="0">
                <a:solidFill>
                  <a:schemeClr val="bg1"/>
                </a:solidFill>
                <a:effectLst>
                  <a:outerShdw blurRad="38100" dist="38100" dir="2700000" algn="tl">
                    <a:srgbClr val="C0C0C0"/>
                  </a:outerShdw>
                </a:effectLst>
                <a:latin typeface="SimHei" charset="-122"/>
                <a:ea typeface="SimHei" charset="-122"/>
                <a:cs typeface="SimHei" charset="-122"/>
              </a:rPr>
              <a:t>Support Vector Machine, SVM</a:t>
            </a:r>
            <a:r>
              <a:rPr lang="zh-CN" altLang="en-US" sz="5400" dirty="0">
                <a:solidFill>
                  <a:schemeClr val="bg1"/>
                </a:solidFill>
                <a:effectLst>
                  <a:outerShdw blurRad="38100" dist="38100" dir="2700000" algn="tl">
                    <a:srgbClr val="C0C0C0"/>
                  </a:outerShdw>
                </a:effectLst>
                <a:latin typeface="SimHei" charset="-122"/>
                <a:ea typeface="SimHei" charset="-122"/>
                <a:cs typeface="SimHei" charset="-122"/>
              </a:rPr>
              <a:t>）</a:t>
            </a: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name="Equation" r:id="rId3" imgW="114120" imgH="177480" progId="Equation.DSMT4">
                  <p:embed/>
                </p:oleObj>
              </mc:Choice>
              <mc:Fallback>
                <p:oleObj name="Equation" r:id="rId3" imgW="114120" imgH="17748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最大化间隔的超平面为：</a:t>
                </a:r>
                <a:endParaRPr lang="en-US" altLang="zh-CN" dirty="0"/>
              </a:p>
              <a:p>
                <a:endParaRPr kumimoji="1" lang="en-US" altLang="zh-CN" dirty="0"/>
              </a:p>
              <a:p>
                <a:endParaRPr kumimoji="1" lang="en-US" altLang="zh-CN" dirty="0"/>
              </a:p>
              <a:p>
                <a:endParaRPr kumimoji="1" lang="en-US" altLang="zh-CN" dirty="0"/>
              </a:p>
              <a:p>
                <a:r>
                  <a:rPr lang="zh-CN" altLang="en-US" dirty="0"/>
                  <a:t>等价于</a:t>
                </a:r>
              </a:p>
              <a:p>
                <a:endParaRPr kumimoji="1" lang="en-US" altLang="zh-CN" dirty="0"/>
              </a:p>
              <a:p>
                <a:endParaRPr kumimoji="1" lang="en-US" altLang="zh-CN" dirty="0"/>
              </a:p>
              <a:p>
                <a:pPr lvl="1"/>
                <a:r>
                  <a:rPr lang="zh-CN" altLang="en-US" sz="2800" dirty="0"/>
                  <a:t> 二次规划问题</a:t>
                </a:r>
                <a:r>
                  <a:rPr lang="en-US" altLang="zh-CN" sz="2800" dirty="0"/>
                  <a:t>(</a:t>
                </a:r>
                <a:r>
                  <a:rPr lang="zh-CN" altLang="en-US" sz="2800" dirty="0"/>
                  <a:t>目标函数为二次函数，约束为线性约束</a:t>
                </a:r>
                <a:r>
                  <a:rPr lang="en-US" altLang="zh-CN" sz="2800" dirty="0"/>
                  <a:t> )</a:t>
                </a:r>
              </a:p>
              <a:p>
                <a:pPr lvl="1"/>
                <a:r>
                  <a:rPr lang="en-US" altLang="zh-CN" sz="2800" dirty="0"/>
                  <a:t> </a:t>
                </a:r>
                <a:r>
                  <a:rPr lang="zh-CN" altLang="en-US" sz="2800" dirty="0"/>
                  <a:t>变量数为</a:t>
                </a:r>
                <a14:m>
                  <m:oMath xmlns:m="http://schemas.openxmlformats.org/officeDocument/2006/math">
                    <m:r>
                      <a:rPr lang="en-US" altLang="zh-CN" sz="2800" i="1" dirty="0" smtClean="0">
                        <a:latin typeface="Cambria Math" charset="0"/>
                      </a:rPr>
                      <m:t>𝐷</m:t>
                    </m:r>
                    <m:r>
                      <a:rPr lang="en-US" altLang="zh-CN" sz="2800" i="1" dirty="0" smtClean="0">
                        <a:latin typeface="Cambria Math" charset="0"/>
                      </a:rPr>
                      <m:t>+1</m:t>
                    </m:r>
                  </m:oMath>
                </a14:m>
                <a:r>
                  <a:rPr lang="zh-CN" altLang="en-US" sz="2800" dirty="0"/>
                  <a:t>，约束项的数目为</a:t>
                </a:r>
                <a14:m>
                  <m:oMath xmlns:m="http://schemas.openxmlformats.org/officeDocument/2006/math">
                    <m:r>
                      <a:rPr lang="en-US" altLang="zh-CN" sz="2800" i="1" dirty="0" smtClean="0">
                        <a:latin typeface="Cambria Math" charset="0"/>
                      </a:rPr>
                      <m:t>𝑁</m:t>
                    </m:r>
                  </m:oMath>
                </a14:m>
                <a:endParaRPr lang="zh-CN" altLang="en-US" sz="2800" i="1" dirty="0"/>
              </a:p>
              <a:p>
                <a:pPr lvl="1"/>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943" b="-799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：最大间隔</a:t>
            </a:r>
          </a:p>
        </p:txBody>
      </p:sp>
      <mc:AlternateContent xmlns:mc="http://schemas.openxmlformats.org/markup-compatibility/2006" xmlns:a14="http://schemas.microsoft.com/office/drawing/2010/main">
        <mc:Choice Requires="a14">
          <p:sp>
            <p:nvSpPr>
              <p:cNvPr id="4" name="矩形 3"/>
              <p:cNvSpPr/>
              <p:nvPr/>
            </p:nvSpPr>
            <p:spPr>
              <a:xfrm>
                <a:off x="3679599" y="1771539"/>
                <a:ext cx="1802866"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max</m:t>
                          </m:r>
                        </m:fName>
                        <m:e>
                          <m:sSub>
                            <m:sSubPr>
                              <m:ctrlPr>
                                <a:rPr lang="en-US" altLang="zh-CN" sz="2800" i="1">
                                  <a:solidFill>
                                    <a:srgbClr val="09405E"/>
                                  </a:solidFill>
                                  <a:latin typeface="Cambria Math" panose="02040503050406030204" pitchFamily="18" charset="0"/>
                                  <a:ea typeface="微软雅黑" pitchFamily="34" charset="-122"/>
                                </a:rPr>
                              </m:ctrlPr>
                            </m:sSubPr>
                            <m:e>
                              <m:f>
                                <m:fPr>
                                  <m:ctrlPr>
                                    <a:rPr lang="mr-IN" altLang="zh-CN" sz="2800" i="1">
                                      <a:solidFill>
                                        <a:srgbClr val="09405E"/>
                                      </a:solidFill>
                                      <a:latin typeface="Cambria Math" panose="02040503050406030204" pitchFamily="18" charset="0"/>
                                      <a:ea typeface="微软雅黑" pitchFamily="34" charset="-122"/>
                                    </a:rPr>
                                  </m:ctrlPr>
                                </m:fPr>
                                <m:num>
                                  <m:r>
                                    <a:rPr lang="en-US" altLang="zh-CN" sz="2800" i="1">
                                      <a:solidFill>
                                        <a:srgbClr val="09405E"/>
                                      </a:solidFill>
                                      <a:latin typeface="Cambria Math" charset="0"/>
                                      <a:ea typeface="微软雅黑" pitchFamily="34" charset="-122"/>
                                    </a:rPr>
                                    <m:t>2</m:t>
                                  </m:r>
                                </m:num>
                                <m:den>
                                  <m:d>
                                    <m:dPr>
                                      <m:begChr m:val="‖"/>
                                      <m:endChr m:val="‖"/>
                                      <m:ctrlPr>
                                        <a:rPr lang="en-U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𝒘</m:t>
                                      </m:r>
                                    </m:e>
                                  </m:d>
                                </m:den>
                              </m:f>
                            </m:e>
                            <m:sub>
                              <m:r>
                                <a:rPr lang="en-US" altLang="zh-CN" sz="2800" i="1">
                                  <a:solidFill>
                                    <a:srgbClr val="09405E"/>
                                  </a:solidFill>
                                  <a:latin typeface="Cambria Math" charset="0"/>
                                  <a:ea typeface="微软雅黑" pitchFamily="34" charset="-122"/>
                                </a:rPr>
                                <m:t>2</m:t>
                              </m:r>
                            </m:sub>
                          </m:sSub>
                        </m:e>
                      </m:func>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3679599" y="1771539"/>
                <a:ext cx="1802866" cy="101566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778166" y="2963526"/>
                <a:ext cx="6482929"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778166" y="2963526"/>
                <a:ext cx="6482929"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679599" y="3718535"/>
                <a:ext cx="2084545" cy="10143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3200" b="0" i="1" smtClean="0">
                              <a:solidFill>
                                <a:srgbClr val="09405E"/>
                              </a:solidFill>
                              <a:latin typeface="Cambria Math" panose="02040503050406030204" pitchFamily="18" charset="0"/>
                              <a:ea typeface="微软雅黑" pitchFamily="34" charset="-122"/>
                            </a:rPr>
                          </m:ctrlPr>
                        </m:funcPr>
                        <m:fName>
                          <m:r>
                            <m:rPr>
                              <m:sty m:val="p"/>
                            </m:rPr>
                            <a:rPr lang="en-US" altLang="zh-CN" sz="3200" b="0" i="0" smtClean="0">
                              <a:solidFill>
                                <a:srgbClr val="09405E"/>
                              </a:solidFill>
                              <a:latin typeface="Cambria Math" charset="0"/>
                              <a:ea typeface="微软雅黑" pitchFamily="34" charset="-122"/>
                            </a:rPr>
                            <m:t>min</m:t>
                          </m:r>
                          <m:f>
                            <m:fPr>
                              <m:ctrlPr>
                                <a:rPr lang="el-GR" altLang="zh-CN" sz="3200" b="0" i="1" smtClean="0">
                                  <a:solidFill>
                                    <a:srgbClr val="09405E"/>
                                  </a:solidFill>
                                  <a:latin typeface="Cambria Math" panose="02040503050406030204" pitchFamily="18" charset="0"/>
                                  <a:ea typeface="微软雅黑" pitchFamily="34" charset="-122"/>
                                </a:rPr>
                              </m:ctrlPr>
                            </m:fPr>
                            <m:num>
                              <m:r>
                                <a:rPr lang="en-US" altLang="zh-CN" sz="3200" b="0" i="1" smtClean="0">
                                  <a:solidFill>
                                    <a:srgbClr val="09405E"/>
                                  </a:solidFill>
                                  <a:latin typeface="Cambria Math" charset="0"/>
                                  <a:ea typeface="微软雅黑" pitchFamily="34" charset="-122"/>
                                </a:rPr>
                                <m:t>1</m:t>
                              </m:r>
                            </m:num>
                            <m:den>
                              <m:r>
                                <a:rPr lang="el-GR" altLang="zh-CN" sz="32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3679599" y="3718535"/>
                <a:ext cx="2084545" cy="101431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778166" y="4910522"/>
                <a:ext cx="6482929"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2778166" y="4910522"/>
                <a:ext cx="6482929" cy="57868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80638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400051" y="1147763"/>
                <a:ext cx="11506200" cy="5237271"/>
              </a:xfrm>
            </p:spPr>
            <p:txBody>
              <a:bodyPr/>
              <a:lstStyle/>
              <a:p>
                <a:r>
                  <a:rPr lang="zh-CN" altLang="en-US" dirty="0"/>
                  <a:t>支持向量机很强大，一度是处理机器学习任务的首选算法。</a:t>
                </a:r>
                <a:endParaRPr lang="en-US" altLang="zh-CN" dirty="0"/>
              </a:p>
              <a:p>
                <a:r>
                  <a:rPr lang="zh-CN" altLang="en-US" dirty="0"/>
                  <a:t>但随着训练样本数目的增加，它们对</a:t>
                </a:r>
                <a:r>
                  <a:rPr lang="zh-CN" altLang="en-US" dirty="0">
                    <a:solidFill>
                      <a:srgbClr val="C00000"/>
                    </a:solidFill>
                  </a:rPr>
                  <a:t>计算</a:t>
                </a:r>
                <a:r>
                  <a:rPr lang="zh-CN" altLang="en-US" dirty="0"/>
                  <a:t>和</a:t>
                </a:r>
                <a:r>
                  <a:rPr lang="zh-CN" altLang="en-US" dirty="0">
                    <a:solidFill>
                      <a:srgbClr val="C00000"/>
                    </a:solidFill>
                  </a:rPr>
                  <a:t>存储资源</a:t>
                </a:r>
                <a:r>
                  <a:rPr lang="zh-CN" altLang="en-US" dirty="0"/>
                  <a:t>的需求也快速增长</a:t>
                </a:r>
                <a:endParaRPr lang="en-US" altLang="zh-CN" dirty="0"/>
              </a:p>
              <a:p>
                <a:pPr lvl="1"/>
                <a:r>
                  <a:rPr lang="zh-CN" altLang="en-US" dirty="0"/>
                  <a:t> </a:t>
                </a:r>
                <a:r>
                  <a:rPr lang="en-US" altLang="zh-CN" dirty="0"/>
                  <a:t>SVM</a:t>
                </a:r>
                <a:r>
                  <a:rPr lang="zh-CN" altLang="en-US" dirty="0"/>
                  <a:t>的核心是二次规划问题（</a:t>
                </a:r>
                <a:r>
                  <a:rPr lang="en-US" altLang="zh-CN" dirty="0"/>
                  <a:t>QP</a:t>
                </a:r>
                <a:r>
                  <a:rPr lang="zh-CN" altLang="en-US" dirty="0"/>
                  <a:t>）。令特征维数为</a:t>
                </a:r>
                <a:r>
                  <a:rPr lang="en-US" altLang="zh-CN" i="1" dirty="0">
                    <a:latin typeface="Cambria Math" charset="0"/>
                    <a:ea typeface="Cambria Math" charset="0"/>
                    <a:cs typeface="Cambria Math" charset="0"/>
                  </a:rPr>
                  <a:t>D</a:t>
                </a:r>
                <a:r>
                  <a:rPr lang="zh-CN" altLang="en-US" i="1" dirty="0"/>
                  <a:t>，</a:t>
                </a:r>
                <a:r>
                  <a:rPr lang="zh-CN" altLang="en-US" dirty="0"/>
                  <a:t>训练样本数目为</a:t>
                </a:r>
                <a:r>
                  <a:rPr lang="en-US" altLang="zh-CN" i="1" dirty="0">
                    <a:latin typeface="Cambria Math" charset="0"/>
                    <a:ea typeface="Cambria Math" charset="0"/>
                    <a:cs typeface="Cambria Math" charset="0"/>
                  </a:rPr>
                  <a:t>N</a:t>
                </a:r>
                <a:r>
                  <a:rPr lang="zh-CN" altLang="en-US" dirty="0"/>
                  <a:t>，取决于</a:t>
                </a:r>
                <a:r>
                  <a:rPr lang="en-US" altLang="zh-CN" dirty="0">
                    <a:hlinkClick r:id="rId2"/>
                  </a:rPr>
                  <a:t>libsvm</a:t>
                </a:r>
                <a:r>
                  <a:rPr lang="zh-CN" altLang="en-US" dirty="0"/>
                  <a:t>缓存在实践中使用的效率（依赖于数据集），基于</a:t>
                </a:r>
                <a:r>
                  <a:rPr lang="en-US" altLang="zh-CN" dirty="0" err="1"/>
                  <a:t>libsvm</a:t>
                </a:r>
                <a:r>
                  <a:rPr lang="zh-CN" altLang="en-US" dirty="0"/>
                  <a:t>的实现所用的</a:t>
                </a:r>
                <a:r>
                  <a:rPr lang="en-US" altLang="zh-CN" dirty="0"/>
                  <a:t>QP</a:t>
                </a:r>
                <a:r>
                  <a:rPr lang="zh-CN" altLang="en-US" dirty="0"/>
                  <a:t>求解器时间复杂度在</a:t>
                </a:r>
                <a14:m>
                  <m:oMath xmlns:m="http://schemas.openxmlformats.org/officeDocument/2006/math">
                    <m:r>
                      <a:rPr lang="en-US" altLang="zh-CN" i="1" dirty="0">
                        <a:latin typeface="Cambria Math" charset="0"/>
                      </a:rPr>
                      <m:t>𝐷</m:t>
                    </m:r>
                    <m:sSup>
                      <m:sSupPr>
                        <m:ctrlPr>
                          <a:rPr lang="en-US" altLang="zh-CN" i="1" dirty="0">
                            <a:latin typeface="Cambria Math" panose="02040503050406030204" pitchFamily="18" charset="0"/>
                          </a:rPr>
                        </m:ctrlPr>
                      </m:sSupPr>
                      <m:e>
                        <m:r>
                          <a:rPr lang="en-US" altLang="zh-CN" i="1" dirty="0">
                            <a:latin typeface="Cambria Math" charset="0"/>
                          </a:rPr>
                          <m:t>𝑁</m:t>
                        </m:r>
                      </m:e>
                      <m:sup>
                        <m:r>
                          <a:rPr lang="en-US" altLang="zh-CN" i="1" dirty="0">
                            <a:latin typeface="Cambria Math" charset="0"/>
                          </a:rPr>
                          <m:t>2</m:t>
                        </m:r>
                      </m:sup>
                    </m:sSup>
                  </m:oMath>
                </a14:m>
                <a:r>
                  <a:rPr lang="zh-CN" altLang="en-US" dirty="0"/>
                  <a:t>到</a:t>
                </a:r>
                <a14:m>
                  <m:oMath xmlns:m="http://schemas.openxmlformats.org/officeDocument/2006/math">
                    <m:r>
                      <a:rPr lang="en-US" altLang="zh-CN" i="1" dirty="0">
                        <a:latin typeface="Cambria Math" charset="0"/>
                      </a:rPr>
                      <m:t>𝐷</m:t>
                    </m:r>
                    <m:sSup>
                      <m:sSupPr>
                        <m:ctrlPr>
                          <a:rPr lang="en-US" altLang="zh-CN" i="1" dirty="0">
                            <a:latin typeface="Cambria Math" panose="02040503050406030204" pitchFamily="18" charset="0"/>
                          </a:rPr>
                        </m:ctrlPr>
                      </m:sSupPr>
                      <m:e>
                        <m:r>
                          <a:rPr lang="en-US" altLang="zh-CN" i="1" dirty="0">
                            <a:latin typeface="Cambria Math" charset="0"/>
                          </a:rPr>
                          <m:t>𝑁</m:t>
                        </m:r>
                      </m:e>
                      <m:sup>
                        <m:r>
                          <a:rPr lang="en-US" altLang="zh-CN" i="1" dirty="0">
                            <a:latin typeface="Cambria Math" charset="0"/>
                          </a:rPr>
                          <m:t>3</m:t>
                        </m:r>
                      </m:sup>
                    </m:sSup>
                  </m:oMath>
                </a14:m>
                <a:r>
                  <a:rPr lang="zh-CN" altLang="en-US" dirty="0"/>
                  <a:t>不等。如果数据非常稀疏，</a:t>
                </a:r>
                <a:r>
                  <a:rPr lang="en-US" altLang="zh-CN" i="1" dirty="0">
                    <a:latin typeface="Cambria Math" charset="0"/>
                    <a:ea typeface="Cambria Math" charset="0"/>
                    <a:cs typeface="Cambria Math" charset="0"/>
                  </a:rPr>
                  <a:t>D</a:t>
                </a:r>
                <a:r>
                  <a:rPr lang="zh-CN" altLang="en-US" dirty="0"/>
                  <a:t>为一个样本中的平均非零特征数目。因此通常在</a:t>
                </a:r>
                <a14:m>
                  <m:oMath xmlns:m="http://schemas.openxmlformats.org/officeDocument/2006/math">
                    <m:r>
                      <a:rPr lang="en-US" altLang="zh-CN" i="1" dirty="0">
                        <a:latin typeface="Cambria Math" charset="0"/>
                      </a:rPr>
                      <m:t>𝑁</m:t>
                    </m:r>
                    <m:r>
                      <a:rPr lang="en-US" altLang="zh-CN" i="1" dirty="0">
                        <a:latin typeface="Cambria Math" charset="0"/>
                      </a:rPr>
                      <m:t>&lt;10000</m:t>
                    </m:r>
                  </m:oMath>
                </a14:m>
                <a:r>
                  <a:rPr lang="zh-CN" altLang="en-US" dirty="0"/>
                  <a:t>时可用。</a:t>
                </a:r>
                <a:endParaRPr lang="en-US" altLang="zh-CN" dirty="0"/>
              </a:p>
              <a:p>
                <a:pPr lvl="1"/>
                <a:endParaRPr lang="en-US" altLang="zh-CN" dirty="0"/>
              </a:p>
              <a:p>
                <a:r>
                  <a:rPr lang="zh-CN" altLang="en-US" dirty="0"/>
                  <a:t>对线性的情况，基于</a:t>
                </a:r>
                <a:r>
                  <a:rPr lang="en-US" altLang="zh-CN" dirty="0">
                    <a:hlinkClick r:id="rId3"/>
                  </a:rPr>
                  <a:t>liblinear</a:t>
                </a:r>
                <a:r>
                  <a:rPr lang="zh-CN" altLang="en-US" dirty="0"/>
                  <a:t>实现的</a:t>
                </a:r>
                <a:r>
                  <a:rPr lang="en-US" altLang="zh-CN" dirty="0" err="1"/>
                  <a:t>LinearSVC</a:t>
                </a:r>
                <a:r>
                  <a:rPr lang="zh-CN" altLang="en-US" dirty="0"/>
                  <a:t>的算法比基于</a:t>
                </a:r>
                <a:r>
                  <a:rPr lang="en-US" altLang="zh-CN" dirty="0">
                    <a:hlinkClick r:id="rId2"/>
                  </a:rPr>
                  <a:t>libsvm</a:t>
                </a:r>
                <a:r>
                  <a:rPr lang="zh-CN" altLang="en-US" dirty="0"/>
                  <a:t>实现的</a:t>
                </a:r>
                <a:r>
                  <a:rPr lang="en-US" altLang="zh-CN" dirty="0"/>
                  <a:t>SVC</a:t>
                </a:r>
                <a:r>
                  <a:rPr lang="zh-CN" altLang="en-US" dirty="0"/>
                  <a:t>效率要高很多，</a:t>
                </a:r>
                <a:r>
                  <a:rPr lang="en-US" altLang="zh-CN" dirty="0">
                    <a:hlinkClick r:id="rId3"/>
                  </a:rPr>
                  <a:t> liblinear</a:t>
                </a:r>
                <a:r>
                  <a:rPr lang="zh-CN" altLang="en-US" dirty="0"/>
                  <a:t>在处理以百万计的样本和</a:t>
                </a:r>
                <a:r>
                  <a:rPr lang="en-US" altLang="zh-CN" dirty="0"/>
                  <a:t>/</a:t>
                </a:r>
                <a:r>
                  <a:rPr lang="zh-CN" altLang="en-US" dirty="0"/>
                  <a:t>或特征时仅以线性增长。</a:t>
                </a:r>
                <a:endParaRPr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400051" y="1147763"/>
                <a:ext cx="11506200" cy="5237271"/>
              </a:xfrm>
              <a:blipFill rotWithShape="0">
                <a:blip r:embed="rId4"/>
                <a:stretch>
                  <a:fillRect l="-954" r="-79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计算复杂度</a:t>
            </a:r>
            <a:endParaRPr kumimoji="1" lang="zh-CN" altLang="en-US" dirty="0"/>
          </a:p>
        </p:txBody>
      </p:sp>
    </p:spTree>
    <p:extLst>
      <p:ext uri="{BB962C8B-B14F-4D97-AF65-F5344CB8AC3E}">
        <p14:creationId xmlns:p14="http://schemas.microsoft.com/office/powerpoint/2010/main" val="5792613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95250"/>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应用案例</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a:solidFill>
                  <a:srgbClr val="09405E"/>
                </a:solidFill>
                <a:latin typeface="微软雅黑" panose="020B0503020204020204" pitchFamily="34" charset="-122"/>
                <a:ea typeface="微软雅黑" panose="020B0503020204020204" pitchFamily="34" charset="-122"/>
              </a:rPr>
              <a:t>SVC</a:t>
            </a:r>
            <a:r>
              <a:rPr kumimoji="1" lang="zh-CN" altLang="en-US" sz="2800" dirty="0">
                <a:solidFill>
                  <a:srgbClr val="09405E"/>
                </a:solidFill>
                <a:latin typeface="微软雅黑" panose="020B0503020204020204" pitchFamily="34" charset="-122"/>
                <a:ea typeface="微软雅黑" panose="020B0503020204020204" pitchFamily="34" charset="-122"/>
              </a:rPr>
              <a:t>：</a:t>
            </a:r>
            <a:r>
              <a:rPr kumimoji="1" lang="en-US" altLang="zh-CN" sz="2800" dirty="0">
                <a:solidFill>
                  <a:srgbClr val="09405E"/>
                </a:solidFill>
                <a:latin typeface="微软雅黑" panose="020B0503020204020204" pitchFamily="34" charset="-122"/>
                <a:ea typeface="微软雅黑" panose="020B0503020204020204" pitchFamily="34" charset="-122"/>
              </a:rPr>
              <a:t>Otto</a:t>
            </a:r>
            <a:r>
              <a:rPr kumimoji="1" lang="zh-CN" altLang="en-US" sz="2800" dirty="0">
                <a:solidFill>
                  <a:srgbClr val="09405E"/>
                </a:solidFill>
                <a:latin typeface="微软雅黑" panose="020B0503020204020204" pitchFamily="34" charset="-122"/>
                <a:ea typeface="微软雅黑" panose="020B0503020204020204" pitchFamily="34" charset="-122"/>
              </a:rPr>
              <a:t>商品分类</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a:solidFill>
                  <a:srgbClr val="09405E"/>
                </a:solidFill>
                <a:latin typeface="微软雅黑" panose="020B0503020204020204" pitchFamily="34" charset="-122"/>
                <a:ea typeface="微软雅黑" panose="020B0503020204020204" pitchFamily="34" charset="-122"/>
              </a:rPr>
              <a:t>SVR</a:t>
            </a:r>
            <a:r>
              <a:rPr kumimoji="1" lang="zh-CN" altLang="en-US" sz="2800" dirty="0">
                <a:solidFill>
                  <a:srgbClr val="09405E"/>
                </a:solidFill>
                <a:latin typeface="微软雅黑" panose="020B0503020204020204" pitchFamily="34" charset="-122"/>
                <a:ea typeface="微软雅黑" panose="020B0503020204020204" pitchFamily="34" charset="-122"/>
              </a:rPr>
              <a:t>：共享单车骑行量预测</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898990532"/>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a:t>数据分析</a:t>
            </a:r>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en-US" altLang="zh-CN" dirty="0"/>
              <a:t> </a:t>
            </a:r>
            <a:r>
              <a:rPr kumimoji="1" lang="zh-CN" altLang="en-US" dirty="0"/>
              <a:t>训练集 </a:t>
            </a:r>
            <a:r>
              <a:rPr kumimoji="1" lang="en-US" altLang="zh-CN" dirty="0"/>
              <a:t>61,878</a:t>
            </a:r>
            <a:r>
              <a:rPr kumimoji="1" lang="zh-CN" altLang="en-US" dirty="0"/>
              <a:t>个样本，测试集</a:t>
            </a:r>
            <a:r>
              <a:rPr kumimoji="1" lang="en-US" altLang="zh-CN" dirty="0"/>
              <a:t>144,368</a:t>
            </a:r>
            <a:r>
              <a:rPr kumimoji="1" lang="zh-CN" altLang="en-US" dirty="0"/>
              <a:t>个样本</a:t>
            </a:r>
            <a:endParaRPr kumimoji="1" lang="en-US" altLang="zh-CN" dirty="0"/>
          </a:p>
          <a:p>
            <a:pPr lvl="1">
              <a:lnSpc>
                <a:spcPct val="100000"/>
              </a:lnSpc>
            </a:pPr>
            <a:r>
              <a:rPr kumimoji="1" lang="zh-CN" altLang="en-US" dirty="0"/>
              <a:t> 每个样本有</a:t>
            </a:r>
            <a:r>
              <a:rPr kumimoji="1" lang="en-US" altLang="zh-CN" dirty="0"/>
              <a:t>93</a:t>
            </a:r>
            <a:r>
              <a:rPr kumimoji="1" lang="zh-CN" altLang="en-US" dirty="0"/>
              <a:t>个数值型特征：</a:t>
            </a:r>
            <a:r>
              <a:rPr kumimoji="1" lang="en-US" altLang="zh-CN" dirty="0"/>
              <a:t> </a:t>
            </a:r>
            <a:r>
              <a:rPr kumimoji="1" lang="zh-CN" altLang="en-US" dirty="0"/>
              <a:t>表示某种事件发生的次数</a:t>
            </a:r>
            <a:endParaRPr kumimoji="1" lang="en-US" altLang="zh-CN" dirty="0"/>
          </a:p>
          <a:p>
            <a:pPr lvl="1">
              <a:lnSpc>
                <a:spcPct val="100000"/>
              </a:lnSpc>
            </a:pPr>
            <a:r>
              <a:rPr kumimoji="1" lang="zh-CN" altLang="en-US" dirty="0"/>
              <a:t> 标签：</a:t>
            </a:r>
            <a:r>
              <a:rPr kumimoji="1" lang="en-US" altLang="zh-CN" dirty="0"/>
              <a:t>9</a:t>
            </a:r>
            <a:r>
              <a:rPr kumimoji="1" lang="zh-CN" altLang="en-US" dirty="0"/>
              <a:t>种商品类别</a:t>
            </a:r>
            <a:endParaRPr kumimoji="1" lang="en-US" altLang="zh-CN" dirty="0"/>
          </a:p>
          <a:p>
            <a:pPr lvl="1">
              <a:lnSpc>
                <a:spcPct val="100000"/>
              </a:lnSpc>
            </a:pPr>
            <a:endParaRPr kumimoji="1"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63" y="2670284"/>
            <a:ext cx="5156200" cy="34290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70284"/>
            <a:ext cx="5156200" cy="3429000"/>
          </a:xfrm>
          <a:prstGeom prst="rect">
            <a:avLst/>
          </a:prstGeom>
        </p:spPr>
      </p:pic>
      <p:sp>
        <p:nvSpPr>
          <p:cNvPr id="6" name="文本框 5"/>
          <p:cNvSpPr txBox="1"/>
          <p:nvPr/>
        </p:nvSpPr>
        <p:spPr>
          <a:xfrm>
            <a:off x="1012285" y="6095823"/>
            <a:ext cx="4182555" cy="400110"/>
          </a:xfrm>
          <a:prstGeom prst="rect">
            <a:avLst/>
          </a:prstGeom>
          <a:noFill/>
        </p:spPr>
        <p:txBody>
          <a:bodyPr wrap="none" rtlCol="0">
            <a:spAutoFit/>
          </a:bodyPr>
          <a:lstStyle/>
          <a:p>
            <a:r>
              <a:rPr kumimoji="1" lang="zh-CN" altLang="en-US" sz="2000" dirty="0">
                <a:solidFill>
                  <a:srgbClr val="09405E"/>
                </a:solidFill>
                <a:latin typeface="Microsoft YaHei" charset="-122"/>
                <a:ea typeface="Microsoft YaHei" charset="-122"/>
                <a:cs typeface="Microsoft YaHei" charset="-122"/>
              </a:rPr>
              <a:t>特征稀疏：大部分样本的特征值为</a:t>
            </a:r>
            <a:r>
              <a:rPr kumimoji="1" lang="en-US" altLang="zh-CN" sz="2000" dirty="0">
                <a:solidFill>
                  <a:srgbClr val="09405E"/>
                </a:solidFill>
                <a:latin typeface="Microsoft YaHei" charset="-122"/>
                <a:ea typeface="Microsoft YaHei" charset="-122"/>
                <a:cs typeface="Microsoft YaHei" charset="-122"/>
              </a:rPr>
              <a:t>0</a:t>
            </a:r>
            <a:endParaRPr kumimoji="1" lang="zh-CN" altLang="en-US" sz="2000" dirty="0">
              <a:solidFill>
                <a:srgbClr val="09405E"/>
              </a:solidFill>
              <a:latin typeface="Microsoft YaHei" charset="-122"/>
              <a:ea typeface="Microsoft YaHei" charset="-122"/>
              <a:cs typeface="Microsoft YaHei" charset="-122"/>
            </a:endParaRPr>
          </a:p>
        </p:txBody>
      </p:sp>
      <p:sp>
        <p:nvSpPr>
          <p:cNvPr id="7" name="文本框 6"/>
          <p:cNvSpPr txBox="1"/>
          <p:nvPr/>
        </p:nvSpPr>
        <p:spPr>
          <a:xfrm>
            <a:off x="6612445" y="5902287"/>
            <a:ext cx="4639755" cy="707886"/>
          </a:xfrm>
          <a:prstGeom prst="rect">
            <a:avLst/>
          </a:prstGeom>
          <a:noFill/>
        </p:spPr>
        <p:txBody>
          <a:bodyPr wrap="square" rtlCol="0">
            <a:spAutoFit/>
          </a:bodyPr>
          <a:lstStyle/>
          <a:p>
            <a:r>
              <a:rPr kumimoji="1" lang="zh-CN" altLang="en-US" sz="2000" dirty="0">
                <a:solidFill>
                  <a:srgbClr val="09405E"/>
                </a:solidFill>
                <a:latin typeface="Microsoft YaHei" charset="-122"/>
                <a:ea typeface="Microsoft YaHei" charset="-122"/>
                <a:cs typeface="Microsoft YaHei" charset="-122"/>
              </a:rPr>
              <a:t>不同类别的样本数目不等，但差异还好（不少于</a:t>
            </a:r>
            <a:r>
              <a:rPr kumimoji="1" lang="en-US" altLang="zh-CN" sz="2000" dirty="0">
                <a:solidFill>
                  <a:srgbClr val="09405E"/>
                </a:solidFill>
                <a:latin typeface="Microsoft YaHei" charset="-122"/>
                <a:ea typeface="Microsoft YaHei" charset="-122"/>
                <a:cs typeface="Microsoft YaHei" charset="-122"/>
              </a:rPr>
              <a:t>0.1</a:t>
            </a:r>
            <a:r>
              <a:rPr kumimoji="1" lang="zh-CN" altLang="en-US" sz="2000" dirty="0">
                <a:solidFill>
                  <a:srgbClr val="09405E"/>
                </a:solidFill>
                <a:latin typeface="Microsoft YaHei" charset="-122"/>
                <a:ea typeface="Microsoft YaHei" charset="-122"/>
                <a:cs typeface="Microsoft YaHei" charset="-122"/>
              </a:rPr>
              <a:t>倍）</a:t>
            </a:r>
          </a:p>
        </p:txBody>
      </p:sp>
    </p:spTree>
    <p:extLst>
      <p:ext uri="{BB962C8B-B14F-4D97-AF65-F5344CB8AC3E}">
        <p14:creationId xmlns:p14="http://schemas.microsoft.com/office/powerpoint/2010/main" val="20467726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a:t>特征工程</a:t>
            </a:r>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zh-CN" altLang="en-US" dirty="0"/>
              <a:t>特征均为数值型特征</a:t>
            </a:r>
            <a:endParaRPr kumimoji="1" lang="en-US" altLang="zh-CN" dirty="0"/>
          </a:p>
          <a:p>
            <a:pPr lvl="1">
              <a:lnSpc>
                <a:spcPct val="100000"/>
              </a:lnSpc>
            </a:pPr>
            <a:r>
              <a:rPr kumimoji="1" lang="zh-CN" altLang="en-US" dirty="0"/>
              <a:t> 计数：可以考虑</a:t>
            </a:r>
            <a:r>
              <a:rPr kumimoji="1" lang="en-US" altLang="zh-CN" dirty="0"/>
              <a:t>log</a:t>
            </a:r>
            <a:r>
              <a:rPr kumimoji="1" lang="zh-CN" altLang="en-US" dirty="0"/>
              <a:t>变换</a:t>
            </a:r>
            <a:endParaRPr kumimoji="1" lang="en-US" altLang="zh-CN" dirty="0"/>
          </a:p>
          <a:p>
            <a:pPr lvl="1">
              <a:lnSpc>
                <a:spcPct val="100000"/>
              </a:lnSpc>
            </a:pPr>
            <a:r>
              <a:rPr kumimoji="1" lang="zh-CN" altLang="en-US" dirty="0"/>
              <a:t> </a:t>
            </a:r>
            <a:r>
              <a:rPr kumimoji="1" lang="en-US" altLang="zh-CN" dirty="0"/>
              <a:t>TF-IDF</a:t>
            </a:r>
            <a:r>
              <a:rPr kumimoji="1" lang="zh-CN" altLang="en-US" dirty="0"/>
              <a:t>：事件计数可类比文档分类任务中的词频特征，可进一步</a:t>
            </a:r>
            <a:r>
              <a:rPr lang="zh-CN" altLang="zh-CN" dirty="0"/>
              <a:t>更有判别力的（</a:t>
            </a:r>
            <a:r>
              <a:rPr lang="en-US" altLang="zh-CN" dirty="0"/>
              <a:t>Term Frequency–Inverse Document Frequency</a:t>
            </a:r>
            <a:r>
              <a:rPr lang="zh-CN" altLang="zh-CN" dirty="0"/>
              <a:t>，</a:t>
            </a:r>
            <a:r>
              <a:rPr lang="en-US" altLang="zh-CN" dirty="0"/>
              <a:t>TF-IDF</a:t>
            </a:r>
            <a:r>
              <a:rPr lang="zh-CN" altLang="zh-CN" dirty="0"/>
              <a:t>） </a:t>
            </a:r>
            <a:endParaRPr kumimoji="1" lang="en-US" altLang="zh-CN" dirty="0"/>
          </a:p>
          <a:p>
            <a:pPr lvl="1">
              <a:lnSpc>
                <a:spcPct val="100000"/>
              </a:lnSpc>
            </a:pPr>
            <a:r>
              <a:rPr kumimoji="1" lang="zh-CN" altLang="en-US" dirty="0"/>
              <a:t> 标准化处理</a:t>
            </a:r>
          </a:p>
        </p:txBody>
      </p:sp>
    </p:spTree>
    <p:extLst>
      <p:ext uri="{BB962C8B-B14F-4D97-AF65-F5344CB8AC3E}">
        <p14:creationId xmlns:p14="http://schemas.microsoft.com/office/powerpoint/2010/main" val="1653729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a:t>模型选择</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746125" y="938213"/>
                <a:ext cx="11256963" cy="5237271"/>
              </a:xfrm>
            </p:spPr>
            <p:txBody>
              <a:bodyPr/>
              <a:lstStyle/>
              <a:p>
                <a:pPr>
                  <a:lnSpc>
                    <a:spcPct val="100000"/>
                  </a:lnSpc>
                </a:pPr>
                <a:r>
                  <a:rPr kumimoji="1" lang="zh-CN" altLang="en-US" dirty="0"/>
                  <a:t>正则函数：</a:t>
                </a:r>
                <a:r>
                  <a:rPr kumimoji="1" lang="en-US" altLang="zh-CN" dirty="0"/>
                  <a:t>L1</a:t>
                </a:r>
                <a:r>
                  <a:rPr kumimoji="1" lang="zh-CN" altLang="en-US" dirty="0"/>
                  <a:t>正则、</a:t>
                </a:r>
                <a:r>
                  <a:rPr kumimoji="1" lang="en-US" altLang="zh-CN" dirty="0"/>
                  <a:t>L2</a:t>
                </a:r>
                <a:r>
                  <a:rPr kumimoji="1" lang="zh-CN" altLang="en-US" dirty="0"/>
                  <a:t>正则</a:t>
                </a:r>
                <a:endParaRPr kumimoji="1" lang="en-US" altLang="zh-CN" dirty="0"/>
              </a:p>
              <a:p>
                <a:pPr>
                  <a:lnSpc>
                    <a:spcPct val="100000"/>
                  </a:lnSpc>
                </a:pPr>
                <a:r>
                  <a:rPr kumimoji="1" lang="zh-CN" altLang="en-US" dirty="0"/>
                  <a:t>正则超参数</a:t>
                </a:r>
                <a14:m>
                  <m:oMath xmlns:m="http://schemas.openxmlformats.org/officeDocument/2006/math">
                    <m:r>
                      <a:rPr kumimoji="1" lang="en-US" altLang="zh-CN" i="1" dirty="0" smtClean="0">
                        <a:latin typeface="Cambria Math" charset="0"/>
                      </a:rPr>
                      <m:t>𝐶</m:t>
                    </m:r>
                  </m:oMath>
                </a14:m>
                <a:endParaRPr kumimoji="1" lang="en-US" altLang="zh-CN" dirty="0"/>
              </a:p>
              <a:p>
                <a:pPr lvl="1">
                  <a:lnSpc>
                    <a:spcPct val="100000"/>
                  </a:lnSpc>
                </a:pPr>
                <a:endParaRPr kumimoji="1" lang="en-US" altLang="zh-CN" sz="1000" dirty="0"/>
              </a:p>
              <a:p>
                <a:pPr>
                  <a:lnSpc>
                    <a:spcPct val="100000"/>
                  </a:lnSpc>
                </a:pPr>
                <a:r>
                  <a:rPr lang="en-US" altLang="zh-CN" dirty="0" err="1"/>
                  <a:t>GridSearchCV</a:t>
                </a:r>
                <a:r>
                  <a:rPr lang="zh-CN" altLang="en-US" dirty="0"/>
                  <a:t> （</a:t>
                </a:r>
                <a:r>
                  <a:rPr lang="en-US" altLang="zh-CN" dirty="0"/>
                  <a:t>3</a:t>
                </a:r>
                <a:r>
                  <a:rPr lang="zh-CN" altLang="en-US" dirty="0"/>
                  <a:t>折交叉验证）</a:t>
                </a:r>
                <a:endParaRPr lang="en-US" altLang="zh-CN" dirty="0"/>
              </a:p>
              <a:p>
                <a:pPr>
                  <a:lnSpc>
                    <a:spcPct val="100000"/>
                  </a:lnSpc>
                </a:pPr>
                <a:r>
                  <a:rPr kumimoji="1" lang="zh-CN" altLang="en-US" dirty="0"/>
                  <a:t>评价指标：正确率（</a:t>
                </a:r>
                <a:r>
                  <a:rPr kumimoji="1" lang="en-US" altLang="zh-CN" dirty="0"/>
                  <a:t>SVC</a:t>
                </a:r>
                <a:r>
                  <a:rPr kumimoji="1" lang="zh-CN" altLang="en-US" dirty="0"/>
                  <a:t>默认是不支持概率输出）</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746125" y="938213"/>
                <a:ext cx="11256963" cy="5237271"/>
              </a:xfrm>
              <a:blipFill rotWithShape="0">
                <a:blip r:embed="rId3"/>
                <a:stretch>
                  <a:fillRect l="-920" t="-12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936232" y="6027003"/>
                <a:ext cx="4188218" cy="830997"/>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线性</a:t>
                </a:r>
                <a:r>
                  <a:rPr lang="en-US" altLang="zh-CN" sz="2400" dirty="0">
                    <a:solidFill>
                      <a:srgbClr val="09405E"/>
                    </a:solidFill>
                    <a:latin typeface="Microsoft YaHei" charset="-122"/>
                    <a:ea typeface="Microsoft YaHei" charset="-122"/>
                    <a:cs typeface="Microsoft YaHei" charset="-122"/>
                  </a:rPr>
                  <a:t>SVC</a:t>
                </a:r>
                <a:r>
                  <a:rPr lang="zh-CN" altLang="en-US" sz="2400" dirty="0">
                    <a:solidFill>
                      <a:srgbClr val="09405E"/>
                    </a:solidFill>
                    <a:latin typeface="Microsoft YaHei" charset="-122"/>
                    <a:ea typeface="Microsoft YaHei" charset="-122"/>
                    <a:cs typeface="Microsoft YaHei" charset="-122"/>
                  </a:rPr>
                  <a:t>：</a:t>
                </a:r>
                <a:endParaRPr lang="en-US" altLang="zh-CN" sz="2400" dirty="0">
                  <a:solidFill>
                    <a:srgbClr val="09405E"/>
                  </a:solidFill>
                  <a:latin typeface="Microsoft YaHei" charset="-122"/>
                  <a:ea typeface="Microsoft YaHei" charset="-122"/>
                  <a:cs typeface="Microsoft YaHei" charset="-122"/>
                </a:endParaRPr>
              </a:p>
              <a:p>
                <a:r>
                  <a:rPr lang="en-US" altLang="zh-CN" sz="2400" dirty="0">
                    <a:solidFill>
                      <a:srgbClr val="09405E"/>
                    </a:solidFill>
                    <a:latin typeface="Microsoft YaHei" charset="-122"/>
                    <a:ea typeface="Microsoft YaHei" charset="-122"/>
                    <a:cs typeface="Microsoft YaHei" charset="-122"/>
                  </a:rPr>
                  <a:t>L2</a:t>
                </a:r>
                <a:r>
                  <a:rPr lang="zh-CN" altLang="en-US" sz="2400" dirty="0">
                    <a:solidFill>
                      <a:srgbClr val="09405E"/>
                    </a:solidFill>
                    <a:latin typeface="Microsoft YaHei" charset="-122"/>
                    <a:ea typeface="Microsoft YaHei" charset="-122"/>
                    <a:cs typeface="Microsoft YaHei" charset="-122"/>
                  </a:rPr>
                  <a:t>，当</a:t>
                </a:r>
                <a14:m>
                  <m:oMath xmlns:m="http://schemas.openxmlformats.org/officeDocument/2006/math">
                    <m:r>
                      <a:rPr lang="zh-CN" altLang="en-US" sz="2400" i="1" dirty="0" smtClean="0">
                        <a:solidFill>
                          <a:srgbClr val="09405E"/>
                        </a:solidFill>
                        <a:latin typeface="Cambria Math" charset="0"/>
                        <a:ea typeface="Microsoft YaHei" charset="-122"/>
                        <a:cs typeface="Microsoft YaHei" charset="-122"/>
                      </a:rPr>
                      <m:t>𝐶</m:t>
                    </m:r>
                    <m:r>
                      <a:rPr lang="zh-CN" altLang="en-US" sz="2400" i="1" dirty="0" smtClean="0">
                        <a:solidFill>
                          <a:srgbClr val="09405E"/>
                        </a:solidFill>
                        <a:latin typeface="Cambria Math" charset="0"/>
                        <a:ea typeface="Microsoft YaHei" charset="-122"/>
                        <a:cs typeface="Microsoft YaHei" charset="-122"/>
                      </a:rPr>
                      <m:t>=100</m:t>
                    </m:r>
                  </m:oMath>
                </a14:m>
                <a:r>
                  <a:rPr lang="zh-CN" altLang="en-US" sz="2400" dirty="0">
                    <a:solidFill>
                      <a:srgbClr val="09405E"/>
                    </a:solidFill>
                    <a:latin typeface="Microsoft YaHei" charset="-122"/>
                    <a:ea typeface="Microsoft YaHei" charset="-122"/>
                    <a:cs typeface="Microsoft YaHei" charset="-122"/>
                  </a:rPr>
                  <a:t>时性能最好</a:t>
                </a:r>
              </a:p>
            </p:txBody>
          </p:sp>
        </mc:Choice>
        <mc:Fallback xmlns="">
          <p:sp>
            <p:nvSpPr>
              <p:cNvPr id="12" name="矩形 11"/>
              <p:cNvSpPr>
                <a:spLocks noRot="1" noChangeAspect="1" noMove="1" noResize="1" noEditPoints="1" noAdjustHandles="1" noChangeArrowheads="1" noChangeShapeType="1" noTextEdit="1"/>
              </p:cNvSpPr>
              <p:nvPr/>
            </p:nvSpPr>
            <p:spPr>
              <a:xfrm>
                <a:off x="936232" y="6027003"/>
                <a:ext cx="4188218" cy="830997"/>
              </a:xfrm>
              <a:prstGeom prst="rect">
                <a:avLst/>
              </a:prstGeom>
              <a:blipFill rotWithShape="0">
                <a:blip r:embed="rId4"/>
                <a:stretch>
                  <a:fillRect l="-2329" t="-5882" b="-16176"/>
                </a:stretch>
              </a:blipFill>
            </p:spPr>
            <p:txBody>
              <a:bodyPr/>
              <a:lstStyle/>
              <a:p>
                <a:r>
                  <a:rPr lang="zh-CN" altLang="en-US">
                    <a:noFill/>
                  </a:rPr>
                  <a:t> </a:t>
                </a:r>
              </a:p>
            </p:txBody>
          </p:sp>
        </mc:Fallback>
      </mc:AlternateContent>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5" y="3149600"/>
            <a:ext cx="4064585" cy="2733795"/>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9469" y="3059148"/>
            <a:ext cx="4301331" cy="2893027"/>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6374606" y="5705268"/>
                <a:ext cx="5380204" cy="1200329"/>
              </a:xfrm>
              <a:prstGeom prst="rect">
                <a:avLst/>
              </a:prstGeom>
            </p:spPr>
            <p:txBody>
              <a:bodyPr wrap="square">
                <a:spAutoFit/>
              </a:bodyPr>
              <a:lstStyle/>
              <a:p>
                <a:r>
                  <a:rPr lang="en-US" altLang="zh-CN" sz="2400" dirty="0">
                    <a:solidFill>
                      <a:srgbClr val="09405E"/>
                    </a:solidFill>
                    <a:latin typeface="Microsoft YaHei" charset="-122"/>
                    <a:ea typeface="Microsoft YaHei" charset="-122"/>
                    <a:cs typeface="Microsoft YaHei" charset="-122"/>
                  </a:rPr>
                  <a:t>RBF</a:t>
                </a:r>
                <a:r>
                  <a:rPr lang="zh-CN" altLang="en-US" sz="2400" dirty="0">
                    <a:solidFill>
                      <a:srgbClr val="09405E"/>
                    </a:solidFill>
                    <a:latin typeface="Microsoft YaHei" charset="-122"/>
                    <a:ea typeface="Microsoft YaHei" charset="-122"/>
                    <a:cs typeface="Microsoft YaHei" charset="-122"/>
                  </a:rPr>
                  <a:t>核</a:t>
                </a:r>
                <a:r>
                  <a:rPr lang="en-US" altLang="zh-CN" sz="2400" dirty="0">
                    <a:solidFill>
                      <a:srgbClr val="09405E"/>
                    </a:solidFill>
                    <a:latin typeface="Microsoft YaHei" charset="-122"/>
                    <a:ea typeface="Microsoft YaHei" charset="-122"/>
                    <a:cs typeface="Microsoft YaHei" charset="-122"/>
                  </a:rPr>
                  <a:t>SVC</a:t>
                </a:r>
                <a:r>
                  <a:rPr lang="zh-CN" altLang="en-US" sz="2400" dirty="0">
                    <a:solidFill>
                      <a:srgbClr val="09405E"/>
                    </a:solidFill>
                    <a:latin typeface="Microsoft YaHei" charset="-122"/>
                    <a:ea typeface="Microsoft YaHei" charset="-122"/>
                    <a:cs typeface="Microsoft YaHei" charset="-122"/>
                  </a:rPr>
                  <a:t>：</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当</a:t>
                </a:r>
                <a14:m>
                  <m:oMath xmlns:m="http://schemas.openxmlformats.org/officeDocument/2006/math">
                    <m:r>
                      <a:rPr lang="zh-CN" altLang="en-US" sz="2400" i="1" dirty="0" smtClean="0">
                        <a:solidFill>
                          <a:srgbClr val="09405E"/>
                        </a:solidFill>
                        <a:latin typeface="Cambria Math" charset="0"/>
                        <a:ea typeface="Microsoft YaHei" charset="-122"/>
                        <a:cs typeface="Microsoft YaHei" charset="-122"/>
                      </a:rPr>
                      <m:t>𝐶</m:t>
                    </m:r>
                    <m:r>
                      <a:rPr lang="zh-CN" altLang="en-US" sz="2400" i="1" dirty="0" smtClean="0">
                        <a:solidFill>
                          <a:srgbClr val="09405E"/>
                        </a:solidFill>
                        <a:latin typeface="Cambria Math" charset="0"/>
                        <a:ea typeface="Microsoft YaHei" charset="-122"/>
                        <a:cs typeface="Microsoft YaHei" charset="-122"/>
                      </a:rPr>
                      <m:t>=10</m:t>
                    </m:r>
                    <m:r>
                      <a:rPr lang="zh-CN" altLang="en-US" sz="2400" b="0" i="1" dirty="0" smtClean="0">
                        <a:solidFill>
                          <a:srgbClr val="09405E"/>
                        </a:solidFill>
                        <a:latin typeface="Cambria Math" charset="0"/>
                        <a:ea typeface="Microsoft YaHei" charset="-122"/>
                        <a:cs typeface="Microsoft YaHei" charset="-122"/>
                      </a:rPr>
                      <m:t>，</m:t>
                    </m:r>
                    <m:r>
                      <m:rPr>
                        <m:sty m:val="p"/>
                      </m:rPr>
                      <a:rPr lang="en-US" altLang="zh-CN" sz="2400" i="1" dirty="0" smtClean="0">
                        <a:solidFill>
                          <a:srgbClr val="09405E"/>
                        </a:solidFill>
                        <a:latin typeface="Cambria Math" charset="0"/>
                        <a:ea typeface="Microsoft YaHei" charset="-122"/>
                        <a:cs typeface="Microsoft YaHei" charset="-122"/>
                      </a:rPr>
                      <m:t>gamma</m:t>
                    </m:r>
                    <m:r>
                      <a:rPr lang="en-US" altLang="zh-CN" sz="2400" b="0" i="1" dirty="0" smtClean="0">
                        <a:solidFill>
                          <a:srgbClr val="09405E"/>
                        </a:solidFill>
                        <a:latin typeface="Cambria Math" charset="0"/>
                        <a:ea typeface="Microsoft YaHei" charset="-122"/>
                        <a:cs typeface="Microsoft YaHei" charset="-122"/>
                      </a:rPr>
                      <m:t>=1</m:t>
                    </m:r>
                  </m:oMath>
                </a14:m>
                <a:r>
                  <a:rPr lang="zh-CN" altLang="en-US" sz="2400" dirty="0">
                    <a:solidFill>
                      <a:srgbClr val="09405E"/>
                    </a:solidFill>
                    <a:latin typeface="Microsoft YaHei" charset="-122"/>
                    <a:ea typeface="Microsoft YaHei" charset="-122"/>
                    <a:cs typeface="Microsoft YaHei" charset="-122"/>
                  </a:rPr>
                  <a:t>时性能最好</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远超线性模型</a:t>
                </a:r>
              </a:p>
            </p:txBody>
          </p:sp>
        </mc:Choice>
        <mc:Fallback xmlns="">
          <p:sp>
            <p:nvSpPr>
              <p:cNvPr id="9" name="矩形 8"/>
              <p:cNvSpPr>
                <a:spLocks noRot="1" noChangeAspect="1" noMove="1" noResize="1" noEditPoints="1" noAdjustHandles="1" noChangeArrowheads="1" noChangeShapeType="1" noTextEdit="1"/>
              </p:cNvSpPr>
              <p:nvPr/>
            </p:nvSpPr>
            <p:spPr>
              <a:xfrm>
                <a:off x="6374606" y="5705268"/>
                <a:ext cx="5380204" cy="1200329"/>
              </a:xfrm>
              <a:prstGeom prst="rect">
                <a:avLst/>
              </a:prstGeom>
              <a:blipFill rotWithShape="0">
                <a:blip r:embed="rId7"/>
                <a:stretch>
                  <a:fillRect l="-1814" t="-4061" b="-10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7789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Otto</a:t>
            </a:r>
            <a:r>
              <a:rPr kumimoji="1" lang="zh-CN" altLang="en-US" dirty="0"/>
              <a:t>商品分类</a:t>
            </a:r>
            <a:r>
              <a:rPr kumimoji="1" lang="en-US" altLang="zh-CN" dirty="0"/>
              <a:t>——</a:t>
            </a:r>
            <a:r>
              <a:rPr kumimoji="1" lang="zh-CN" altLang="en-US" dirty="0"/>
              <a:t>模型性能</a:t>
            </a:r>
          </a:p>
        </p:txBody>
      </p:sp>
      <p:sp>
        <p:nvSpPr>
          <p:cNvPr id="3" name="内容占位符 2"/>
          <p:cNvSpPr>
            <a:spLocks noGrp="1"/>
          </p:cNvSpPr>
          <p:nvPr>
            <p:ph sz="quarter" idx="10"/>
          </p:nvPr>
        </p:nvSpPr>
        <p:spPr>
          <a:xfrm>
            <a:off x="630237" y="1147763"/>
            <a:ext cx="11561763" cy="5237271"/>
          </a:xfrm>
        </p:spPr>
        <p:txBody>
          <a:bodyPr/>
          <a:lstStyle/>
          <a:p>
            <a:r>
              <a:rPr lang="zh-CN" altLang="zh-CN" dirty="0"/>
              <a:t>测试数据</a:t>
            </a:r>
            <a:r>
              <a:rPr lang="zh-CN" altLang="en-US" dirty="0"/>
              <a:t>上的性能</a:t>
            </a:r>
            <a:r>
              <a:rPr lang="zh-CN" altLang="zh-CN" kern="900" dirty="0">
                <a:latin typeface="Microsoft YaHei" charset="-122"/>
                <a:ea typeface="Microsoft YaHei" charset="-122"/>
                <a:cs typeface="Microsoft YaHei" charset="-122"/>
              </a:rPr>
              <a:t>（</a:t>
            </a:r>
            <a:r>
              <a:rPr lang="en-US" altLang="zh-CN" kern="900" dirty="0" err="1">
                <a:latin typeface="Microsoft YaHei" charset="-122"/>
                <a:ea typeface="Microsoft YaHei" charset="-122"/>
                <a:cs typeface="Microsoft YaHei" charset="-122"/>
              </a:rPr>
              <a:t>Logloss</a:t>
            </a:r>
            <a:r>
              <a:rPr lang="zh-CN" altLang="en-US" dirty="0"/>
              <a:t>）</a:t>
            </a:r>
            <a:r>
              <a:rPr lang="zh-CN" altLang="zh-CN" dirty="0"/>
              <a:t> </a:t>
            </a:r>
            <a:endParaRPr kumimoji="1" lang="zh-CN" altLang="en-US" dirty="0"/>
          </a:p>
        </p:txBody>
      </p:sp>
      <p:sp>
        <p:nvSpPr>
          <p:cNvPr id="6" name="矩形 5"/>
          <p:cNvSpPr/>
          <p:nvPr/>
        </p:nvSpPr>
        <p:spPr>
          <a:xfrm>
            <a:off x="746125" y="4516366"/>
            <a:ext cx="10266803" cy="830997"/>
          </a:xfrm>
          <a:prstGeom prst="rect">
            <a:avLst/>
          </a:prstGeom>
        </p:spPr>
        <p:txBody>
          <a:bodyPr wrap="square">
            <a:spAutoFit/>
          </a:bodyPr>
          <a:lstStyle/>
          <a:p>
            <a:r>
              <a:rPr lang="en-US" altLang="zh-CN" sz="2400" dirty="0">
                <a:solidFill>
                  <a:srgbClr val="09405E"/>
                </a:solidFill>
                <a:latin typeface="Microsoft YaHei" charset="-122"/>
                <a:ea typeface="Microsoft YaHei" charset="-122"/>
                <a:cs typeface="Microsoft YaHei" charset="-122"/>
              </a:rPr>
              <a:t>SVM</a:t>
            </a:r>
            <a:r>
              <a:rPr lang="zh-CN" altLang="en-US" sz="2400" dirty="0">
                <a:solidFill>
                  <a:srgbClr val="09405E"/>
                </a:solidFill>
                <a:latin typeface="Microsoft YaHei" charset="-122"/>
                <a:ea typeface="Microsoft YaHei" charset="-122"/>
                <a:cs typeface="Microsoft YaHei" charset="-122"/>
              </a:rPr>
              <a:t>模型的性能远比线性</a:t>
            </a:r>
            <a:r>
              <a:rPr lang="en-US" altLang="zh-CN" sz="2400" dirty="0">
                <a:solidFill>
                  <a:srgbClr val="09405E"/>
                </a:solidFill>
                <a:latin typeface="Microsoft YaHei" charset="-122"/>
                <a:ea typeface="Microsoft YaHei" charset="-122"/>
                <a:cs typeface="Microsoft YaHei" charset="-122"/>
              </a:rPr>
              <a:t>Logistic</a:t>
            </a:r>
            <a:r>
              <a:rPr lang="zh-CN" altLang="zh-CN" sz="2400" dirty="0">
                <a:solidFill>
                  <a:srgbClr val="09405E"/>
                </a:solidFill>
                <a:latin typeface="Microsoft YaHei" charset="-122"/>
                <a:ea typeface="Microsoft YaHei" charset="-122"/>
                <a:cs typeface="Microsoft YaHei" charset="-122"/>
              </a:rPr>
              <a:t>回归在该任务上的性能</a:t>
            </a:r>
            <a:r>
              <a:rPr lang="zh-CN" altLang="en-US" sz="2400" dirty="0">
                <a:solidFill>
                  <a:srgbClr val="09405E"/>
                </a:solidFill>
                <a:latin typeface="Microsoft YaHei" charset="-122"/>
                <a:ea typeface="Microsoft YaHei" charset="-122"/>
                <a:cs typeface="Microsoft YaHei" charset="-122"/>
              </a:rPr>
              <a:t>要</a:t>
            </a:r>
            <a:r>
              <a:rPr lang="zh-CN" altLang="zh-CN" sz="2400" dirty="0">
                <a:solidFill>
                  <a:srgbClr val="09405E"/>
                </a:solidFill>
                <a:latin typeface="Microsoft YaHei" charset="-122"/>
                <a:ea typeface="Microsoft YaHei" charset="-122"/>
                <a:cs typeface="Microsoft YaHei" charset="-122"/>
              </a:rPr>
              <a:t>好</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当然还有提升空间</a:t>
            </a:r>
          </a:p>
        </p:txBody>
      </p:sp>
      <p:graphicFrame>
        <p:nvGraphicFramePr>
          <p:cNvPr id="7" name="表格 6"/>
          <p:cNvGraphicFramePr>
            <a:graphicFrameLocks noGrp="1"/>
          </p:cNvGraphicFramePr>
          <p:nvPr>
            <p:extLst>
              <p:ext uri="{D42A27DB-BD31-4B8C-83A1-F6EECF244321}">
                <p14:modId xmlns:p14="http://schemas.microsoft.com/office/powerpoint/2010/main" val="2135122803"/>
              </p:ext>
            </p:extLst>
          </p:nvPr>
        </p:nvGraphicFramePr>
        <p:xfrm>
          <a:off x="1028258" y="2065338"/>
          <a:ext cx="8078083" cy="803758"/>
        </p:xfrm>
        <a:graphic>
          <a:graphicData uri="http://schemas.openxmlformats.org/drawingml/2006/table">
            <a:tbl>
              <a:tblPr firstRow="1" firstCol="1" lastRow="1" lastCol="1">
                <a:tableStyleId>{5C22544A-7EE6-4342-B048-85BDC9FD1C3A}</a:tableStyleId>
              </a:tblPr>
              <a:tblGrid>
                <a:gridCol w="2076892">
                  <a:extLst>
                    <a:ext uri="{9D8B030D-6E8A-4147-A177-3AD203B41FA5}">
                      <a16:colId xmlns:a16="http://schemas.microsoft.com/office/drawing/2014/main" val="20000"/>
                    </a:ext>
                  </a:extLst>
                </a:gridCol>
                <a:gridCol w="2659320">
                  <a:extLst>
                    <a:ext uri="{9D8B030D-6E8A-4147-A177-3AD203B41FA5}">
                      <a16:colId xmlns:a16="http://schemas.microsoft.com/office/drawing/2014/main" val="20001"/>
                    </a:ext>
                  </a:extLst>
                </a:gridCol>
                <a:gridCol w="3341871">
                  <a:extLst>
                    <a:ext uri="{9D8B030D-6E8A-4147-A177-3AD203B41FA5}">
                      <a16:colId xmlns:a16="http://schemas.microsoft.com/office/drawing/2014/main" val="20002"/>
                    </a:ext>
                  </a:extLst>
                </a:gridCol>
              </a:tblGrid>
              <a:tr h="498958">
                <a:tc>
                  <a:txBody>
                    <a:bodyPr/>
                    <a:lstStyle/>
                    <a:p>
                      <a:pPr algn="ctr">
                        <a:spcAft>
                          <a:spcPts val="0"/>
                        </a:spcAft>
                      </a:pPr>
                      <a:r>
                        <a:rPr lang="zh-CN" sz="2000" kern="900" dirty="0">
                          <a:solidFill>
                            <a:srgbClr val="09405E"/>
                          </a:solidFill>
                          <a:effectLst/>
                          <a:latin typeface="Microsoft YaHei" charset="-122"/>
                          <a:ea typeface="Microsoft YaHei" charset="-122"/>
                          <a:cs typeface="Microsoft YaHei" charset="-122"/>
                        </a:rPr>
                        <a:t>特征编码方案</a:t>
                      </a:r>
                    </a:p>
                  </a:txBody>
                  <a:tcPr marL="68580" marR="68580" marT="0" marB="0">
                    <a:solidFill>
                      <a:schemeClr val="accent1">
                        <a:lumMod val="20000"/>
                        <a:lumOff val="80000"/>
                      </a:schemeClr>
                    </a:solidFill>
                  </a:tcPr>
                </a:tc>
                <a:tc>
                  <a:txBody>
                    <a:bodyPr/>
                    <a:lstStyle/>
                    <a:p>
                      <a:pPr algn="ctr">
                        <a:spcAft>
                          <a:spcPts val="0"/>
                        </a:spcAft>
                      </a:pPr>
                      <a:r>
                        <a:rPr lang="en-US" altLang="zh-CN" sz="2000" kern="900" dirty="0">
                          <a:solidFill>
                            <a:srgbClr val="09405E"/>
                          </a:solidFill>
                          <a:effectLst/>
                          <a:latin typeface="Microsoft YaHei" charset="-122"/>
                          <a:ea typeface="Microsoft YaHei" charset="-122"/>
                          <a:cs typeface="Microsoft YaHei" charset="-122"/>
                        </a:rPr>
                        <a:t>Logistic</a:t>
                      </a:r>
                      <a:r>
                        <a:rPr lang="zh-CN" altLang="en-US" sz="2000" kern="900" dirty="0">
                          <a:solidFill>
                            <a:srgbClr val="09405E"/>
                          </a:solidFill>
                          <a:effectLst/>
                          <a:latin typeface="Microsoft YaHei" charset="-122"/>
                          <a:ea typeface="Microsoft YaHei" charset="-122"/>
                          <a:cs typeface="Microsoft YaHei" charset="-122"/>
                        </a:rPr>
                        <a:t>回归</a:t>
                      </a:r>
                      <a:endParaRPr lang="zh-CN" sz="2000" kern="900" dirty="0">
                        <a:solidFill>
                          <a:srgbClr val="09405E"/>
                        </a:solidFill>
                        <a:effectLst/>
                        <a:latin typeface="Microsoft YaHei" charset="-122"/>
                        <a:ea typeface="Microsoft YaHei" charset="-122"/>
                        <a:cs typeface="Microsoft YaHei" charset="-122"/>
                      </a:endParaRPr>
                    </a:p>
                  </a:txBody>
                  <a:tcPr marL="68580" marR="68580" marT="0" marB="0">
                    <a:solidFill>
                      <a:schemeClr val="accent1">
                        <a:lumMod val="20000"/>
                        <a:lumOff val="80000"/>
                      </a:schemeClr>
                    </a:solidFill>
                  </a:tcPr>
                </a:tc>
                <a:tc>
                  <a:txBody>
                    <a:bodyPr/>
                    <a:lstStyle/>
                    <a:p>
                      <a:pPr algn="ctr">
                        <a:spcAft>
                          <a:spcPts val="0"/>
                        </a:spcAft>
                      </a:pPr>
                      <a:r>
                        <a:rPr lang="en-US" altLang="zh-CN" sz="2000" kern="900" dirty="0">
                          <a:solidFill>
                            <a:srgbClr val="09405E"/>
                          </a:solidFill>
                          <a:effectLst/>
                          <a:latin typeface="Microsoft YaHei" charset="-122"/>
                          <a:ea typeface="Microsoft YaHei" charset="-122"/>
                          <a:cs typeface="Microsoft YaHei" charset="-122"/>
                        </a:rPr>
                        <a:t>RBF</a:t>
                      </a:r>
                      <a:r>
                        <a:rPr lang="zh-CN" altLang="en-US" sz="2000" kern="900" dirty="0">
                          <a:solidFill>
                            <a:srgbClr val="09405E"/>
                          </a:solidFill>
                          <a:effectLst/>
                          <a:latin typeface="Microsoft YaHei" charset="-122"/>
                          <a:ea typeface="Microsoft YaHei" charset="-122"/>
                          <a:cs typeface="Microsoft YaHei" charset="-122"/>
                        </a:rPr>
                        <a:t>核</a:t>
                      </a:r>
                      <a:r>
                        <a:rPr lang="en-US" altLang="zh-CN" sz="2000" kern="900" dirty="0">
                          <a:solidFill>
                            <a:srgbClr val="09405E"/>
                          </a:solidFill>
                          <a:effectLst/>
                          <a:latin typeface="Microsoft YaHei" charset="-122"/>
                          <a:ea typeface="Microsoft YaHei" charset="-122"/>
                          <a:cs typeface="Microsoft YaHei" charset="-122"/>
                        </a:rPr>
                        <a:t>SVM</a:t>
                      </a:r>
                      <a:endParaRPr lang="zh-CN" sz="2000" kern="900" dirty="0">
                        <a:solidFill>
                          <a:srgbClr val="09405E"/>
                        </a:solidFill>
                        <a:effectLst/>
                        <a:latin typeface="Microsoft YaHei" charset="-122"/>
                        <a:ea typeface="Microsoft YaHei" charset="-122"/>
                        <a:cs typeface="Microsoft YaHei" charset="-122"/>
                      </a:endParaRPr>
                    </a:p>
                  </a:txBody>
                  <a:tcPr marL="68580" marR="68580" marT="0" marB="0">
                    <a:solidFill>
                      <a:schemeClr val="accent1">
                        <a:lumMod val="20000"/>
                        <a:lumOff val="80000"/>
                      </a:schemeClr>
                    </a:solidFill>
                  </a:tcPr>
                </a:tc>
                <a:extLst>
                  <a:ext uri="{0D108BD9-81ED-4DB2-BD59-A6C34878D82A}">
                    <a16:rowId xmlns:a16="http://schemas.microsoft.com/office/drawing/2014/main" val="10000"/>
                  </a:ext>
                </a:extLst>
              </a:tr>
              <a:tr h="0">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TF-IDF</a:t>
                      </a:r>
                      <a:r>
                        <a:rPr lang="zh-CN" sz="2000" b="0" kern="900" dirty="0">
                          <a:solidFill>
                            <a:srgbClr val="09405E"/>
                          </a:solidFill>
                          <a:effectLst/>
                          <a:latin typeface="Microsoft YaHei" charset="-122"/>
                          <a:ea typeface="Microsoft YaHei" charset="-122"/>
                          <a:cs typeface="Microsoft YaHei" charset="-122"/>
                        </a:rPr>
                        <a:t>特征</a:t>
                      </a:r>
                    </a:p>
                  </a:txBody>
                  <a:tcPr marL="68580" marR="68580" marT="0" marB="0">
                    <a:noFill/>
                  </a:tcPr>
                </a:tc>
                <a:tc>
                  <a:txBody>
                    <a:bodyPr/>
                    <a:lstStyle/>
                    <a:p>
                      <a:pPr algn="ctr">
                        <a:spcAft>
                          <a:spcPts val="0"/>
                        </a:spcAft>
                      </a:pPr>
                      <a:r>
                        <a:rPr lang="en-US" sz="2000" b="0" kern="900" dirty="0">
                          <a:solidFill>
                            <a:srgbClr val="09405E"/>
                          </a:solidFill>
                          <a:effectLst/>
                          <a:latin typeface="Microsoft YaHei" charset="-122"/>
                          <a:ea typeface="Microsoft YaHei" charset="-122"/>
                          <a:cs typeface="Microsoft YaHei" charset="-122"/>
                        </a:rPr>
                        <a:t>0.63319</a:t>
                      </a:r>
                      <a:endParaRPr lang="zh-CN" sz="2000" b="0" kern="900" dirty="0">
                        <a:solidFill>
                          <a:srgbClr val="09405E"/>
                        </a:solidFill>
                        <a:effectLst/>
                        <a:latin typeface="Microsoft YaHei" charset="-122"/>
                        <a:ea typeface="Microsoft YaHei" charset="-122"/>
                        <a:cs typeface="Microsoft YaHei" charset="-122"/>
                      </a:endParaRPr>
                    </a:p>
                  </a:txBody>
                  <a:tcPr marL="68580" marR="68580" marT="0" marB="0">
                    <a:noFill/>
                  </a:tcPr>
                </a:tc>
                <a:tc>
                  <a:txBody>
                    <a:bodyPr/>
                    <a:lstStyle/>
                    <a:p>
                      <a:pPr algn="ctr">
                        <a:spcAft>
                          <a:spcPts val="0"/>
                        </a:spcAft>
                      </a:pPr>
                      <a:r>
                        <a:rPr lang="en-US" altLang="zh-CN" sz="2000" b="0" kern="900" dirty="0">
                          <a:solidFill>
                            <a:srgbClr val="09405E"/>
                          </a:solidFill>
                          <a:effectLst/>
                          <a:latin typeface="Microsoft YaHei" charset="-122"/>
                          <a:ea typeface="Microsoft YaHei" charset="-122"/>
                          <a:cs typeface="Microsoft YaHei" charset="-122"/>
                        </a:rPr>
                        <a:t>0.48877</a:t>
                      </a:r>
                      <a:endParaRPr lang="zh-CN" sz="2000" b="0" kern="900" dirty="0">
                        <a:solidFill>
                          <a:srgbClr val="09405E"/>
                        </a:solidFill>
                        <a:effectLst/>
                        <a:latin typeface="Microsoft YaHei" charset="-122"/>
                        <a:ea typeface="Microsoft YaHei" charset="-122"/>
                        <a:cs typeface="Microsoft YaHei" charset="-122"/>
                      </a:endParaRPr>
                    </a:p>
                  </a:txBody>
                  <a:tcPr marL="68580" marR="68580" marT="0" marB="0">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021158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共享单车骑行量预测</a:t>
            </a:r>
            <a:endParaRPr kumimoji="1" lang="zh-CN" altLang="en-US" dirty="0"/>
          </a:p>
        </p:txBody>
      </p:sp>
      <p:sp>
        <p:nvSpPr>
          <p:cNvPr id="3" name="内容占位符 2"/>
          <p:cNvSpPr>
            <a:spLocks noGrp="1"/>
          </p:cNvSpPr>
          <p:nvPr>
            <p:ph sz="quarter" idx="10"/>
          </p:nvPr>
        </p:nvSpPr>
        <p:spPr>
          <a:xfrm>
            <a:off x="630237" y="1147763"/>
            <a:ext cx="11561763" cy="5237271"/>
          </a:xfrm>
        </p:spPr>
        <p:txBody>
          <a:bodyPr/>
          <a:lstStyle/>
          <a:p>
            <a:pPr>
              <a:lnSpc>
                <a:spcPct val="100000"/>
              </a:lnSpc>
            </a:pPr>
            <a:r>
              <a:rPr kumimoji="1" lang="en-US" altLang="zh-CN" dirty="0"/>
              <a:t> </a:t>
            </a:r>
            <a:r>
              <a:rPr kumimoji="1" lang="zh-CN" altLang="en-US" dirty="0"/>
              <a:t>数据分析：</a:t>
            </a:r>
            <a:r>
              <a:rPr kumimoji="1" lang="en-US" altLang="zh-CN" dirty="0"/>
              <a:t> 1_EDA_BikeSharing.ipynb</a:t>
            </a:r>
          </a:p>
          <a:p>
            <a:pPr lvl="1">
              <a:lnSpc>
                <a:spcPct val="100000"/>
              </a:lnSpc>
            </a:pPr>
            <a:r>
              <a:rPr kumimoji="1" lang="zh-CN" altLang="en-US" dirty="0"/>
              <a:t> 两年每天的骑行量以及当天的天气情况</a:t>
            </a:r>
            <a:endParaRPr kumimoji="1" lang="en-US" altLang="zh-CN" dirty="0"/>
          </a:p>
          <a:p>
            <a:pPr lvl="1">
              <a:lnSpc>
                <a:spcPct val="100000"/>
              </a:lnSpc>
            </a:pPr>
            <a:r>
              <a:rPr kumimoji="1" lang="en-US" altLang="zh-CN" dirty="0"/>
              <a:t>731</a:t>
            </a:r>
            <a:r>
              <a:rPr kumimoji="1" lang="zh-CN" altLang="en-US" dirty="0"/>
              <a:t>个样本，没有缺失值</a:t>
            </a:r>
            <a:endParaRPr kumimoji="1" lang="en-US" altLang="zh-CN" dirty="0"/>
          </a:p>
          <a:p>
            <a:pPr lvl="1">
              <a:lnSpc>
                <a:spcPct val="100000"/>
              </a:lnSpc>
            </a:pPr>
            <a:r>
              <a:rPr kumimoji="1" lang="zh-CN" altLang="en-US" dirty="0"/>
              <a:t> 每个样本有</a:t>
            </a:r>
            <a:r>
              <a:rPr kumimoji="1" lang="en-US" altLang="zh-CN" dirty="0"/>
              <a:t>12</a:t>
            </a:r>
            <a:r>
              <a:rPr kumimoji="1" lang="zh-CN" altLang="en-US" dirty="0"/>
              <a:t>个特征：</a:t>
            </a:r>
            <a:endParaRPr kumimoji="1" lang="en-US" altLang="zh-CN" dirty="0"/>
          </a:p>
          <a:p>
            <a:pPr lvl="2">
              <a:lnSpc>
                <a:spcPct val="100000"/>
              </a:lnSpc>
            </a:pPr>
            <a:r>
              <a:rPr kumimoji="1" lang="zh-CN" altLang="en-US" sz="2400" kern="1200" dirty="0">
                <a:solidFill>
                  <a:srgbClr val="09405E"/>
                </a:solidFill>
                <a:latin typeface="微软雅黑" panose="020B0503020204020204" pitchFamily="34" charset="-122"/>
                <a:ea typeface="微软雅黑" panose="020B0503020204020204" pitchFamily="34" charset="-122"/>
                <a:cs typeface="+mn-cs"/>
              </a:rPr>
              <a:t>时间信息：年、季节、月份、日期、星期、是否为工作日、是否为节假日</a:t>
            </a:r>
            <a:endParaRPr kumimoji="1" lang="en-US" altLang="zh-CN" sz="2400" kern="1200" dirty="0">
              <a:solidFill>
                <a:srgbClr val="09405E"/>
              </a:solidFill>
              <a:latin typeface="微软雅黑" panose="020B0503020204020204" pitchFamily="34" charset="-122"/>
              <a:ea typeface="微软雅黑" panose="020B0503020204020204" pitchFamily="34" charset="-122"/>
              <a:cs typeface="+mn-cs"/>
            </a:endParaRPr>
          </a:p>
          <a:p>
            <a:pPr lvl="2">
              <a:lnSpc>
                <a:spcPct val="100000"/>
              </a:lnSpc>
            </a:pPr>
            <a:r>
              <a:rPr kumimoji="1" lang="zh-CN" altLang="en-US" sz="2400" kern="1200" dirty="0">
                <a:solidFill>
                  <a:srgbClr val="09405E"/>
                </a:solidFill>
                <a:latin typeface="微软雅黑" panose="020B0503020204020204" pitchFamily="34" charset="-122"/>
                <a:ea typeface="微软雅黑" panose="020B0503020204020204" pitchFamily="34" charset="-122"/>
                <a:cs typeface="+mn-cs"/>
              </a:rPr>
              <a:t>天气情况：天气概况（晴、阴、小雨雪、大雨雪）、湿度、温度、体感温度、风速</a:t>
            </a:r>
            <a:endParaRPr kumimoji="1" lang="en-US" altLang="zh-CN" sz="2400" kern="1200" dirty="0">
              <a:solidFill>
                <a:srgbClr val="09405E"/>
              </a:solidFill>
              <a:latin typeface="微软雅黑" panose="020B0503020204020204" pitchFamily="34" charset="-122"/>
              <a:ea typeface="微软雅黑" panose="020B0503020204020204" pitchFamily="34" charset="-122"/>
              <a:cs typeface="+mn-cs"/>
            </a:endParaRPr>
          </a:p>
          <a:p>
            <a:pPr lvl="1">
              <a:lnSpc>
                <a:spcPct val="100000"/>
              </a:lnSpc>
            </a:pPr>
            <a:r>
              <a:rPr kumimoji="1" lang="zh-CN" altLang="en-US" dirty="0"/>
              <a:t> 标签：骑行量</a:t>
            </a:r>
            <a:endParaRPr kumimoji="1" lang="en-US" altLang="zh-CN" dirty="0"/>
          </a:p>
          <a:p>
            <a:pPr lvl="1">
              <a:lnSpc>
                <a:spcPct val="100000"/>
              </a:lnSpc>
            </a:pPr>
            <a:r>
              <a:rPr kumimoji="1" lang="zh-CN" altLang="en-US" dirty="0"/>
              <a:t> 有些特征相关性很高（季节与月份、温度与体感温度），冗余大</a:t>
            </a:r>
            <a:endParaRPr kumimoji="1" lang="en-US" altLang="zh-CN" dirty="0"/>
          </a:p>
        </p:txBody>
      </p:sp>
    </p:spTree>
    <p:extLst>
      <p:ext uri="{BB962C8B-B14F-4D97-AF65-F5344CB8AC3E}">
        <p14:creationId xmlns:p14="http://schemas.microsoft.com/office/powerpoint/2010/main" val="10886807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共享单车骑行量预测</a:t>
            </a:r>
          </a:p>
        </p:txBody>
      </p:sp>
      <p:sp>
        <p:nvSpPr>
          <p:cNvPr id="3" name="内容占位符 2"/>
          <p:cNvSpPr>
            <a:spLocks noGrp="1"/>
          </p:cNvSpPr>
          <p:nvPr>
            <p:ph sz="quarter" idx="10"/>
          </p:nvPr>
        </p:nvSpPr>
        <p:spPr>
          <a:xfrm>
            <a:off x="630237" y="1147763"/>
            <a:ext cx="11256963" cy="5237271"/>
          </a:xfrm>
        </p:spPr>
        <p:txBody>
          <a:bodyPr/>
          <a:lstStyle/>
          <a:p>
            <a:pPr>
              <a:lnSpc>
                <a:spcPct val="100000"/>
              </a:lnSpc>
            </a:pPr>
            <a:r>
              <a:rPr kumimoji="1" lang="zh-CN" altLang="en-US" dirty="0"/>
              <a:t>特征工程：</a:t>
            </a:r>
            <a:r>
              <a:rPr kumimoji="1" lang="en-US" altLang="zh-CN" dirty="0"/>
              <a:t> 2_FE_Advertising.ipynb</a:t>
            </a:r>
          </a:p>
          <a:p>
            <a:pPr lvl="1">
              <a:lnSpc>
                <a:spcPct val="100000"/>
              </a:lnSpc>
            </a:pPr>
            <a:r>
              <a:rPr kumimoji="1" lang="zh-CN" altLang="en-US" dirty="0"/>
              <a:t> 数值型特征做标准化处理：湿度、温度、体感温度、风速特征</a:t>
            </a:r>
            <a:endParaRPr kumimoji="1" lang="en-US" altLang="zh-CN" dirty="0"/>
          </a:p>
          <a:p>
            <a:pPr lvl="1">
              <a:lnSpc>
                <a:spcPct val="100000"/>
              </a:lnSpc>
            </a:pPr>
            <a:r>
              <a:rPr kumimoji="1" lang="zh-CN" altLang="en-US" dirty="0"/>
              <a:t> 类别型特征取值均不多，独热编码：季节、月份、星期、天气概况</a:t>
            </a:r>
            <a:endParaRPr kumimoji="1" lang="en-US" altLang="zh-CN" dirty="0"/>
          </a:p>
          <a:p>
            <a:pPr lvl="1">
              <a:lnSpc>
                <a:spcPct val="100000"/>
              </a:lnSpc>
            </a:pPr>
            <a:r>
              <a:rPr kumimoji="1" lang="zh-CN" altLang="en-US" dirty="0"/>
              <a:t> 二值特征编码为</a:t>
            </a:r>
            <a:r>
              <a:rPr kumimoji="1" lang="en-US" altLang="zh-CN" dirty="0"/>
              <a:t>0/1</a:t>
            </a:r>
            <a:r>
              <a:rPr kumimoji="1" lang="zh-CN" altLang="en-US" dirty="0"/>
              <a:t>：年份、是否为工作日、是否为节假日</a:t>
            </a:r>
            <a:endParaRPr kumimoji="1" lang="en-US" altLang="zh-CN" dirty="0"/>
          </a:p>
          <a:p>
            <a:pPr lvl="1">
              <a:lnSpc>
                <a:spcPct val="100000"/>
              </a:lnSpc>
            </a:pPr>
            <a:r>
              <a:rPr kumimoji="1" lang="en-US" altLang="zh-CN" dirty="0"/>
              <a:t> </a:t>
            </a:r>
            <a:r>
              <a:rPr kumimoji="1" lang="zh-CN" altLang="en-US" dirty="0"/>
              <a:t>每个日期只有</a:t>
            </a:r>
            <a:r>
              <a:rPr kumimoji="1" lang="en-US" altLang="zh-CN" dirty="0"/>
              <a:t>2</a:t>
            </a:r>
            <a:r>
              <a:rPr kumimoji="1" lang="zh-CN" altLang="en-US" dirty="0"/>
              <a:t>个样本，所以去掉特征“日期”</a:t>
            </a:r>
            <a:endParaRPr kumimoji="1" lang="en-US" altLang="zh-CN" dirty="0"/>
          </a:p>
          <a:p>
            <a:pPr lvl="1">
              <a:lnSpc>
                <a:spcPct val="100000"/>
              </a:lnSpc>
            </a:pPr>
            <a:endParaRPr kumimoji="1" lang="zh-CN" altLang="en-US" dirty="0"/>
          </a:p>
        </p:txBody>
      </p:sp>
    </p:spTree>
    <p:extLst>
      <p:ext uri="{BB962C8B-B14F-4D97-AF65-F5344CB8AC3E}">
        <p14:creationId xmlns:p14="http://schemas.microsoft.com/office/powerpoint/2010/main" val="6168944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共享单车骑行量预测</a:t>
            </a:r>
          </a:p>
        </p:txBody>
      </p:sp>
      <p:sp>
        <p:nvSpPr>
          <p:cNvPr id="3" name="内容占位符 2"/>
          <p:cNvSpPr>
            <a:spLocks noGrp="1"/>
          </p:cNvSpPr>
          <p:nvPr>
            <p:ph sz="quarter" idx="10"/>
          </p:nvPr>
        </p:nvSpPr>
        <p:spPr>
          <a:xfrm>
            <a:off x="746125" y="938213"/>
            <a:ext cx="11256963" cy="5237271"/>
          </a:xfrm>
        </p:spPr>
        <p:txBody>
          <a:bodyPr/>
          <a:lstStyle/>
          <a:p>
            <a:pPr>
              <a:lnSpc>
                <a:spcPct val="100000"/>
              </a:lnSpc>
            </a:pPr>
            <a:r>
              <a:rPr kumimoji="1" lang="en-US" altLang="zh-CN" dirty="0"/>
              <a:t> RBF</a:t>
            </a:r>
            <a:r>
              <a:rPr kumimoji="1" lang="zh-CN" altLang="en-US" dirty="0"/>
              <a:t>核</a:t>
            </a:r>
            <a:r>
              <a:rPr kumimoji="1" lang="en-US" altLang="zh-CN" dirty="0"/>
              <a:t>SVM</a:t>
            </a:r>
          </a:p>
          <a:p>
            <a:pPr lvl="1">
              <a:lnSpc>
                <a:spcPct val="100000"/>
              </a:lnSpc>
            </a:pPr>
            <a:endParaRPr kumimoji="1" lang="en-US" altLang="zh-CN" sz="1000" dirty="0"/>
          </a:p>
          <a:p>
            <a:pPr>
              <a:lnSpc>
                <a:spcPct val="100000"/>
              </a:lnSpc>
            </a:pPr>
            <a:r>
              <a:rPr kumimoji="1" lang="zh-CN" altLang="en-US" dirty="0"/>
              <a:t>超参数调优评价指标：</a:t>
            </a:r>
            <a:r>
              <a:rPr kumimoji="1" lang="en-US" altLang="zh-CN" dirty="0"/>
              <a:t>MSE</a:t>
            </a:r>
            <a:r>
              <a:rPr kumimoji="1" lang="zh-CN" altLang="en-US" dirty="0"/>
              <a:t>（红色竖线为最佳超参数）</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006" y="2286000"/>
            <a:ext cx="5308600" cy="3416300"/>
          </a:xfrm>
          <a:prstGeom prst="rect">
            <a:avLst/>
          </a:prstGeom>
        </p:spPr>
      </p:pic>
    </p:spTree>
    <p:extLst>
      <p:ext uri="{BB962C8B-B14F-4D97-AF65-F5344CB8AC3E}">
        <p14:creationId xmlns:p14="http://schemas.microsoft.com/office/powerpoint/2010/main" val="380134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共享单车骑行量预测</a:t>
            </a:r>
          </a:p>
        </p:txBody>
      </p:sp>
      <mc:AlternateContent xmlns:mc="http://schemas.openxmlformats.org/markup-compatibility/2006" xmlns:a14="http://schemas.microsoft.com/office/drawing/2010/main">
        <mc:Choice Requires="a14">
          <p:graphicFrame>
            <p:nvGraphicFramePr>
              <p:cNvPr id="8" name="内容占位符 7"/>
              <p:cNvGraphicFramePr>
                <a:graphicFrameLocks noGrp="1"/>
              </p:cNvGraphicFramePr>
              <p:nvPr>
                <p:ph sz="quarter" idx="10"/>
                <p:extLst>
                  <p:ext uri="{D42A27DB-BD31-4B8C-83A1-F6EECF244321}">
                    <p14:modId xmlns:p14="http://schemas.microsoft.com/office/powerpoint/2010/main" val="1904645019"/>
                  </p:ext>
                </p:extLst>
              </p:nvPr>
            </p:nvGraphicFramePr>
            <p:xfrm>
              <a:off x="460375" y="1682750"/>
              <a:ext cx="10890112" cy="1513674"/>
            </p:xfrm>
            <a:graphic>
              <a:graphicData uri="http://schemas.openxmlformats.org/drawingml/2006/table">
                <a:tbl>
                  <a:tblPr firstRow="1" firstCol="1" bandRow="1">
                    <a:tableStyleId>{5C22544A-7EE6-4342-B048-85BDC9FD1C3A}</a:tableStyleId>
                  </a:tblPr>
                  <a:tblGrid>
                    <a:gridCol w="2657249">
                      <a:extLst>
                        <a:ext uri="{9D8B030D-6E8A-4147-A177-3AD203B41FA5}">
                          <a16:colId xmlns:a16="http://schemas.microsoft.com/office/drawing/2014/main" val="20000"/>
                        </a:ext>
                      </a:extLst>
                    </a:gridCol>
                    <a:gridCol w="1758371">
                      <a:extLst>
                        <a:ext uri="{9D8B030D-6E8A-4147-A177-3AD203B41FA5}">
                          <a16:colId xmlns:a16="http://schemas.microsoft.com/office/drawing/2014/main" val="20001"/>
                        </a:ext>
                      </a:extLst>
                    </a:gridCol>
                    <a:gridCol w="1725218">
                      <a:extLst>
                        <a:ext uri="{9D8B030D-6E8A-4147-A177-3AD203B41FA5}">
                          <a16:colId xmlns:a16="http://schemas.microsoft.com/office/drawing/2014/main" val="20002"/>
                        </a:ext>
                      </a:extLst>
                    </a:gridCol>
                    <a:gridCol w="2204857">
                      <a:extLst>
                        <a:ext uri="{9D8B030D-6E8A-4147-A177-3AD203B41FA5}">
                          <a16:colId xmlns:a16="http://schemas.microsoft.com/office/drawing/2014/main" val="20003"/>
                        </a:ext>
                      </a:extLst>
                    </a:gridCol>
                    <a:gridCol w="2544417">
                      <a:extLst>
                        <a:ext uri="{9D8B030D-6E8A-4147-A177-3AD203B41FA5}">
                          <a16:colId xmlns:a16="http://schemas.microsoft.com/office/drawing/2014/main" val="20004"/>
                        </a:ext>
                      </a:extLst>
                    </a:gridCol>
                  </a:tblGrid>
                  <a:tr h="311150">
                    <a:tc rowSpan="2">
                      <a:txBody>
                        <a:bodyPr/>
                        <a:lstStyle/>
                        <a:p>
                          <a:pPr algn="l">
                            <a:spcAft>
                              <a:spcPts val="0"/>
                            </a:spcAft>
                          </a:pPr>
                          <a:r>
                            <a:rPr lang="zh-CN" sz="2000" kern="900" dirty="0">
                              <a:effectLst/>
                              <a:latin typeface="Microsoft YaHei" charset="-122"/>
                              <a:ea typeface="Microsoft YaHei" charset="-122"/>
                              <a:cs typeface="Microsoft YaHei" charset="-122"/>
                            </a:rPr>
                            <a:t>最小二乘线性回归</a:t>
                          </a:r>
                        </a:p>
                      </a:txBody>
                      <a:tcPr marL="68580" marR="68580" marT="0" marB="0" anchor="b"/>
                    </a:tc>
                    <a:tc rowSpan="2">
                      <a:txBody>
                        <a:bodyPr/>
                        <a:lstStyle/>
                        <a:p>
                          <a:pPr algn="ctr">
                            <a:spcAft>
                              <a:spcPts val="0"/>
                            </a:spcAft>
                          </a:pPr>
                          <a:r>
                            <a:rPr lang="zh-CN" sz="2000" kern="900" dirty="0">
                              <a:effectLst/>
                              <a:latin typeface="Microsoft YaHei" charset="-122"/>
                              <a:ea typeface="Microsoft YaHei" charset="-122"/>
                              <a:cs typeface="Microsoft YaHei" charset="-122"/>
                            </a:rPr>
                            <a:t>岭回归</a:t>
                          </a:r>
                        </a:p>
                      </a:txBody>
                      <a:tcPr marL="68580" marR="68580" marT="0" marB="0" anchor="b"/>
                    </a:tc>
                    <a:tc rowSpan="2">
                      <a:txBody>
                        <a:bodyPr/>
                        <a:lstStyle/>
                        <a:p>
                          <a:pPr algn="ctr">
                            <a:spcAft>
                              <a:spcPts val="0"/>
                            </a:spcAft>
                          </a:pPr>
                          <a:r>
                            <a:rPr lang="en-US" sz="2000" kern="900" dirty="0">
                              <a:effectLst/>
                              <a:latin typeface="Microsoft YaHei" charset="-122"/>
                              <a:ea typeface="Microsoft YaHei" charset="-122"/>
                              <a:cs typeface="Microsoft YaHei" charset="-122"/>
                            </a:rPr>
                            <a:t>Lasso</a:t>
                          </a:r>
                          <a:endParaRPr lang="zh-CN" sz="2000" kern="900" dirty="0">
                            <a:effectLst/>
                            <a:latin typeface="Microsoft YaHei" charset="-122"/>
                            <a:ea typeface="Microsoft YaHei" charset="-122"/>
                            <a:cs typeface="Microsoft YaHei" charset="-122"/>
                          </a:endParaRPr>
                        </a:p>
                      </a:txBody>
                      <a:tcPr marL="68580" marR="68580" marT="0" marB="0" anchor="b"/>
                    </a:tc>
                    <a:tc gridSpan="2">
                      <a:txBody>
                        <a:bodyPr/>
                        <a:lstStyle/>
                        <a:p>
                          <a:pPr algn="ctr">
                            <a:spcAft>
                              <a:spcPts val="0"/>
                            </a:spcAft>
                          </a:pPr>
                          <a:r>
                            <a:rPr lang="en-US" altLang="zh-CN" sz="2000" kern="900" dirty="0">
                              <a:effectLst/>
                              <a:latin typeface="Microsoft YaHei" charset="-122"/>
                              <a:ea typeface="Microsoft YaHei" charset="-122"/>
                              <a:cs typeface="Microsoft YaHei" charset="-122"/>
                            </a:rPr>
                            <a:t>RBF</a:t>
                          </a:r>
                          <a:r>
                            <a:rPr lang="zh-CN" altLang="en-US" sz="2000" kern="900" dirty="0">
                              <a:effectLst/>
                              <a:latin typeface="Microsoft YaHei" charset="-122"/>
                              <a:ea typeface="Microsoft YaHei" charset="-122"/>
                              <a:cs typeface="Microsoft YaHei" charset="-122"/>
                            </a:rPr>
                            <a:t>核</a:t>
                          </a:r>
                          <a:r>
                            <a:rPr lang="en-US" altLang="zh-CN" sz="2000" kern="900" dirty="0">
                              <a:effectLst/>
                              <a:latin typeface="Microsoft YaHei" charset="-122"/>
                              <a:ea typeface="Microsoft YaHei" charset="-122"/>
                              <a:cs typeface="Microsoft YaHei" charset="-122"/>
                            </a:rPr>
                            <a:t>SVM</a:t>
                          </a:r>
                          <a:endParaRPr lang="zh-CN" sz="2000" kern="900" dirty="0">
                            <a:effectLst/>
                            <a:latin typeface="Microsoft YaHei" charset="-122"/>
                            <a:ea typeface="Microsoft YaHei" charset="-122"/>
                            <a:cs typeface="Microsoft YaHei" charset="-122"/>
                          </a:endParaRPr>
                        </a:p>
                      </a:txBody>
                      <a:tcPr marL="68580" marR="68580" marT="0" marB="0" anchor="b"/>
                    </a:tc>
                    <a:tc h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extLst>
                      <a:ext uri="{0D108BD9-81ED-4DB2-BD59-A6C34878D82A}">
                        <a16:rowId xmlns:a16="http://schemas.microsoft.com/office/drawing/2014/main" val="10000"/>
                      </a:ext>
                    </a:extLst>
                  </a:tr>
                  <a:tr h="471004">
                    <a:tc vMerge="1">
                      <a:txBody>
                        <a:bodyPr/>
                        <a:lstStyle/>
                        <a:p>
                          <a:pPr algn="l">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v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v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zh-CN" altLang="en-US" sz="2000" i="1" kern="900" smtClean="0">
                                    <a:effectLst/>
                                    <a:latin typeface="Cambria Math" charset="0"/>
                                    <a:ea typeface="Cambria Math" charset="0"/>
                                    <a:cs typeface="Cambria Math" charset="0"/>
                                  </a:rPr>
                                  <m:t>𝛾</m:t>
                                </m:r>
                                <m:r>
                                  <a:rPr lang="en-US" altLang="zh-CN" sz="2000" b="0" i="1" kern="900" smtClean="0">
                                    <a:effectLst/>
                                    <a:latin typeface="Cambria Math" charset="0"/>
                                    <a:ea typeface="Cambria Math" charset="0"/>
                                    <a:cs typeface="Cambria Math" charset="0"/>
                                  </a:rPr>
                                  <m:t>=0.01, </m:t>
                                </m:r>
                                <m:r>
                                  <a:rPr lang="en-US" altLang="zh-CN" sz="2000" b="0" i="1" kern="900" smtClean="0">
                                    <a:effectLst/>
                                    <a:latin typeface="Cambria Math" charset="0"/>
                                    <a:ea typeface="Cambria Math" charset="0"/>
                                    <a:cs typeface="Cambria Math" charset="0"/>
                                  </a:rPr>
                                  <m:t>𝐶</m:t>
                                </m:r>
                                <m:r>
                                  <a:rPr lang="en-US" altLang="zh-CN" sz="2000" b="0" i="1" kern="900" smtClean="0">
                                    <a:effectLst/>
                                    <a:latin typeface="Cambria Math" charset="0"/>
                                    <a:ea typeface="Cambria Math" charset="0"/>
                                    <a:cs typeface="Cambria Math" charset="0"/>
                                  </a:rPr>
                                  <m:t>=</m:t>
                                </m:r>
                                <m:sSup>
                                  <m:sSupPr>
                                    <m:ctrlPr>
                                      <a:rPr lang="en-US" altLang="zh-CN" sz="2000" b="0" i="1" kern="900" smtClean="0">
                                        <a:effectLst/>
                                        <a:latin typeface="Cambria Math" panose="02040503050406030204" pitchFamily="18" charset="0"/>
                                        <a:ea typeface="Cambria Math" charset="0"/>
                                        <a:cs typeface="Cambria Math" charset="0"/>
                                      </a:rPr>
                                    </m:ctrlPr>
                                  </m:sSupPr>
                                  <m:e>
                                    <m:r>
                                      <a:rPr lang="en-US" altLang="zh-CN" sz="2000" b="0" i="1" kern="900" smtClean="0">
                                        <a:effectLst/>
                                        <a:latin typeface="Cambria Math" charset="0"/>
                                        <a:ea typeface="Cambria Math" charset="0"/>
                                        <a:cs typeface="Cambria Math" charset="0"/>
                                      </a:rPr>
                                      <m:t>10</m:t>
                                    </m:r>
                                  </m:e>
                                  <m:sup>
                                    <m:r>
                                      <a:rPr lang="en-US" altLang="zh-CN" sz="2000" b="0" i="1" kern="900" smtClean="0">
                                        <a:effectLst/>
                                        <a:latin typeface="Cambria Math" charset="0"/>
                                        <a:ea typeface="Cambria Math" charset="0"/>
                                        <a:cs typeface="Cambria Math" charset="0"/>
                                      </a:rPr>
                                      <m:t>6</m:t>
                                    </m:r>
                                  </m:sup>
                                </m:sSup>
                              </m:oMath>
                            </m:oMathPara>
                          </a14:m>
                          <a:endParaRPr lang="zh-CN" sz="2000" kern="900" dirty="0">
                            <a:effectLst/>
                            <a:latin typeface="Microsoft YaHei" charset="-122"/>
                            <a:ea typeface="Microsoft YaHei" charset="-122"/>
                            <a:cs typeface="Microsoft YaHei" charset="-122"/>
                          </a:endParaRPr>
                        </a:p>
                      </a:txBody>
                      <a:tcPr marL="68580" marR="68580" marT="0" marB="0" anchor="b"/>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zh-CN" altLang="en-US" sz="2000" i="1" kern="900" smtClean="0">
                                    <a:effectLst/>
                                    <a:latin typeface="Cambria Math" charset="0"/>
                                    <a:ea typeface="Cambria Math" charset="0"/>
                                    <a:cs typeface="Cambria Math" charset="0"/>
                                  </a:rPr>
                                  <m:t>𝛾</m:t>
                                </m:r>
                                <m:r>
                                  <a:rPr lang="en-US" altLang="zh-CN" sz="2000" b="0" i="1" kern="900" smtClean="0">
                                    <a:effectLst/>
                                    <a:latin typeface="Cambria Math" charset="0"/>
                                    <a:ea typeface="Cambria Math" charset="0"/>
                                    <a:cs typeface="Cambria Math" charset="0"/>
                                  </a:rPr>
                                  <m:t>=0.01, </m:t>
                                </m:r>
                                <m:r>
                                  <a:rPr lang="en-US" altLang="zh-CN" sz="2000" b="0" i="1" kern="900" smtClean="0">
                                    <a:effectLst/>
                                    <a:latin typeface="Cambria Math" charset="0"/>
                                    <a:ea typeface="Cambria Math" charset="0"/>
                                    <a:cs typeface="Cambria Math" charset="0"/>
                                  </a:rPr>
                                  <m:t>𝐶</m:t>
                                </m:r>
                                <m:r>
                                  <a:rPr lang="en-US" altLang="zh-CN" sz="2000" b="0" i="1" kern="900" smtClean="0">
                                    <a:effectLst/>
                                    <a:latin typeface="Cambria Math" charset="0"/>
                                    <a:ea typeface="Cambria Math" charset="0"/>
                                    <a:cs typeface="Cambria Math" charset="0"/>
                                  </a:rPr>
                                  <m:t>=</m:t>
                                </m:r>
                                <m:sSup>
                                  <m:sSupPr>
                                    <m:ctrlPr>
                                      <a:rPr lang="en-US" altLang="zh-CN" sz="2000" b="0" i="1" kern="900" smtClean="0">
                                        <a:effectLst/>
                                        <a:latin typeface="Cambria Math" panose="02040503050406030204" pitchFamily="18" charset="0"/>
                                        <a:ea typeface="Cambria Math" charset="0"/>
                                        <a:cs typeface="Cambria Math" charset="0"/>
                                      </a:rPr>
                                    </m:ctrlPr>
                                  </m:sSupPr>
                                  <m:e>
                                    <m:r>
                                      <a:rPr lang="en-US" altLang="zh-CN" sz="2000" b="0" i="1" kern="900" smtClean="0">
                                        <a:effectLst/>
                                        <a:latin typeface="Cambria Math" charset="0"/>
                                        <a:ea typeface="Cambria Math" charset="0"/>
                                        <a:cs typeface="Cambria Math" charset="0"/>
                                      </a:rPr>
                                      <m:t>10</m:t>
                                    </m:r>
                                  </m:e>
                                  <m:sup>
                                    <m:r>
                                      <a:rPr lang="en-US" altLang="zh-CN" sz="2000" b="0" i="1" kern="900" smtClean="0">
                                        <a:effectLst/>
                                        <a:latin typeface="Cambria Math" charset="0"/>
                                        <a:ea typeface="Cambria Math" charset="0"/>
                                        <a:cs typeface="Cambria Math" charset="0"/>
                                      </a:rPr>
                                      <m:t>6</m:t>
                                    </m:r>
                                  </m:sup>
                                </m:sSup>
                              </m:oMath>
                            </m:oMathPara>
                          </a14:m>
                          <a:endParaRPr lang="zh-CN" sz="2000" kern="900" dirty="0">
                            <a:effectLst/>
                            <a:latin typeface="Microsoft YaHei" charset="-122"/>
                            <a:ea typeface="Microsoft YaHei" charset="-122"/>
                            <a:cs typeface="Microsoft YaHei" charset="-122"/>
                          </a:endParaRPr>
                        </a:p>
                      </a:txBody>
                      <a:tcPr marL="68580" marR="68580" marT="0" marB="0" anchor="b"/>
                    </a:tc>
                    <a:extLst>
                      <a:ext uri="{0D108BD9-81ED-4DB2-BD59-A6C34878D82A}">
                        <a16:rowId xmlns:a16="http://schemas.microsoft.com/office/drawing/2014/main" val="10001"/>
                      </a:ext>
                    </a:extLst>
                  </a:tr>
                  <a:tr h="696567">
                    <a:tc>
                      <a:txBody>
                        <a:bodyPr/>
                        <a:lstStyle/>
                        <a:p>
                          <a:pPr marL="0" algn="ctr" defTabSz="914400" rtl="0" eaLnBrk="1" latinLnBrk="0" hangingPunct="1">
                            <a:spcAft>
                              <a:spcPts val="0"/>
                            </a:spcAft>
                          </a:pPr>
                          <a:endParaRPr lang="en-US" sz="2400" b="0" kern="1200" dirty="0">
                            <a:solidFill>
                              <a:schemeClr val="dk1"/>
                            </a:solidFill>
                            <a:effectLst/>
                            <a:latin typeface="+mn-lt"/>
                            <a:ea typeface="+mn-ea"/>
                            <a:cs typeface="+mn-cs"/>
                          </a:endParaRPr>
                        </a:p>
                        <a:p>
                          <a:pPr marL="0" algn="ctr" defTabSz="914400" rtl="0" eaLnBrk="1" latinLnBrk="0" hangingPunct="1">
                            <a:spcAft>
                              <a:spcPts val="0"/>
                            </a:spcAft>
                          </a:pPr>
                          <a:r>
                            <a:rPr lang="en-US" sz="2400" b="0" kern="1200" dirty="0">
                              <a:solidFill>
                                <a:schemeClr val="dk1"/>
                              </a:solidFill>
                              <a:effectLst/>
                              <a:latin typeface="+mn-lt"/>
                              <a:ea typeface="+mn-ea"/>
                              <a:cs typeface="+mn-cs"/>
                            </a:rPr>
                            <a:t>785.595792</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sz="2400" b="0" kern="1200" dirty="0">
                            <a:solidFill>
                              <a:schemeClr val="dk1"/>
                            </a:solidFill>
                            <a:effectLst/>
                            <a:latin typeface="+mn-lt"/>
                            <a:ea typeface="+mn-ea"/>
                            <a:cs typeface="+mn-cs"/>
                          </a:endParaRPr>
                        </a:p>
                        <a:p>
                          <a:pPr marL="0" algn="ctr" defTabSz="914400" rtl="0" eaLnBrk="1" latinLnBrk="0" hangingPunct="1">
                            <a:spcAft>
                              <a:spcPts val="0"/>
                            </a:spcAft>
                          </a:pPr>
                          <a:r>
                            <a:rPr lang="en-US" sz="2400" b="0" kern="1200" dirty="0">
                              <a:solidFill>
                                <a:schemeClr val="dk1"/>
                              </a:solidFill>
                              <a:effectLst/>
                              <a:latin typeface="+mn-lt"/>
                              <a:ea typeface="+mn-ea"/>
                              <a:cs typeface="+mn-cs"/>
                            </a:rPr>
                            <a:t>776.975361</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sz="2400" b="0" kern="1200" dirty="0">
                            <a:solidFill>
                              <a:schemeClr val="dk1"/>
                            </a:solidFill>
                            <a:effectLst/>
                            <a:latin typeface="+mn-lt"/>
                            <a:ea typeface="+mn-ea"/>
                            <a:cs typeface="+mn-cs"/>
                          </a:endParaRPr>
                        </a:p>
                        <a:p>
                          <a:pPr marL="0" algn="ctr" defTabSz="914400" rtl="0" eaLnBrk="1" latinLnBrk="0" hangingPunct="1">
                            <a:spcAft>
                              <a:spcPts val="0"/>
                            </a:spcAft>
                          </a:pPr>
                          <a:r>
                            <a:rPr lang="en-US" sz="2400" b="0" kern="1200" dirty="0">
                              <a:solidFill>
                                <a:schemeClr val="dk1"/>
                              </a:solidFill>
                              <a:effectLst/>
                              <a:latin typeface="+mn-lt"/>
                              <a:ea typeface="+mn-ea"/>
                              <a:cs typeface="+mn-cs"/>
                            </a:rPr>
                            <a:t>784.878890</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altLang="zh-CN" sz="2400" b="0" kern="1200" dirty="0">
                            <a:solidFill>
                              <a:schemeClr val="dk1"/>
                            </a:solidFill>
                            <a:effectLst/>
                            <a:latin typeface="+mn-lt"/>
                            <a:ea typeface="+mn-ea"/>
                            <a:cs typeface="+mn-cs"/>
                          </a:endParaRPr>
                        </a:p>
                        <a:p>
                          <a:pPr marL="0" algn="ctr" defTabSz="914400" rtl="0" eaLnBrk="1" latinLnBrk="0" hangingPunct="1">
                            <a:spcAft>
                              <a:spcPts val="0"/>
                            </a:spcAft>
                          </a:pPr>
                          <a:r>
                            <a:rPr lang="en-US" altLang="zh-CN" sz="2400" b="0" kern="1200" dirty="0">
                              <a:solidFill>
                                <a:schemeClr val="dk1"/>
                              </a:solidFill>
                              <a:effectLst/>
                              <a:latin typeface="+mn-lt"/>
                              <a:ea typeface="+mn-ea"/>
                              <a:cs typeface="+mn-cs"/>
                            </a:rPr>
                            <a:t>689.787410</a:t>
                          </a:r>
                          <a:r>
                            <a:rPr lang="zh-CN" altLang="zh-CN" sz="2400" b="0" kern="1200" dirty="0">
                              <a:solidFill>
                                <a:schemeClr val="dk1"/>
                              </a:solidFill>
                              <a:effectLst/>
                              <a:latin typeface="+mn-lt"/>
                              <a:ea typeface="+mn-ea"/>
                              <a:cs typeface="+mn-cs"/>
                            </a:rPr>
                            <a:t> </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altLang="zh-CN" sz="2400" b="0" kern="1200" dirty="0">
                            <a:solidFill>
                              <a:srgbClr val="C00000"/>
                            </a:solidFill>
                            <a:effectLst/>
                            <a:latin typeface="+mn-lt"/>
                            <a:ea typeface="+mn-ea"/>
                            <a:cs typeface="+mn-cs"/>
                          </a:endParaRPr>
                        </a:p>
                        <a:p>
                          <a:pPr marL="0" algn="ctr" defTabSz="914400" rtl="0" eaLnBrk="1" latinLnBrk="0" hangingPunct="1">
                            <a:spcAft>
                              <a:spcPts val="0"/>
                            </a:spcAft>
                          </a:pPr>
                          <a:r>
                            <a:rPr lang="en-US" altLang="zh-CN" sz="2400" b="0" kern="1200" dirty="0">
                              <a:solidFill>
                                <a:srgbClr val="C00000"/>
                              </a:solidFill>
                              <a:effectLst/>
                              <a:latin typeface="+mn-lt"/>
                              <a:ea typeface="+mn-ea"/>
                              <a:cs typeface="+mn-cs"/>
                            </a:rPr>
                            <a:t>670.161404</a:t>
                          </a:r>
                          <a:r>
                            <a:rPr lang="zh-CN" altLang="zh-CN" sz="2400" b="0" kern="1200" dirty="0">
                              <a:solidFill>
                                <a:srgbClr val="C00000"/>
                              </a:solidFill>
                              <a:effectLst/>
                              <a:latin typeface="+mn-lt"/>
                              <a:ea typeface="+mn-ea"/>
                              <a:cs typeface="+mn-cs"/>
                            </a:rPr>
                            <a:t> </a:t>
                          </a:r>
                          <a:endParaRPr lang="zh-CN" sz="2400" b="0" kern="1200" dirty="0">
                            <a:solidFill>
                              <a:srgbClr val="C00000"/>
                            </a:solidFill>
                            <a:effectLst/>
                            <a:latin typeface="+mn-lt"/>
                            <a:ea typeface="+mn-ea"/>
                            <a:cs typeface="+mn-cs"/>
                          </a:endParaRPr>
                        </a:p>
                      </a:txBody>
                      <a:tcPr marL="68580" marR="68580" marT="0" marB="0">
                        <a:solidFill>
                          <a:schemeClr val="accent1">
                            <a:lumMod val="20000"/>
                            <a:lumOff val="80000"/>
                          </a:schemeClr>
                        </a:solidFill>
                      </a:tcPr>
                    </a:tc>
                    <a:extLst>
                      <a:ext uri="{0D108BD9-81ED-4DB2-BD59-A6C34878D82A}">
                        <a16:rowId xmlns:a16="http://schemas.microsoft.com/office/drawing/2014/main" val="10002"/>
                      </a:ext>
                    </a:extLst>
                  </a:tr>
                </a:tbl>
              </a:graphicData>
            </a:graphic>
          </p:graphicFrame>
        </mc:Choice>
        <mc:Fallback xmlns="">
          <p:graphicFrame>
            <p:nvGraphicFramePr>
              <p:cNvPr id="8" name="内容占位符 7"/>
              <p:cNvGraphicFramePr>
                <a:graphicFrameLocks noGrp="1"/>
              </p:cNvGraphicFramePr>
              <p:nvPr>
                <p:ph sz="quarter" idx="10"/>
                <p:extLst>
                  <p:ext uri="{D42A27DB-BD31-4B8C-83A1-F6EECF244321}">
                    <p14:modId xmlns:p14="http://schemas.microsoft.com/office/powerpoint/2010/main" val="1904645019"/>
                  </p:ext>
                </p:extLst>
              </p:nvPr>
            </p:nvGraphicFramePr>
            <p:xfrm>
              <a:off x="460375" y="1682750"/>
              <a:ext cx="10890112" cy="1513674"/>
            </p:xfrm>
            <a:graphic>
              <a:graphicData uri="http://schemas.openxmlformats.org/drawingml/2006/table">
                <a:tbl>
                  <a:tblPr firstRow="1" firstCol="1" bandRow="1">
                    <a:tableStyleId>{5C22544A-7EE6-4342-B048-85BDC9FD1C3A}</a:tableStyleId>
                  </a:tblPr>
                  <a:tblGrid>
                    <a:gridCol w="2657249"/>
                    <a:gridCol w="1758371"/>
                    <a:gridCol w="1725218"/>
                    <a:gridCol w="2204857"/>
                    <a:gridCol w="2544417"/>
                  </a:tblGrid>
                  <a:tr h="311150">
                    <a:tc rowSpan="2">
                      <a:txBody>
                        <a:bodyPr/>
                        <a:lstStyle/>
                        <a:p>
                          <a:pPr algn="l">
                            <a:spcAft>
                              <a:spcPts val="0"/>
                            </a:spcAft>
                          </a:pPr>
                          <a:r>
                            <a:rPr lang="zh-CN" sz="2000" kern="900" dirty="0">
                              <a:effectLst/>
                              <a:latin typeface="Microsoft YaHei" charset="-122"/>
                              <a:ea typeface="Microsoft YaHei" charset="-122"/>
                              <a:cs typeface="Microsoft YaHei" charset="-122"/>
                            </a:rPr>
                            <a:t>最小二乘线性回归</a:t>
                          </a:r>
                        </a:p>
                      </a:txBody>
                      <a:tcPr marL="68580" marR="68580" marT="0" marB="0" anchor="b"/>
                    </a:tc>
                    <a:tc rowSpan="2">
                      <a:txBody>
                        <a:bodyPr/>
                        <a:lstStyle/>
                        <a:p>
                          <a:pPr algn="ctr">
                            <a:spcAft>
                              <a:spcPts val="0"/>
                            </a:spcAft>
                          </a:pPr>
                          <a:r>
                            <a:rPr lang="zh-CN" sz="2000" kern="900" dirty="0">
                              <a:effectLst/>
                              <a:latin typeface="Microsoft YaHei" charset="-122"/>
                              <a:ea typeface="Microsoft YaHei" charset="-122"/>
                              <a:cs typeface="Microsoft YaHei" charset="-122"/>
                            </a:rPr>
                            <a:t>岭回归</a:t>
                          </a:r>
                        </a:p>
                      </a:txBody>
                      <a:tcPr marL="68580" marR="68580" marT="0" marB="0" anchor="b"/>
                    </a:tc>
                    <a:tc rowSpan="2">
                      <a:txBody>
                        <a:bodyPr/>
                        <a:lstStyle/>
                        <a:p>
                          <a:pPr algn="ctr">
                            <a:spcAft>
                              <a:spcPts val="0"/>
                            </a:spcAft>
                          </a:pPr>
                          <a:r>
                            <a:rPr lang="en-US" sz="2000" kern="900" dirty="0">
                              <a:effectLst/>
                              <a:latin typeface="Microsoft YaHei" charset="-122"/>
                              <a:ea typeface="Microsoft YaHei" charset="-122"/>
                              <a:cs typeface="Microsoft YaHei" charset="-122"/>
                            </a:rPr>
                            <a:t>Lasso</a:t>
                          </a:r>
                          <a:endParaRPr lang="zh-CN" sz="2000" kern="900" dirty="0">
                            <a:effectLst/>
                            <a:latin typeface="Microsoft YaHei" charset="-122"/>
                            <a:ea typeface="Microsoft YaHei" charset="-122"/>
                            <a:cs typeface="Microsoft YaHei" charset="-122"/>
                          </a:endParaRPr>
                        </a:p>
                      </a:txBody>
                      <a:tcPr marL="68580" marR="68580" marT="0" marB="0" anchor="b"/>
                    </a:tc>
                    <a:tc gridSpan="2">
                      <a:txBody>
                        <a:bodyPr/>
                        <a:lstStyle/>
                        <a:p>
                          <a:pPr algn="ctr">
                            <a:spcAft>
                              <a:spcPts val="0"/>
                            </a:spcAft>
                          </a:pPr>
                          <a:r>
                            <a:rPr lang="en-US" altLang="zh-CN" sz="2000" kern="900" dirty="0" smtClean="0">
                              <a:effectLst/>
                              <a:latin typeface="Microsoft YaHei" charset="-122"/>
                              <a:ea typeface="Microsoft YaHei" charset="-122"/>
                              <a:cs typeface="Microsoft YaHei" charset="-122"/>
                            </a:rPr>
                            <a:t>RBF</a:t>
                          </a:r>
                          <a:r>
                            <a:rPr lang="zh-CN" altLang="en-US" sz="2000" kern="900" dirty="0" smtClean="0">
                              <a:effectLst/>
                              <a:latin typeface="Microsoft YaHei" charset="-122"/>
                              <a:ea typeface="Microsoft YaHei" charset="-122"/>
                              <a:cs typeface="Microsoft YaHei" charset="-122"/>
                            </a:rPr>
                            <a:t>核</a:t>
                          </a:r>
                          <a:r>
                            <a:rPr lang="en-US" altLang="zh-CN" sz="2000" kern="900" dirty="0" smtClean="0">
                              <a:effectLst/>
                              <a:latin typeface="Microsoft YaHei" charset="-122"/>
                              <a:ea typeface="Microsoft YaHei" charset="-122"/>
                              <a:cs typeface="Microsoft YaHei" charset="-122"/>
                            </a:rPr>
                            <a:t>SVM</a:t>
                          </a:r>
                          <a:endParaRPr lang="zh-CN" sz="2000" kern="900" dirty="0">
                            <a:effectLst/>
                            <a:latin typeface="Microsoft YaHei" charset="-122"/>
                            <a:ea typeface="Microsoft YaHei" charset="-122"/>
                            <a:cs typeface="Microsoft YaHei" charset="-122"/>
                          </a:endParaRPr>
                        </a:p>
                      </a:txBody>
                      <a:tcPr marL="68580" marR="68580" marT="0" marB="0" anchor="b"/>
                    </a:tc>
                    <a:tc h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r>
                  <a:tr h="471004">
                    <a:tc vMerge="1">
                      <a:txBody>
                        <a:bodyPr/>
                        <a:lstStyle/>
                        <a:p>
                          <a:pPr algn="l">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v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vMerge="1">
                      <a:txBody>
                        <a:bodyPr/>
                        <a:lstStyle/>
                        <a:p>
                          <a:pPr algn="ctr">
                            <a:spcAft>
                              <a:spcPts val="0"/>
                            </a:spcAft>
                          </a:pPr>
                          <a:endParaRPr lang="zh-CN" sz="2000" kern="900" dirty="0">
                            <a:effectLst/>
                            <a:latin typeface="Microsoft YaHei" charset="-122"/>
                            <a:ea typeface="Microsoft YaHei" charset="-122"/>
                            <a:cs typeface="Microsoft YaHei" charset="-122"/>
                          </a:endParaRPr>
                        </a:p>
                      </a:txBody>
                      <a:tcPr marL="68580" marR="68580" marT="0" marB="0" anchor="b"/>
                    </a:tc>
                    <a:tc>
                      <a:txBody>
                        <a:bodyPr/>
                        <a:lstStyle/>
                        <a:p>
                          <a:endParaRPr lang="zh-CN"/>
                        </a:p>
                      </a:txBody>
                      <a:tcPr marL="68580" marR="68580" marT="0" marB="0" anchor="b">
                        <a:blipFill rotWithShape="0">
                          <a:blip r:embed="rId2"/>
                          <a:stretch>
                            <a:fillRect l="-279501" t="-80769" r="-117175" b="-192308"/>
                          </a:stretch>
                        </a:blipFill>
                      </a:tcPr>
                    </a:tc>
                    <a:tc>
                      <a:txBody>
                        <a:bodyPr/>
                        <a:lstStyle/>
                        <a:p>
                          <a:endParaRPr lang="zh-CN"/>
                        </a:p>
                      </a:txBody>
                      <a:tcPr marL="68580" marR="68580" marT="0" marB="0" anchor="b">
                        <a:blipFill rotWithShape="0">
                          <a:blip r:embed="rId2"/>
                          <a:stretch>
                            <a:fillRect l="-327751" t="-80769" r="-1196" b="-192308"/>
                          </a:stretch>
                        </a:blipFill>
                      </a:tcPr>
                    </a:tc>
                  </a:tr>
                  <a:tr h="731520">
                    <a:tc>
                      <a:txBody>
                        <a:bodyPr/>
                        <a:lstStyle/>
                        <a:p>
                          <a:pPr marL="0" algn="ctr" defTabSz="914400" rtl="0" eaLnBrk="1" latinLnBrk="0" hangingPunct="1">
                            <a:spcAft>
                              <a:spcPts val="0"/>
                            </a:spcAft>
                          </a:pPr>
                          <a:endParaRPr lang="en-US"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sz="2400" b="0" kern="1200" dirty="0" smtClean="0">
                              <a:solidFill>
                                <a:schemeClr val="dk1"/>
                              </a:solidFill>
                              <a:effectLst/>
                              <a:latin typeface="+mn-lt"/>
                              <a:ea typeface="+mn-ea"/>
                              <a:cs typeface="+mn-cs"/>
                            </a:rPr>
                            <a:t>785.595792</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sz="2400" b="0" kern="1200" dirty="0" smtClean="0">
                              <a:solidFill>
                                <a:schemeClr val="dk1"/>
                              </a:solidFill>
                              <a:effectLst/>
                              <a:latin typeface="+mn-lt"/>
                              <a:ea typeface="+mn-ea"/>
                              <a:cs typeface="+mn-cs"/>
                            </a:rPr>
                            <a:t>776.975361</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sz="2400" b="0" kern="1200" dirty="0" smtClean="0">
                              <a:solidFill>
                                <a:schemeClr val="dk1"/>
                              </a:solidFill>
                              <a:effectLst/>
                              <a:latin typeface="+mn-lt"/>
                              <a:ea typeface="+mn-ea"/>
                              <a:cs typeface="+mn-cs"/>
                            </a:rPr>
                            <a:t>784.878890</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altLang="zh-CN" sz="2400" b="0" kern="1200" dirty="0" smtClean="0">
                            <a:solidFill>
                              <a:schemeClr val="dk1"/>
                            </a:solidFill>
                            <a:effectLst/>
                            <a:latin typeface="+mn-lt"/>
                            <a:ea typeface="+mn-ea"/>
                            <a:cs typeface="+mn-cs"/>
                          </a:endParaRPr>
                        </a:p>
                        <a:p>
                          <a:pPr marL="0" algn="ctr" defTabSz="914400" rtl="0" eaLnBrk="1" latinLnBrk="0" hangingPunct="1">
                            <a:spcAft>
                              <a:spcPts val="0"/>
                            </a:spcAft>
                          </a:pPr>
                          <a:r>
                            <a:rPr lang="en-US" altLang="zh-CN" sz="2400" b="0" kern="1200" dirty="0" smtClean="0">
                              <a:solidFill>
                                <a:schemeClr val="dk1"/>
                              </a:solidFill>
                              <a:effectLst/>
                              <a:latin typeface="+mn-lt"/>
                              <a:ea typeface="+mn-ea"/>
                              <a:cs typeface="+mn-cs"/>
                            </a:rPr>
                            <a:t>689.787410</a:t>
                          </a:r>
                          <a:r>
                            <a:rPr lang="zh-CN" altLang="zh-CN" sz="2400" b="0" kern="1200" dirty="0" smtClean="0">
                              <a:solidFill>
                                <a:schemeClr val="dk1"/>
                              </a:solidFill>
                              <a:effectLst/>
                              <a:latin typeface="+mn-lt"/>
                              <a:ea typeface="+mn-ea"/>
                              <a:cs typeface="+mn-cs"/>
                            </a:rPr>
                            <a:t> </a:t>
                          </a:r>
                          <a:endParaRPr lang="zh-CN" sz="2400" b="0" kern="1200" dirty="0">
                            <a:solidFill>
                              <a:schemeClr val="dk1"/>
                            </a:solidFill>
                            <a:effectLst/>
                            <a:latin typeface="+mn-lt"/>
                            <a:ea typeface="+mn-ea"/>
                            <a:cs typeface="+mn-cs"/>
                          </a:endParaRPr>
                        </a:p>
                      </a:txBody>
                      <a:tcPr marL="68580" marR="68580" marT="0" marB="0">
                        <a:solidFill>
                          <a:schemeClr val="accent1">
                            <a:lumMod val="20000"/>
                            <a:lumOff val="80000"/>
                          </a:schemeClr>
                        </a:solidFill>
                      </a:tcPr>
                    </a:tc>
                    <a:tc>
                      <a:txBody>
                        <a:bodyPr/>
                        <a:lstStyle/>
                        <a:p>
                          <a:pPr marL="0" algn="ctr" defTabSz="914400" rtl="0" eaLnBrk="1" latinLnBrk="0" hangingPunct="1">
                            <a:spcAft>
                              <a:spcPts val="0"/>
                            </a:spcAft>
                          </a:pPr>
                          <a:endParaRPr lang="en-US" altLang="zh-CN" sz="2400" b="0" kern="1200" dirty="0" smtClean="0">
                            <a:solidFill>
                              <a:srgbClr val="C00000"/>
                            </a:solidFill>
                            <a:effectLst/>
                            <a:latin typeface="+mn-lt"/>
                            <a:ea typeface="+mn-ea"/>
                            <a:cs typeface="+mn-cs"/>
                          </a:endParaRPr>
                        </a:p>
                        <a:p>
                          <a:pPr marL="0" algn="ctr" defTabSz="914400" rtl="0" eaLnBrk="1" latinLnBrk="0" hangingPunct="1">
                            <a:spcAft>
                              <a:spcPts val="0"/>
                            </a:spcAft>
                          </a:pPr>
                          <a:r>
                            <a:rPr lang="en-US" altLang="zh-CN" sz="2400" b="0" kern="1200" dirty="0" smtClean="0">
                              <a:solidFill>
                                <a:srgbClr val="C00000"/>
                              </a:solidFill>
                              <a:effectLst/>
                              <a:latin typeface="+mn-lt"/>
                              <a:ea typeface="+mn-ea"/>
                              <a:cs typeface="+mn-cs"/>
                            </a:rPr>
                            <a:t>670.161404</a:t>
                          </a:r>
                          <a:r>
                            <a:rPr lang="zh-CN" altLang="zh-CN" sz="2400" b="0" kern="1200" dirty="0" smtClean="0">
                              <a:solidFill>
                                <a:srgbClr val="C00000"/>
                              </a:solidFill>
                              <a:effectLst/>
                              <a:latin typeface="+mn-lt"/>
                              <a:ea typeface="+mn-ea"/>
                              <a:cs typeface="+mn-cs"/>
                            </a:rPr>
                            <a:t> </a:t>
                          </a:r>
                          <a:endParaRPr lang="zh-CN" sz="2400" b="0" kern="1200" dirty="0">
                            <a:solidFill>
                              <a:srgbClr val="C00000"/>
                            </a:solidFill>
                            <a:effectLst/>
                            <a:latin typeface="+mn-lt"/>
                            <a:ea typeface="+mn-ea"/>
                            <a:cs typeface="+mn-cs"/>
                          </a:endParaRPr>
                        </a:p>
                      </a:txBody>
                      <a:tcPr marL="68580" marR="68580" marT="0" marB="0">
                        <a:solidFill>
                          <a:schemeClr val="accent1">
                            <a:lumMod val="20000"/>
                            <a:lumOff val="80000"/>
                          </a:schemeClr>
                        </a:solidFill>
                      </a:tcPr>
                    </a:tc>
                  </a:tr>
                </a:tbl>
              </a:graphicData>
            </a:graphic>
          </p:graphicFrame>
        </mc:Fallback>
      </mc:AlternateContent>
      <p:sp>
        <p:nvSpPr>
          <p:cNvPr id="9" name="矩形 8"/>
          <p:cNvSpPr/>
          <p:nvPr/>
        </p:nvSpPr>
        <p:spPr>
          <a:xfrm>
            <a:off x="746125" y="3925523"/>
            <a:ext cx="11160126" cy="581057"/>
          </a:xfrm>
          <a:prstGeom prst="rect">
            <a:avLst/>
          </a:prstGeom>
        </p:spPr>
        <p:txBody>
          <a:bodyPr wrap="square">
            <a:spAutoFit/>
          </a:bodyPr>
          <a:lstStyle/>
          <a:p>
            <a:pPr>
              <a:lnSpc>
                <a:spcPct val="150000"/>
              </a:lnSpc>
            </a:pPr>
            <a:r>
              <a:rPr lang="en-US" altLang="zh-CN" sz="2400" kern="100" dirty="0">
                <a:solidFill>
                  <a:srgbClr val="09405E"/>
                </a:solidFill>
                <a:latin typeface="Microsoft YaHei" charset="-122"/>
                <a:ea typeface="Microsoft YaHei" charset="-122"/>
                <a:cs typeface="Microsoft YaHei" charset="-122"/>
              </a:rPr>
              <a:t>RBF</a:t>
            </a:r>
            <a:r>
              <a:rPr lang="zh-CN" altLang="en-US" sz="2400" kern="100" dirty="0">
                <a:solidFill>
                  <a:srgbClr val="09405E"/>
                </a:solidFill>
                <a:latin typeface="Microsoft YaHei" charset="-122"/>
                <a:ea typeface="Microsoft YaHei" charset="-122"/>
                <a:cs typeface="Microsoft YaHei" charset="-122"/>
              </a:rPr>
              <a:t>核的</a:t>
            </a:r>
            <a:r>
              <a:rPr lang="en-US" altLang="zh-CN" sz="2400" kern="100" dirty="0">
                <a:solidFill>
                  <a:srgbClr val="09405E"/>
                </a:solidFill>
                <a:latin typeface="Microsoft YaHei" charset="-122"/>
                <a:ea typeface="Microsoft YaHei" charset="-122"/>
                <a:cs typeface="Microsoft YaHei" charset="-122"/>
              </a:rPr>
              <a:t>SVM</a:t>
            </a:r>
            <a:r>
              <a:rPr lang="zh-CN" altLang="en-US" sz="2400" kern="100" dirty="0">
                <a:solidFill>
                  <a:srgbClr val="09405E"/>
                </a:solidFill>
                <a:latin typeface="Microsoft YaHei" charset="-122"/>
                <a:ea typeface="Microsoft YaHei" charset="-122"/>
                <a:cs typeface="Microsoft YaHei" charset="-122"/>
              </a:rPr>
              <a:t>的性能远高于线性回归。</a:t>
            </a:r>
            <a:endParaRPr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8384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带松弛变量的</a:t>
            </a:r>
            <a:r>
              <a:rPr kumimoji="1" lang="en-US" altLang="zh-CN" sz="2800" dirty="0">
                <a:solidFill>
                  <a:srgbClr val="09405E"/>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84167934"/>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本章总结</a:t>
            </a:r>
          </a:p>
        </p:txBody>
      </p:sp>
      <p:sp>
        <p:nvSpPr>
          <p:cNvPr id="3" name="内容占位符 2"/>
          <p:cNvSpPr>
            <a:spLocks noGrp="1"/>
          </p:cNvSpPr>
          <p:nvPr>
            <p:ph sz="quarter" idx="10"/>
          </p:nvPr>
        </p:nvSpPr>
        <p:spPr/>
        <p:txBody>
          <a:bodyPr/>
          <a:lstStyle/>
          <a:p>
            <a:pPr>
              <a:lnSpc>
                <a:spcPct val="100000"/>
              </a:lnSpc>
              <a:spcBef>
                <a:spcPts val="600"/>
              </a:spcBef>
            </a:pPr>
            <a:r>
              <a:rPr kumimoji="1" lang="en-US" altLang="zh-CN" sz="2400" dirty="0"/>
              <a:t>SVM</a:t>
            </a:r>
          </a:p>
          <a:p>
            <a:pPr lvl="1">
              <a:lnSpc>
                <a:spcPct val="100000"/>
              </a:lnSpc>
              <a:spcBef>
                <a:spcPts val="600"/>
              </a:spcBef>
            </a:pPr>
            <a:r>
              <a:rPr kumimoji="1" lang="zh-CN" altLang="en-US" dirty="0"/>
              <a:t> 函数集合：输入特征的线性组合</a:t>
            </a:r>
            <a:endParaRPr kumimoji="1" lang="en-US" altLang="zh-CN" dirty="0"/>
          </a:p>
          <a:p>
            <a:pPr lvl="1">
              <a:lnSpc>
                <a:spcPct val="100000"/>
              </a:lnSpc>
              <a:spcBef>
                <a:spcPts val="600"/>
              </a:spcBef>
            </a:pPr>
            <a:r>
              <a:rPr kumimoji="1" lang="zh-CN" altLang="en-US" dirty="0"/>
              <a:t> 目标函数</a:t>
            </a:r>
            <a:endParaRPr kumimoji="1" lang="en-US" altLang="zh-CN" dirty="0"/>
          </a:p>
          <a:p>
            <a:pPr lvl="2">
              <a:lnSpc>
                <a:spcPct val="100000"/>
              </a:lnSpc>
              <a:spcBef>
                <a:spcPts val="600"/>
              </a:spcBef>
            </a:pPr>
            <a:r>
              <a:rPr kumimoji="1" lang="zh-CN" altLang="en-US" sz="2400" dirty="0">
                <a:solidFill>
                  <a:srgbClr val="09405E"/>
                </a:solidFill>
                <a:latin typeface="Microsoft YaHei" charset="-122"/>
                <a:ea typeface="Microsoft YaHei" charset="-122"/>
                <a:cs typeface="Microsoft YaHei" charset="-122"/>
              </a:rPr>
              <a:t> 损失函数： </a:t>
            </a:r>
            <a:r>
              <a:rPr kumimoji="1" lang="zh-CN" altLang="en-US" sz="2400" dirty="0">
                <a:solidFill>
                  <a:srgbClr val="C00000"/>
                </a:solidFill>
                <a:latin typeface="Microsoft YaHei" charset="-122"/>
                <a:ea typeface="Microsoft YaHei" charset="-122"/>
                <a:cs typeface="Microsoft YaHei" charset="-122"/>
              </a:rPr>
              <a:t>合页损失</a:t>
            </a:r>
            <a:endParaRPr kumimoji="1" lang="en-US" altLang="zh-CN" sz="2400" dirty="0">
              <a:solidFill>
                <a:srgbClr val="C00000"/>
              </a:solidFill>
              <a:latin typeface="Microsoft YaHei" charset="-122"/>
              <a:ea typeface="Microsoft YaHei" charset="-122"/>
              <a:cs typeface="Microsoft YaHei" charset="-122"/>
            </a:endParaRPr>
          </a:p>
          <a:p>
            <a:pPr lvl="2">
              <a:lnSpc>
                <a:spcPct val="100000"/>
              </a:lnSpc>
              <a:spcBef>
                <a:spcPts val="600"/>
              </a:spcBef>
            </a:pPr>
            <a:r>
              <a:rPr kumimoji="1" lang="zh-CN" altLang="en-US" sz="2400" dirty="0">
                <a:solidFill>
                  <a:srgbClr val="09405E"/>
                </a:solidFill>
                <a:latin typeface="Microsoft YaHei" charset="-122"/>
                <a:ea typeface="Microsoft YaHei" charset="-122"/>
                <a:cs typeface="Microsoft YaHei" charset="-122"/>
              </a:rPr>
              <a:t> 正则项：</a:t>
            </a:r>
            <a:r>
              <a:rPr kumimoji="1" lang="en-US" altLang="zh-CN" sz="2400" dirty="0">
                <a:solidFill>
                  <a:srgbClr val="09405E"/>
                </a:solidFill>
                <a:latin typeface="Microsoft YaHei" charset="-122"/>
                <a:ea typeface="Microsoft YaHei" charset="-122"/>
                <a:cs typeface="Microsoft YaHei" charset="-122"/>
              </a:rPr>
              <a:t>L2</a:t>
            </a:r>
            <a:r>
              <a:rPr kumimoji="1" lang="zh-CN" altLang="en-US" sz="2400" dirty="0">
                <a:solidFill>
                  <a:srgbClr val="09405E"/>
                </a:solidFill>
                <a:latin typeface="Microsoft YaHei" charset="-122"/>
                <a:ea typeface="Microsoft YaHei" charset="-122"/>
                <a:cs typeface="Microsoft YaHei" charset="-122"/>
              </a:rPr>
              <a:t>正则、</a:t>
            </a:r>
            <a:r>
              <a:rPr kumimoji="1" lang="en-US" altLang="zh-CN" sz="2400" dirty="0">
                <a:solidFill>
                  <a:srgbClr val="09405E"/>
                </a:solidFill>
                <a:latin typeface="Microsoft YaHei" charset="-122"/>
                <a:ea typeface="Microsoft YaHei" charset="-122"/>
                <a:cs typeface="Microsoft YaHei" charset="-122"/>
              </a:rPr>
              <a:t>L1</a:t>
            </a:r>
            <a:r>
              <a:rPr kumimoji="1" lang="zh-CN" altLang="en-US" sz="2400" dirty="0">
                <a:solidFill>
                  <a:srgbClr val="09405E"/>
                </a:solidFill>
                <a:latin typeface="Microsoft YaHei" charset="-122"/>
                <a:ea typeface="Microsoft YaHei" charset="-122"/>
                <a:cs typeface="Microsoft YaHei" charset="-122"/>
              </a:rPr>
              <a:t>正则</a:t>
            </a:r>
          </a:p>
          <a:p>
            <a:pPr lvl="1">
              <a:lnSpc>
                <a:spcPct val="100000"/>
              </a:lnSpc>
              <a:spcBef>
                <a:spcPts val="600"/>
              </a:spcBef>
            </a:pPr>
            <a:r>
              <a:rPr kumimoji="1" lang="zh-CN" altLang="en-US" dirty="0"/>
              <a:t> 优化方法：</a:t>
            </a:r>
            <a:r>
              <a:rPr kumimoji="1" lang="en-US" altLang="zh-CN" dirty="0"/>
              <a:t>SMO</a:t>
            </a:r>
            <a:r>
              <a:rPr kumimoji="1" lang="zh-CN" altLang="en-US" dirty="0"/>
              <a:t>（略）</a:t>
            </a:r>
            <a:endParaRPr kumimoji="1" lang="en-US" altLang="zh-CN" dirty="0"/>
          </a:p>
          <a:p>
            <a:pPr lvl="1">
              <a:lnSpc>
                <a:spcPct val="100000"/>
              </a:lnSpc>
              <a:spcBef>
                <a:spcPts val="600"/>
              </a:spcBef>
            </a:pPr>
            <a:endParaRPr kumimoji="1" lang="en-US" altLang="zh-CN" sz="1000" dirty="0"/>
          </a:p>
          <a:p>
            <a:pPr>
              <a:lnSpc>
                <a:spcPct val="100000"/>
              </a:lnSpc>
              <a:spcBef>
                <a:spcPts val="600"/>
              </a:spcBef>
            </a:pPr>
            <a:r>
              <a:rPr kumimoji="1" lang="en-US" altLang="zh-CN" sz="2400" dirty="0" err="1"/>
              <a:t>Sklearn</a:t>
            </a:r>
            <a:r>
              <a:rPr kumimoji="1" lang="zh-CN" altLang="en-US" sz="2400" dirty="0"/>
              <a:t>中的</a:t>
            </a:r>
            <a:r>
              <a:rPr kumimoji="1" lang="en-US" altLang="zh-CN" sz="2400" dirty="0"/>
              <a:t>SVC/SVR</a:t>
            </a:r>
            <a:r>
              <a:rPr kumimoji="1" lang="zh-CN" altLang="en-US" sz="2400" dirty="0"/>
              <a:t>回归实现</a:t>
            </a:r>
            <a:endParaRPr kumimoji="1" lang="en-US" altLang="zh-CN" sz="2400" dirty="0"/>
          </a:p>
          <a:p>
            <a:pPr lvl="1">
              <a:lnSpc>
                <a:spcPct val="100000"/>
              </a:lnSpc>
              <a:spcBef>
                <a:spcPts val="600"/>
              </a:spcBef>
            </a:pPr>
            <a:endParaRPr kumimoji="1" lang="en-US" altLang="zh-CN" sz="1000" dirty="0"/>
          </a:p>
          <a:p>
            <a:pPr lvl="1">
              <a:lnSpc>
                <a:spcPct val="100000"/>
              </a:lnSpc>
              <a:spcBef>
                <a:spcPts val="600"/>
              </a:spcBef>
            </a:pPr>
            <a:endParaRPr kumimoji="1" lang="en-US" altLang="zh-CN" sz="1000" dirty="0"/>
          </a:p>
          <a:p>
            <a:pPr>
              <a:lnSpc>
                <a:spcPct val="100000"/>
              </a:lnSpc>
              <a:spcBef>
                <a:spcPts val="600"/>
              </a:spcBef>
            </a:pPr>
            <a:r>
              <a:rPr kumimoji="1" lang="zh-CN" altLang="en-US" dirty="0"/>
              <a:t>对偶问题 </a:t>
            </a:r>
            <a:r>
              <a:rPr kumimoji="1" lang="en-US" altLang="zh-CN" dirty="0"/>
              <a:t>&amp;</a:t>
            </a:r>
            <a:r>
              <a:rPr kumimoji="1" lang="zh-CN" altLang="en-US" dirty="0"/>
              <a:t> 核方法</a:t>
            </a:r>
          </a:p>
        </p:txBody>
      </p:sp>
    </p:spTree>
    <p:extLst>
      <p:ext uri="{BB962C8B-B14F-4D97-AF65-F5344CB8AC3E}">
        <p14:creationId xmlns:p14="http://schemas.microsoft.com/office/powerpoint/2010/main" val="15169774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787E2-4C64-F30D-7E17-6D1B564772E7}"/>
              </a:ext>
            </a:extLst>
          </p:cNvPr>
          <p:cNvSpPr>
            <a:spLocks noGrp="1"/>
          </p:cNvSpPr>
          <p:nvPr>
            <p:ph type="title"/>
          </p:nvPr>
        </p:nvSpPr>
        <p:spPr/>
        <p:txBody>
          <a:bodyPr/>
          <a:lstStyle/>
          <a:p>
            <a:r>
              <a:rPr kumimoji="1" lang="en-US" altLang="zh-CN" dirty="0"/>
              <a:t>SVM</a:t>
            </a:r>
            <a:r>
              <a:rPr kumimoji="1" lang="zh-CN" altLang="en-US" dirty="0"/>
              <a:t>的优点</a:t>
            </a:r>
          </a:p>
        </p:txBody>
      </p:sp>
      <p:sp>
        <p:nvSpPr>
          <p:cNvPr id="3" name="内容占位符 2">
            <a:extLst>
              <a:ext uri="{FF2B5EF4-FFF2-40B4-BE49-F238E27FC236}">
                <a16:creationId xmlns:a16="http://schemas.microsoft.com/office/drawing/2014/main" id="{8253CF4B-3E1A-7352-508A-4134EE9ED119}"/>
              </a:ext>
            </a:extLst>
          </p:cNvPr>
          <p:cNvSpPr>
            <a:spLocks noGrp="1"/>
          </p:cNvSpPr>
          <p:nvPr>
            <p:ph sz="quarter" idx="10"/>
          </p:nvPr>
        </p:nvSpPr>
        <p:spPr>
          <a:xfrm>
            <a:off x="630237" y="1147763"/>
            <a:ext cx="11345453" cy="5237271"/>
          </a:xfrm>
        </p:spPr>
        <p:txBody>
          <a:bodyPr/>
          <a:lstStyle/>
          <a:p>
            <a:pPr>
              <a:lnSpc>
                <a:spcPct val="100000"/>
              </a:lnSpc>
              <a:spcBef>
                <a:spcPts val="600"/>
              </a:spcBef>
            </a:pPr>
            <a:r>
              <a:rPr kumimoji="1" lang="en" altLang="zh-CN" dirty="0"/>
              <a:t>SVM</a:t>
            </a:r>
            <a:r>
              <a:rPr kumimoji="1" lang="zh-CN" altLang="en-US" dirty="0"/>
              <a:t>依赖于相对较少的支持向量</a:t>
            </a:r>
            <a:endParaRPr kumimoji="1" lang="en-US" altLang="zh-CN" dirty="0"/>
          </a:p>
          <a:p>
            <a:pPr lvl="1">
              <a:lnSpc>
                <a:spcPct val="100000"/>
              </a:lnSpc>
              <a:spcBef>
                <a:spcPts val="600"/>
              </a:spcBef>
            </a:pPr>
            <a:r>
              <a:rPr kumimoji="1" lang="zh-CN" altLang="en-US" dirty="0"/>
              <a:t> </a:t>
            </a:r>
            <a:r>
              <a:rPr kumimoji="1" lang="en" altLang="zh-CN" dirty="0"/>
              <a:t>SVM</a:t>
            </a:r>
            <a:r>
              <a:rPr kumimoji="1" lang="zh-CN" altLang="en-US" dirty="0"/>
              <a:t>是非常紧凑的模型，占用的内存非常少</a:t>
            </a:r>
            <a:endParaRPr kumimoji="1" lang="en-US" altLang="zh-CN" dirty="0"/>
          </a:p>
          <a:p>
            <a:pPr lvl="1">
              <a:lnSpc>
                <a:spcPct val="100000"/>
              </a:lnSpc>
              <a:spcBef>
                <a:spcPts val="600"/>
              </a:spcBef>
            </a:pPr>
            <a:endParaRPr kumimoji="1" lang="en-US" altLang="zh-CN" dirty="0"/>
          </a:p>
          <a:p>
            <a:pPr>
              <a:lnSpc>
                <a:spcPct val="100000"/>
              </a:lnSpc>
              <a:spcBef>
                <a:spcPts val="600"/>
              </a:spcBef>
            </a:pPr>
            <a:r>
              <a:rPr kumimoji="1" lang="zh-CN" altLang="en-US" dirty="0"/>
              <a:t> </a:t>
            </a:r>
            <a:r>
              <a:rPr kumimoji="1" lang="en-US" altLang="zh-CN" dirty="0"/>
              <a:t>SVM</a:t>
            </a:r>
            <a:r>
              <a:rPr kumimoji="1" lang="zh-CN" altLang="en-US" dirty="0"/>
              <a:t>适合高维数据</a:t>
            </a:r>
            <a:endParaRPr kumimoji="1" lang="en-US" altLang="zh-CN" dirty="0"/>
          </a:p>
          <a:p>
            <a:pPr lvl="1">
              <a:lnSpc>
                <a:spcPct val="100000"/>
              </a:lnSpc>
              <a:spcBef>
                <a:spcPts val="600"/>
              </a:spcBef>
            </a:pPr>
            <a:r>
              <a:rPr kumimoji="1" lang="zh-CN" altLang="en-US" dirty="0"/>
              <a:t> 分类器的复杂性由支持向量的数目而不是数据的维度来表征</a:t>
            </a:r>
            <a:endParaRPr kumimoji="1" lang="en-US" altLang="zh-CN" dirty="0"/>
          </a:p>
          <a:p>
            <a:pPr lvl="1">
              <a:lnSpc>
                <a:spcPct val="100000"/>
              </a:lnSpc>
              <a:spcBef>
                <a:spcPts val="600"/>
              </a:spcBef>
            </a:pPr>
            <a:r>
              <a:rPr kumimoji="1" lang="zh-CN" altLang="en-US" dirty="0"/>
              <a:t> </a:t>
            </a:r>
            <a:r>
              <a:rPr kumimoji="1" lang="en" altLang="zh-CN" dirty="0"/>
              <a:t>SVM</a:t>
            </a:r>
            <a:r>
              <a:rPr kumimoji="1" lang="zh-CN" altLang="en-US" dirty="0"/>
              <a:t>能够很好地处理高维数据，甚至可以处理比样本更多的维度</a:t>
            </a:r>
            <a:endParaRPr kumimoji="1" lang="en-US" altLang="zh-CN" dirty="0"/>
          </a:p>
          <a:p>
            <a:pPr lvl="1">
              <a:lnSpc>
                <a:spcPct val="100000"/>
              </a:lnSpc>
              <a:spcBef>
                <a:spcPts val="600"/>
              </a:spcBef>
            </a:pPr>
            <a:r>
              <a:rPr kumimoji="1" lang="zh-CN" altLang="en-US" dirty="0"/>
              <a:t> 支持向量的数目可以用于计算软间隔</a:t>
            </a:r>
            <a:r>
              <a:rPr kumimoji="1" lang="en-US" altLang="zh-CN" dirty="0"/>
              <a:t>SVM</a:t>
            </a:r>
            <a:r>
              <a:rPr kumimoji="1" lang="zh-CN" altLang="en-US" dirty="0"/>
              <a:t>分类器的预期错误率的上界，该阈值与数据维度无关</a:t>
            </a:r>
            <a:endParaRPr kumimoji="1" lang="en-US" altLang="zh-CN" dirty="0"/>
          </a:p>
          <a:p>
            <a:pPr lvl="1">
              <a:lnSpc>
                <a:spcPct val="100000"/>
              </a:lnSpc>
              <a:spcBef>
                <a:spcPts val="600"/>
              </a:spcBef>
            </a:pPr>
            <a:endParaRPr kumimoji="1" lang="en-US" altLang="zh-CN" dirty="0"/>
          </a:p>
          <a:p>
            <a:pPr>
              <a:lnSpc>
                <a:spcPct val="100000"/>
              </a:lnSpc>
              <a:spcBef>
                <a:spcPts val="600"/>
              </a:spcBef>
            </a:pPr>
            <a:r>
              <a:rPr kumimoji="1" lang="zh-CN" altLang="en-US" dirty="0"/>
              <a:t> 一旦对模型进行了训练，预测阶段就非常快</a:t>
            </a:r>
            <a:endParaRPr kumimoji="1" lang="en-US" altLang="zh-CN" sz="3200" dirty="0">
              <a:solidFill>
                <a:srgbClr val="09405E"/>
              </a:solidFill>
              <a:latin typeface="Microsoft YaHei" panose="020B0503020204020204" pitchFamily="34" charset="-122"/>
              <a:ea typeface="Microsoft YaHei" panose="020B0503020204020204" pitchFamily="34" charset="-122"/>
            </a:endParaRPr>
          </a:p>
          <a:p>
            <a:pPr lvl="1">
              <a:lnSpc>
                <a:spcPct val="100000"/>
              </a:lnSpc>
              <a:spcBef>
                <a:spcPts val="600"/>
              </a:spcBef>
            </a:pPr>
            <a:endParaRPr kumimoji="1" lang="en-US" altLang="zh-CN" dirty="0"/>
          </a:p>
          <a:p>
            <a:pPr lvl="1">
              <a:lnSpc>
                <a:spcPct val="100000"/>
              </a:lnSpc>
              <a:spcBef>
                <a:spcPts val="600"/>
              </a:spcBef>
            </a:pPr>
            <a:endParaRPr kumimoji="1" lang="zh-CN" altLang="en-US" dirty="0"/>
          </a:p>
        </p:txBody>
      </p:sp>
    </p:spTree>
    <p:extLst>
      <p:ext uri="{BB962C8B-B14F-4D97-AF65-F5344CB8AC3E}">
        <p14:creationId xmlns:p14="http://schemas.microsoft.com/office/powerpoint/2010/main" val="30828719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787E2-4C64-F30D-7E17-6D1B564772E7}"/>
              </a:ext>
            </a:extLst>
          </p:cNvPr>
          <p:cNvSpPr>
            <a:spLocks noGrp="1"/>
          </p:cNvSpPr>
          <p:nvPr>
            <p:ph type="title"/>
          </p:nvPr>
        </p:nvSpPr>
        <p:spPr/>
        <p:txBody>
          <a:bodyPr/>
          <a:lstStyle/>
          <a:p>
            <a:r>
              <a:rPr kumimoji="1" lang="en-US" altLang="zh-CN" dirty="0"/>
              <a:t>SVM</a:t>
            </a:r>
            <a:r>
              <a:rPr kumimoji="1" lang="zh-CN" altLang="en-US" dirty="0"/>
              <a:t>的缺点</a:t>
            </a:r>
          </a:p>
        </p:txBody>
      </p:sp>
      <p:sp>
        <p:nvSpPr>
          <p:cNvPr id="3" name="内容占位符 2">
            <a:extLst>
              <a:ext uri="{FF2B5EF4-FFF2-40B4-BE49-F238E27FC236}">
                <a16:creationId xmlns:a16="http://schemas.microsoft.com/office/drawing/2014/main" id="{8253CF4B-3E1A-7352-508A-4134EE9ED119}"/>
              </a:ext>
            </a:extLst>
          </p:cNvPr>
          <p:cNvSpPr>
            <a:spLocks noGrp="1"/>
          </p:cNvSpPr>
          <p:nvPr>
            <p:ph sz="quarter" idx="10"/>
          </p:nvPr>
        </p:nvSpPr>
        <p:spPr>
          <a:xfrm>
            <a:off x="630237" y="1147763"/>
            <a:ext cx="11345453" cy="5237271"/>
          </a:xfrm>
        </p:spPr>
        <p:txBody>
          <a:bodyPr/>
          <a:lstStyle/>
          <a:p>
            <a:pPr lvl="1">
              <a:lnSpc>
                <a:spcPct val="100000"/>
              </a:lnSpc>
              <a:spcBef>
                <a:spcPts val="600"/>
              </a:spcBef>
              <a:buNone/>
            </a:pPr>
            <a:endParaRPr kumimoji="1" lang="en-US" altLang="zh-CN" dirty="0"/>
          </a:p>
          <a:p>
            <a:pPr>
              <a:lnSpc>
                <a:spcPct val="100000"/>
              </a:lnSpc>
              <a:spcBef>
                <a:spcPts val="600"/>
              </a:spcBef>
            </a:pPr>
            <a:r>
              <a:rPr kumimoji="1" lang="zh-CN" altLang="en-US" dirty="0"/>
              <a:t> 对于大量的训练样本，计算成本可能过高</a:t>
            </a:r>
            <a:endParaRPr kumimoji="1" lang="en-US" altLang="zh-CN" dirty="0"/>
          </a:p>
          <a:p>
            <a:pPr>
              <a:lnSpc>
                <a:spcPct val="100000"/>
              </a:lnSpc>
              <a:spcBef>
                <a:spcPts val="600"/>
              </a:spcBef>
            </a:pPr>
            <a:r>
              <a:rPr kumimoji="1" lang="en-US" altLang="zh-CN" dirty="0"/>
              <a:t> </a:t>
            </a:r>
            <a:r>
              <a:rPr kumimoji="1" lang="zh-CN" altLang="en-US" dirty="0"/>
              <a:t>结果没有直接的概率解释</a:t>
            </a:r>
          </a:p>
          <a:p>
            <a:pPr lvl="1">
              <a:lnSpc>
                <a:spcPct val="100000"/>
              </a:lnSpc>
              <a:spcBef>
                <a:spcPts val="600"/>
              </a:spcBef>
            </a:pPr>
            <a:endParaRPr lang="zh-CN" altLang="en-US" b="0" i="0" dirty="0">
              <a:solidFill>
                <a:srgbClr val="333333"/>
              </a:solidFill>
              <a:effectLst/>
              <a:latin typeface="Arial" panose="020B0604020202020204" pitchFamily="34" charset="0"/>
            </a:endParaRPr>
          </a:p>
          <a:p>
            <a:pPr lvl="1">
              <a:lnSpc>
                <a:spcPct val="100000"/>
              </a:lnSpc>
              <a:spcBef>
                <a:spcPts val="600"/>
              </a:spcBef>
            </a:pPr>
            <a:endParaRPr kumimoji="1" lang="zh-CN" altLang="en-US" dirty="0"/>
          </a:p>
        </p:txBody>
      </p:sp>
    </p:spTree>
    <p:extLst>
      <p:ext uri="{BB962C8B-B14F-4D97-AF65-F5344CB8AC3E}">
        <p14:creationId xmlns:p14="http://schemas.microsoft.com/office/powerpoint/2010/main" val="19522814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2AE412-1105-EFDB-BB1D-B0D1750E4351}"/>
              </a:ext>
            </a:extLst>
          </p:cNvPr>
          <p:cNvSpPr>
            <a:spLocks noGrp="1"/>
          </p:cNvSpPr>
          <p:nvPr>
            <p:ph type="title"/>
          </p:nvPr>
        </p:nvSpPr>
        <p:spPr/>
        <p:txBody>
          <a:bodyPr/>
          <a:lstStyle/>
          <a:p>
            <a:r>
              <a:rPr kumimoji="1" lang="zh-CN" altLang="en-US" dirty="0"/>
              <a:t>小练习</a:t>
            </a:r>
            <a:r>
              <a:rPr kumimoji="1" lang="en-US" altLang="zh-CN" dirty="0"/>
              <a:t>1:</a:t>
            </a:r>
            <a:r>
              <a:rPr kumimoji="1" lang="zh-CN" altLang="en-US" dirty="0"/>
              <a:t> 硬间隔</a:t>
            </a:r>
            <a:r>
              <a:rPr kumimoji="1" lang="en-US" altLang="zh-CN" dirty="0"/>
              <a:t>SVM</a:t>
            </a:r>
            <a:endParaRPr kumimoji="1" lang="zh-CN" altLang="en-US" dirty="0"/>
          </a:p>
        </p:txBody>
      </p:sp>
      <p:sp>
        <p:nvSpPr>
          <p:cNvPr id="3" name="内容占位符 2">
            <a:extLst>
              <a:ext uri="{FF2B5EF4-FFF2-40B4-BE49-F238E27FC236}">
                <a16:creationId xmlns:a16="http://schemas.microsoft.com/office/drawing/2014/main" id="{8C9820CA-FFEF-6FA8-B8E0-30B61A924112}"/>
              </a:ext>
            </a:extLst>
          </p:cNvPr>
          <p:cNvSpPr>
            <a:spLocks noGrp="1"/>
          </p:cNvSpPr>
          <p:nvPr>
            <p:ph sz="quarter" idx="10"/>
          </p:nvPr>
        </p:nvSpPr>
        <p:spPr/>
        <p:txBody>
          <a:bodyPr/>
          <a:lstStyle/>
          <a:p>
            <a:r>
              <a:rPr kumimoji="1" lang="zh-CN" altLang="en-US" dirty="0"/>
              <a:t>决策边界只与支持向量的位置有关（</a:t>
            </a:r>
            <a:r>
              <a:rPr lang="zh-CN" altLang="en-US" b="0" i="0" dirty="0">
                <a:effectLst/>
                <a:latin typeface="Microsoft YaHei" panose="020B0503020204020204" pitchFamily="34" charset="-122"/>
                <a:ea typeface="Microsoft YaHei" panose="020B0503020204020204" pitchFamily="34" charset="-122"/>
              </a:rPr>
              <a:t> √ </a:t>
            </a:r>
            <a:r>
              <a:rPr kumimoji="1" lang="zh-CN" altLang="en-US" dirty="0"/>
              <a:t>）</a:t>
            </a:r>
          </a:p>
          <a:p>
            <a:pPr algn="l" rtl="0"/>
            <a:r>
              <a:rPr kumimoji="1" lang="zh-CN" altLang="en-US" dirty="0"/>
              <a:t>离间隔更远的正确一侧的其他点不会改变决策边界（</a:t>
            </a:r>
            <a:r>
              <a:rPr lang="zh-CN" altLang="en-US" b="0" i="0" dirty="0">
                <a:effectLst/>
                <a:latin typeface="Microsoft YaHei" panose="020B0503020204020204" pitchFamily="34" charset="-122"/>
                <a:ea typeface="Microsoft YaHei" panose="020B0503020204020204" pitchFamily="34" charset="-122"/>
              </a:rPr>
              <a:t> √ </a:t>
            </a:r>
            <a:r>
              <a:rPr kumimoji="1" lang="zh-CN" altLang="en-US" dirty="0"/>
              <a:t>）</a:t>
            </a:r>
          </a:p>
          <a:p>
            <a:endParaRPr kumimoji="1" lang="zh-CN" altLang="en-US" dirty="0"/>
          </a:p>
        </p:txBody>
      </p:sp>
      <p:pic>
        <p:nvPicPr>
          <p:cNvPr id="5" name="图片 4" descr="图表, 散点图&#10;&#10;描述已自动生成">
            <a:extLst>
              <a:ext uri="{FF2B5EF4-FFF2-40B4-BE49-F238E27FC236}">
                <a16:creationId xmlns:a16="http://schemas.microsoft.com/office/drawing/2014/main" id="{B74F97B9-7B85-965C-4828-791EC32E4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98" y="2107278"/>
            <a:ext cx="10831673" cy="2643443"/>
          </a:xfrm>
          <a:prstGeom prst="rect">
            <a:avLst/>
          </a:prstGeom>
        </p:spPr>
      </p:pic>
    </p:spTree>
    <p:extLst>
      <p:ext uri="{BB962C8B-B14F-4D97-AF65-F5344CB8AC3E}">
        <p14:creationId xmlns:p14="http://schemas.microsoft.com/office/powerpoint/2010/main" val="3243534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2AE412-1105-EFDB-BB1D-B0D1750E4351}"/>
              </a:ext>
            </a:extLst>
          </p:cNvPr>
          <p:cNvSpPr>
            <a:spLocks noGrp="1"/>
          </p:cNvSpPr>
          <p:nvPr>
            <p:ph type="title"/>
          </p:nvPr>
        </p:nvSpPr>
        <p:spPr/>
        <p:txBody>
          <a:bodyPr/>
          <a:lstStyle/>
          <a:p>
            <a:r>
              <a:rPr kumimoji="1" lang="zh-CN" altLang="en-US" dirty="0"/>
              <a:t>小练习</a:t>
            </a:r>
            <a:r>
              <a:rPr kumimoji="1" lang="en-US" altLang="zh-CN" dirty="0"/>
              <a:t>2:</a:t>
            </a:r>
            <a:r>
              <a:rPr kumimoji="1" lang="zh-CN" altLang="en-US" dirty="0"/>
              <a:t> 软间隔</a:t>
            </a:r>
            <a:r>
              <a:rPr kumimoji="1" lang="en-US" altLang="zh-CN" dirty="0"/>
              <a:t>SVM</a:t>
            </a:r>
            <a:endParaRPr kumimoji="1" lang="zh-CN" altLang="en-US" dirty="0"/>
          </a:p>
        </p:txBody>
      </p:sp>
      <p:sp>
        <p:nvSpPr>
          <p:cNvPr id="3" name="内容占位符 2">
            <a:extLst>
              <a:ext uri="{FF2B5EF4-FFF2-40B4-BE49-F238E27FC236}">
                <a16:creationId xmlns:a16="http://schemas.microsoft.com/office/drawing/2014/main" id="{8C9820CA-FFEF-6FA8-B8E0-30B61A924112}"/>
              </a:ext>
            </a:extLst>
          </p:cNvPr>
          <p:cNvSpPr>
            <a:spLocks noGrp="1"/>
          </p:cNvSpPr>
          <p:nvPr>
            <p:ph sz="quarter" idx="10"/>
          </p:nvPr>
        </p:nvSpPr>
        <p:spPr/>
        <p:txBody>
          <a:bodyPr/>
          <a:lstStyle/>
          <a:p>
            <a:endParaRPr kumimoji="1" lang="zh-CN" altLang="en-US" dirty="0"/>
          </a:p>
        </p:txBody>
      </p:sp>
      <p:pic>
        <p:nvPicPr>
          <p:cNvPr id="8" name="图片 7">
            <a:extLst>
              <a:ext uri="{FF2B5EF4-FFF2-40B4-BE49-F238E27FC236}">
                <a16:creationId xmlns:a16="http://schemas.microsoft.com/office/drawing/2014/main" id="{F680DA5C-8FC3-156E-7DA9-B8385D855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03" y="2092005"/>
            <a:ext cx="9737772" cy="3350150"/>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0F713EEE-F8DD-2EA4-4F81-FECD64B26FC4}"/>
                  </a:ext>
                </a:extLst>
              </p:cNvPr>
              <p:cNvSpPr txBox="1"/>
              <p:nvPr/>
            </p:nvSpPr>
            <p:spPr>
              <a:xfrm>
                <a:off x="2326558" y="5264869"/>
                <a:ext cx="18029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𝐶</m:t>
                      </m:r>
                      <m:r>
                        <a:rPr lang="en-US" altLang="zh-CN" sz="2400" b="0" i="1" smtClean="0">
                          <a:latin typeface="Cambria Math" panose="02040503050406030204" pitchFamily="18" charset="0"/>
                        </a:rPr>
                        <m:t>=10.0</m:t>
                      </m:r>
                    </m:oMath>
                  </m:oMathPara>
                </a14:m>
                <a:endParaRPr lang="zh-CN" altLang="en-US" sz="2400" dirty="0"/>
              </a:p>
            </p:txBody>
          </p:sp>
        </mc:Choice>
        <mc:Fallback>
          <p:sp>
            <p:nvSpPr>
              <p:cNvPr id="10" name="文本框 9">
                <a:extLst>
                  <a:ext uri="{FF2B5EF4-FFF2-40B4-BE49-F238E27FC236}">
                    <a16:creationId xmlns:a16="http://schemas.microsoft.com/office/drawing/2014/main" id="{0F713EEE-F8DD-2EA4-4F81-FECD64B26FC4}"/>
                  </a:ext>
                </a:extLst>
              </p:cNvPr>
              <p:cNvSpPr txBox="1">
                <a:spLocks noRot="1" noChangeAspect="1" noMove="1" noResize="1" noEditPoints="1" noAdjustHandles="1" noChangeArrowheads="1" noChangeShapeType="1" noTextEdit="1"/>
              </p:cNvSpPr>
              <p:nvPr/>
            </p:nvSpPr>
            <p:spPr>
              <a:xfrm>
                <a:off x="2326558" y="5264869"/>
                <a:ext cx="1802990"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C46AEA5C-3E90-95B6-9756-3436788EB9CE}"/>
                  </a:ext>
                </a:extLst>
              </p:cNvPr>
              <p:cNvSpPr txBox="1"/>
              <p:nvPr/>
            </p:nvSpPr>
            <p:spPr>
              <a:xfrm>
                <a:off x="7198442" y="5479404"/>
                <a:ext cx="18029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𝐶</m:t>
                      </m:r>
                      <m:r>
                        <a:rPr lang="en-US" altLang="zh-CN" sz="2400" b="0" i="1" smtClean="0">
                          <a:latin typeface="Cambria Math" panose="02040503050406030204" pitchFamily="18" charset="0"/>
                        </a:rPr>
                        <m:t>=0.1</m:t>
                      </m:r>
                    </m:oMath>
                  </m:oMathPara>
                </a14:m>
                <a:endParaRPr lang="zh-CN" altLang="en-US" sz="2400" dirty="0"/>
              </a:p>
            </p:txBody>
          </p:sp>
        </mc:Choice>
        <mc:Fallback>
          <p:sp>
            <p:nvSpPr>
              <p:cNvPr id="11" name="文本框 10">
                <a:extLst>
                  <a:ext uri="{FF2B5EF4-FFF2-40B4-BE49-F238E27FC236}">
                    <a16:creationId xmlns:a16="http://schemas.microsoft.com/office/drawing/2014/main" id="{C46AEA5C-3E90-95B6-9756-3436788EB9CE}"/>
                  </a:ext>
                </a:extLst>
              </p:cNvPr>
              <p:cNvSpPr txBox="1">
                <a:spLocks noRot="1" noChangeAspect="1" noMove="1" noResize="1" noEditPoints="1" noAdjustHandles="1" noChangeArrowheads="1" noChangeShapeType="1" noTextEdit="1"/>
              </p:cNvSpPr>
              <p:nvPr/>
            </p:nvSpPr>
            <p:spPr>
              <a:xfrm>
                <a:off x="7198442" y="5479404"/>
                <a:ext cx="1802990"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A47AD2B-ED13-60C7-767E-190E7B4AD92E}"/>
                  </a:ext>
                </a:extLst>
              </p:cNvPr>
              <p:cNvSpPr txBox="1"/>
              <p:nvPr/>
            </p:nvSpPr>
            <p:spPr>
              <a:xfrm>
                <a:off x="1194807" y="5660281"/>
                <a:ext cx="4811662" cy="1200329"/>
              </a:xfrm>
              <a:prstGeom prst="rect">
                <a:avLst/>
              </a:prstGeom>
              <a:noFill/>
            </p:spPr>
            <p:txBody>
              <a:bodyPr wrap="square">
                <a:spAutoFit/>
              </a:bodyPr>
              <a:lstStyle/>
              <a:p>
                <a14:m>
                  <m:oMath xmlns:m="http://schemas.openxmlformats.org/officeDocument/2006/math">
                    <m:r>
                      <a:rPr lang="zh-CN" altLang="en-US" sz="2400" i="1" smtClean="0">
                        <a:latin typeface="Cambria Math" panose="02040503050406030204" pitchFamily="18" charset="0"/>
                      </a:rPr>
                      <m:t>𝐶</m:t>
                    </m:r>
                  </m:oMath>
                </a14:m>
                <a:r>
                  <a:rPr lang="zh-CN" altLang="en-US" sz="2400" dirty="0">
                    <a:solidFill>
                      <a:srgbClr val="09405E"/>
                    </a:solidFill>
                    <a:latin typeface="Microsoft YaHei" panose="020B0503020204020204" pitchFamily="34" charset="-122"/>
                    <a:ea typeface="Microsoft YaHei" panose="020B0503020204020204" pitchFamily="34" charset="-122"/>
                  </a:rPr>
                  <a:t>较大，</a:t>
                </a:r>
                <a:endParaRPr lang="en-US" altLang="zh-CN" sz="2400" dirty="0">
                  <a:solidFill>
                    <a:srgbClr val="09405E"/>
                  </a:solidFill>
                  <a:latin typeface="Microsoft YaHei" panose="020B0503020204020204" pitchFamily="34" charset="-122"/>
                  <a:ea typeface="Microsoft YaHei" panose="020B0503020204020204" pitchFamily="34" charset="-122"/>
                </a:endParaRPr>
              </a:p>
              <a:p>
                <a:r>
                  <a:rPr lang="zh-CN" altLang="en-US" sz="2400" dirty="0">
                    <a:solidFill>
                      <a:srgbClr val="09405E"/>
                    </a:solidFill>
                    <a:latin typeface="Microsoft YaHei" panose="020B0503020204020204" pitchFamily="34" charset="-122"/>
                    <a:ea typeface="Microsoft YaHei" panose="020B0503020204020204" pitchFamily="34" charset="-122"/>
                  </a:rPr>
                  <a:t>错误分类误差容忍低，</a:t>
                </a:r>
                <a:endParaRPr lang="en-US" altLang="zh-CN" sz="2400" dirty="0">
                  <a:solidFill>
                    <a:srgbClr val="09405E"/>
                  </a:solidFill>
                  <a:latin typeface="Microsoft YaHei" panose="020B0503020204020204" pitchFamily="34" charset="-122"/>
                  <a:ea typeface="Microsoft YaHei" panose="020B0503020204020204" pitchFamily="34" charset="-122"/>
                </a:endParaRPr>
              </a:p>
              <a:p>
                <a:r>
                  <a:rPr lang="zh-CN" altLang="en-US" sz="2400" dirty="0">
                    <a:solidFill>
                      <a:srgbClr val="09405E"/>
                    </a:solidFill>
                    <a:latin typeface="Microsoft YaHei" panose="020B0503020204020204" pitchFamily="34" charset="-122"/>
                    <a:ea typeface="Microsoft YaHei" panose="020B0503020204020204" pitchFamily="34" charset="-122"/>
                  </a:rPr>
                  <a:t>较小的间隔</a:t>
                </a:r>
              </a:p>
            </p:txBody>
          </p:sp>
        </mc:Choice>
        <mc:Fallback xmlns="">
          <p:sp>
            <p:nvSpPr>
              <p:cNvPr id="13" name="文本框 12">
                <a:extLst>
                  <a:ext uri="{FF2B5EF4-FFF2-40B4-BE49-F238E27FC236}">
                    <a16:creationId xmlns:a16="http://schemas.microsoft.com/office/drawing/2014/main" id="{DA47AD2B-ED13-60C7-767E-190E7B4AD92E}"/>
                  </a:ext>
                </a:extLst>
              </p:cNvPr>
              <p:cNvSpPr txBox="1">
                <a:spLocks noRot="1" noChangeAspect="1" noMove="1" noResize="1" noEditPoints="1" noAdjustHandles="1" noChangeArrowheads="1" noChangeShapeType="1" noTextEdit="1"/>
              </p:cNvSpPr>
              <p:nvPr/>
            </p:nvSpPr>
            <p:spPr>
              <a:xfrm>
                <a:off x="1194807" y="5660281"/>
                <a:ext cx="4811662" cy="1200329"/>
              </a:xfrm>
              <a:prstGeom prst="rect">
                <a:avLst/>
              </a:prstGeom>
              <a:blipFill>
                <a:blip r:embed="rId6"/>
                <a:stretch>
                  <a:fillRect l="-2111" t="-4211" b="-126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5E6FC8C0-44C7-479E-8699-08940ED4BD51}"/>
                  </a:ext>
                </a:extLst>
              </p:cNvPr>
              <p:cNvSpPr txBox="1"/>
              <p:nvPr/>
            </p:nvSpPr>
            <p:spPr>
              <a:xfrm>
                <a:off x="6288754" y="5661868"/>
                <a:ext cx="4811662" cy="1200329"/>
              </a:xfrm>
              <a:prstGeom prst="rect">
                <a:avLst/>
              </a:prstGeom>
              <a:noFill/>
            </p:spPr>
            <p:txBody>
              <a:bodyPr wrap="square">
                <a:spAutoFit/>
              </a:bodyPr>
              <a:lstStyle/>
              <a:p>
                <a14:m>
                  <m:oMath xmlns:m="http://schemas.openxmlformats.org/officeDocument/2006/math">
                    <m:r>
                      <a:rPr lang="zh-CN" altLang="en-US" sz="2400" i="1" smtClean="0">
                        <a:latin typeface="Cambria Math" panose="02040503050406030204" pitchFamily="18" charset="0"/>
                      </a:rPr>
                      <m:t>𝐶</m:t>
                    </m:r>
                  </m:oMath>
                </a14:m>
                <a:r>
                  <a:rPr lang="zh-CN" altLang="en-US" sz="2400" dirty="0">
                    <a:solidFill>
                      <a:srgbClr val="09405E"/>
                    </a:solidFill>
                    <a:latin typeface="Microsoft YaHei" panose="020B0503020204020204" pitchFamily="34" charset="-122"/>
                    <a:ea typeface="Microsoft YaHei" panose="020B0503020204020204" pitchFamily="34" charset="-122"/>
                  </a:rPr>
                  <a:t>较小，</a:t>
                </a:r>
                <a:endParaRPr lang="en-US" altLang="zh-CN" sz="2400" dirty="0">
                  <a:solidFill>
                    <a:srgbClr val="09405E"/>
                  </a:solidFill>
                  <a:latin typeface="Microsoft YaHei" panose="020B0503020204020204" pitchFamily="34" charset="-122"/>
                  <a:ea typeface="Microsoft YaHei" panose="020B0503020204020204" pitchFamily="34" charset="-122"/>
                </a:endParaRPr>
              </a:p>
              <a:p>
                <a:r>
                  <a:rPr lang="zh-CN" altLang="en-US" sz="2400" dirty="0">
                    <a:solidFill>
                      <a:srgbClr val="09405E"/>
                    </a:solidFill>
                    <a:latin typeface="Microsoft YaHei" panose="020B0503020204020204" pitchFamily="34" charset="-122"/>
                    <a:ea typeface="Microsoft YaHei" panose="020B0503020204020204" pitchFamily="34" charset="-122"/>
                  </a:rPr>
                  <a:t>错误分类误差的容忍高，</a:t>
                </a:r>
                <a:endParaRPr lang="en-US" altLang="zh-CN" sz="2400" dirty="0">
                  <a:solidFill>
                    <a:srgbClr val="09405E"/>
                  </a:solidFill>
                  <a:latin typeface="Microsoft YaHei" panose="020B0503020204020204" pitchFamily="34" charset="-122"/>
                  <a:ea typeface="Microsoft YaHei" panose="020B0503020204020204" pitchFamily="34" charset="-122"/>
                </a:endParaRPr>
              </a:p>
              <a:p>
                <a:r>
                  <a:rPr lang="zh-CN" altLang="en-US" sz="2400" dirty="0">
                    <a:solidFill>
                      <a:srgbClr val="09405E"/>
                    </a:solidFill>
                    <a:latin typeface="Microsoft YaHei" panose="020B0503020204020204" pitchFamily="34" charset="-122"/>
                    <a:ea typeface="Microsoft YaHei" panose="020B0503020204020204" pitchFamily="34" charset="-122"/>
                  </a:rPr>
                  <a:t>较大的间隔</a:t>
                </a:r>
              </a:p>
            </p:txBody>
          </p:sp>
        </mc:Choice>
        <mc:Fallback>
          <p:sp>
            <p:nvSpPr>
              <p:cNvPr id="14" name="文本框 13">
                <a:extLst>
                  <a:ext uri="{FF2B5EF4-FFF2-40B4-BE49-F238E27FC236}">
                    <a16:creationId xmlns:a16="http://schemas.microsoft.com/office/drawing/2014/main" id="{5E6FC8C0-44C7-479E-8699-08940ED4BD51}"/>
                  </a:ext>
                </a:extLst>
              </p:cNvPr>
              <p:cNvSpPr txBox="1">
                <a:spLocks noRot="1" noChangeAspect="1" noMove="1" noResize="1" noEditPoints="1" noAdjustHandles="1" noChangeArrowheads="1" noChangeShapeType="1" noTextEdit="1"/>
              </p:cNvSpPr>
              <p:nvPr/>
            </p:nvSpPr>
            <p:spPr>
              <a:xfrm>
                <a:off x="6288754" y="5661868"/>
                <a:ext cx="4811662" cy="1200329"/>
              </a:xfrm>
              <a:prstGeom prst="rect">
                <a:avLst/>
              </a:prstGeom>
              <a:blipFill>
                <a:blip r:embed="rId7"/>
                <a:stretch>
                  <a:fillRect l="-2105" t="-3125" b="-114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1E78D8-28AD-C936-3601-30B3C3305305}"/>
                  </a:ext>
                </a:extLst>
              </p:cNvPr>
              <p:cNvSpPr txBox="1"/>
              <p:nvPr/>
            </p:nvSpPr>
            <p:spPr>
              <a:xfrm>
                <a:off x="2326558" y="788363"/>
                <a:ext cx="6098458" cy="1303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sz="2800" i="1" smtClean="0">
                              <a:solidFill>
                                <a:srgbClr val="09405E"/>
                              </a:solidFill>
                              <a:latin typeface="Cambria Math" panose="02040503050406030204" pitchFamily="18" charset="0"/>
                            </a:rPr>
                          </m:ctrlPr>
                        </m:limLowPr>
                        <m:e>
                          <m:r>
                            <m:rPr>
                              <m:sty m:val="p"/>
                            </m:rPr>
                            <a:rPr lang="zh-CN" altLang="en-US" sz="2800">
                              <a:solidFill>
                                <a:srgbClr val="09405E"/>
                              </a:solidFill>
                              <a:latin typeface="Cambria Math" panose="02040503050406030204" pitchFamily="18" charset="0"/>
                            </a:rPr>
                            <m:t>m</m:t>
                          </m:r>
                          <m:r>
                            <m:rPr>
                              <m:sty m:val="p"/>
                            </m:rPr>
                            <a:rPr lang="zh-CN" altLang="en-US" sz="2800" i="0">
                              <a:solidFill>
                                <a:srgbClr val="09405E"/>
                              </a:solidFill>
                              <a:latin typeface="Cambria Math" panose="02040503050406030204" pitchFamily="18" charset="0"/>
                            </a:rPr>
                            <m:t>in</m:t>
                          </m:r>
                        </m:e>
                        <m:lim>
                          <m:r>
                            <a:rPr lang="zh-CN" altLang="en-US" sz="2800" b="1" i="1">
                              <a:solidFill>
                                <a:srgbClr val="09405E"/>
                              </a:solidFill>
                              <a:latin typeface="Cambria Math" panose="02040503050406030204" pitchFamily="18" charset="0"/>
                            </a:rPr>
                            <m:t>𝒘</m:t>
                          </m:r>
                          <m:r>
                            <a:rPr lang="zh-CN" altLang="en-US" sz="2800" b="0" i="0">
                              <a:solidFill>
                                <a:srgbClr val="09405E"/>
                              </a:solidFill>
                              <a:latin typeface="Cambria Math" panose="02040503050406030204" pitchFamily="18" charset="0"/>
                            </a:rPr>
                            <m:t>,</m:t>
                          </m:r>
                          <m:r>
                            <a:rPr lang="zh-CN" altLang="en-US" sz="2800" b="0" i="1">
                              <a:solidFill>
                                <a:srgbClr val="09405E"/>
                              </a:solidFill>
                              <a:latin typeface="Cambria Math" panose="02040503050406030204" pitchFamily="18" charset="0"/>
                            </a:rPr>
                            <m:t>𝑏</m:t>
                          </m:r>
                        </m:lim>
                      </m:limLow>
                      <m:f>
                        <m:fPr>
                          <m:ctrlPr>
                            <a:rPr lang="zh-CN" altLang="en-US" sz="2800" b="0" i="1">
                              <a:solidFill>
                                <a:srgbClr val="09405E"/>
                              </a:solidFill>
                              <a:latin typeface="Cambria Math" panose="02040503050406030204" pitchFamily="18" charset="0"/>
                            </a:rPr>
                          </m:ctrlPr>
                        </m:fPr>
                        <m:num>
                          <m:r>
                            <a:rPr lang="zh-CN" altLang="en-US" sz="2800" b="0" i="0">
                              <a:solidFill>
                                <a:srgbClr val="09405E"/>
                              </a:solidFill>
                              <a:latin typeface="Cambria Math" panose="02040503050406030204" pitchFamily="18" charset="0"/>
                            </a:rPr>
                            <m:t>1</m:t>
                          </m:r>
                        </m:num>
                        <m:den>
                          <m:r>
                            <a:rPr lang="zh-CN" altLang="en-US" sz="2800" b="0" i="0">
                              <a:solidFill>
                                <a:srgbClr val="09405E"/>
                              </a:solidFill>
                              <a:latin typeface="Cambria Math" panose="02040503050406030204" pitchFamily="18" charset="0"/>
                            </a:rPr>
                            <m:t>2</m:t>
                          </m:r>
                        </m:den>
                      </m:f>
                      <m:sSubSup>
                        <m:sSubSupPr>
                          <m:ctrlPr>
                            <a:rPr lang="zh-CN" altLang="en-US" sz="2800" b="0" i="1">
                              <a:solidFill>
                                <a:srgbClr val="09405E"/>
                              </a:solidFill>
                              <a:latin typeface="Cambria Math" panose="02040503050406030204" pitchFamily="18" charset="0"/>
                            </a:rPr>
                          </m:ctrlPr>
                        </m:sSubSupPr>
                        <m:e>
                          <m:d>
                            <m:dPr>
                              <m:begChr m:val="‖"/>
                              <m:endChr m:val="‖"/>
                              <m:ctrlPr>
                                <a:rPr lang="zh-CN" altLang="en-US" sz="2800" b="0" i="1">
                                  <a:solidFill>
                                    <a:srgbClr val="09405E"/>
                                  </a:solidFill>
                                  <a:latin typeface="Cambria Math" panose="02040503050406030204" pitchFamily="18" charset="0"/>
                                </a:rPr>
                              </m:ctrlPr>
                            </m:dPr>
                            <m:e>
                              <m:r>
                                <a:rPr lang="zh-CN" altLang="en-US" sz="2800" b="1" i="1">
                                  <a:solidFill>
                                    <a:srgbClr val="09405E"/>
                                  </a:solidFill>
                                  <a:latin typeface="Cambria Math" panose="02040503050406030204" pitchFamily="18" charset="0"/>
                                </a:rPr>
                                <m:t>𝒘</m:t>
                              </m:r>
                            </m:e>
                          </m:d>
                        </m:e>
                        <m:sub>
                          <m:r>
                            <a:rPr lang="zh-CN" altLang="en-US" sz="2800" b="0" i="0">
                              <a:solidFill>
                                <a:srgbClr val="09405E"/>
                              </a:solidFill>
                              <a:latin typeface="Cambria Math" panose="02040503050406030204" pitchFamily="18" charset="0"/>
                            </a:rPr>
                            <m:t>2</m:t>
                          </m:r>
                        </m:sub>
                        <m:sup>
                          <m:r>
                            <a:rPr lang="zh-CN" altLang="en-US" sz="2800" b="0" i="0">
                              <a:solidFill>
                                <a:srgbClr val="09405E"/>
                              </a:solidFill>
                              <a:latin typeface="Cambria Math" panose="02040503050406030204" pitchFamily="18" charset="0"/>
                            </a:rPr>
                            <m:t>2</m:t>
                          </m:r>
                        </m:sup>
                      </m:sSubSup>
                      <m:r>
                        <a:rPr lang="zh-CN" altLang="en-US" sz="2800" b="0" i="0">
                          <a:solidFill>
                            <a:srgbClr val="09405E"/>
                          </a:solidFill>
                          <a:latin typeface="Cambria Math" panose="02040503050406030204" pitchFamily="18" charset="0"/>
                        </a:rPr>
                        <m:t>+</m:t>
                      </m:r>
                      <m:r>
                        <a:rPr lang="zh-CN" altLang="en-US" sz="2800" b="0" i="1">
                          <a:solidFill>
                            <a:srgbClr val="09405E"/>
                          </a:solidFill>
                          <a:latin typeface="Cambria Math" panose="02040503050406030204" pitchFamily="18" charset="0"/>
                        </a:rPr>
                        <m:t>𝐶</m:t>
                      </m:r>
                      <m:nary>
                        <m:naryPr>
                          <m:chr m:val="∑"/>
                          <m:limLoc m:val="undOvr"/>
                          <m:ctrlPr>
                            <a:rPr lang="zh-CN" altLang="en-US" sz="2800" b="0" i="1">
                              <a:solidFill>
                                <a:srgbClr val="09405E"/>
                              </a:solidFill>
                              <a:latin typeface="Cambria Math" panose="02040503050406030204" pitchFamily="18" charset="0"/>
                            </a:rPr>
                          </m:ctrlPr>
                        </m:naryPr>
                        <m:sub>
                          <m:r>
                            <a:rPr lang="zh-CN" altLang="en-US" sz="2800" b="0" i="1">
                              <a:solidFill>
                                <a:srgbClr val="09405E"/>
                              </a:solidFill>
                              <a:latin typeface="Cambria Math" panose="02040503050406030204" pitchFamily="18" charset="0"/>
                            </a:rPr>
                            <m:t>𝑖</m:t>
                          </m:r>
                          <m:r>
                            <a:rPr lang="zh-CN" altLang="en-US" sz="2800" b="0" i="0">
                              <a:solidFill>
                                <a:srgbClr val="09405E"/>
                              </a:solidFill>
                              <a:latin typeface="Cambria Math" panose="02040503050406030204" pitchFamily="18" charset="0"/>
                            </a:rPr>
                            <m:t>=1</m:t>
                          </m:r>
                        </m:sub>
                        <m:sup>
                          <m:r>
                            <a:rPr lang="zh-CN" altLang="en-US" sz="2800" b="0" i="1">
                              <a:solidFill>
                                <a:srgbClr val="09405E"/>
                              </a:solidFill>
                              <a:latin typeface="Cambria Math" panose="02040503050406030204" pitchFamily="18" charset="0"/>
                            </a:rPr>
                            <m:t>𝑁</m:t>
                          </m:r>
                        </m:sup>
                        <m:e>
                          <m:sSub>
                            <m:sSubPr>
                              <m:ctrlPr>
                                <a:rPr lang="zh-CN" altLang="en-US" sz="2800" b="0" i="1">
                                  <a:solidFill>
                                    <a:srgbClr val="09405E"/>
                                  </a:solidFill>
                                  <a:latin typeface="Cambria Math" panose="02040503050406030204" pitchFamily="18" charset="0"/>
                                </a:rPr>
                              </m:ctrlPr>
                            </m:sSubPr>
                            <m:e>
                              <m:r>
                                <a:rPr lang="zh-CN" altLang="en-US" sz="2800" b="0" i="1">
                                  <a:solidFill>
                                    <a:srgbClr val="09405E"/>
                                  </a:solidFill>
                                  <a:latin typeface="Cambria Math" panose="02040503050406030204" pitchFamily="18" charset="0"/>
                                </a:rPr>
                                <m:t>𝜉</m:t>
                              </m:r>
                            </m:e>
                            <m:sub>
                              <m:r>
                                <a:rPr lang="zh-CN" altLang="en-US" sz="2800" b="0" i="1">
                                  <a:solidFill>
                                    <a:srgbClr val="09405E"/>
                                  </a:solidFill>
                                  <a:latin typeface="Cambria Math" panose="02040503050406030204" pitchFamily="18" charset="0"/>
                                </a:rPr>
                                <m:t>𝑖</m:t>
                              </m:r>
                            </m:sub>
                          </m:sSub>
                        </m:e>
                      </m:nary>
                    </m:oMath>
                  </m:oMathPara>
                </a14:m>
                <a:endParaRPr lang="zh-CN" altLang="en-US" sz="2800" dirty="0">
                  <a:solidFill>
                    <a:srgbClr val="09405E"/>
                  </a:solidFill>
                </a:endParaRPr>
              </a:p>
            </p:txBody>
          </p:sp>
        </mc:Choice>
        <mc:Fallback xmlns="">
          <p:sp>
            <p:nvSpPr>
              <p:cNvPr id="16" name="文本框 15">
                <a:extLst>
                  <a:ext uri="{FF2B5EF4-FFF2-40B4-BE49-F238E27FC236}">
                    <a16:creationId xmlns:a16="http://schemas.microsoft.com/office/drawing/2014/main" id="{2C1E78D8-28AD-C936-3601-30B3C3305305}"/>
                  </a:ext>
                </a:extLst>
              </p:cNvPr>
              <p:cNvSpPr txBox="1">
                <a:spLocks noRot="1" noChangeAspect="1" noMove="1" noResize="1" noEditPoints="1" noAdjustHandles="1" noChangeArrowheads="1" noChangeShapeType="1" noTextEdit="1"/>
              </p:cNvSpPr>
              <p:nvPr/>
            </p:nvSpPr>
            <p:spPr>
              <a:xfrm>
                <a:off x="2326558" y="788363"/>
                <a:ext cx="6098458" cy="1303883"/>
              </a:xfrm>
              <a:prstGeom prst="rect">
                <a:avLst/>
              </a:prstGeom>
              <a:blipFill>
                <a:blip r:embed="rId8"/>
                <a:stretch>
                  <a:fillRect t="-100000" b="-15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73660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977008-2B9E-5E16-A184-5A230F4D7735}"/>
              </a:ext>
            </a:extLst>
          </p:cNvPr>
          <p:cNvSpPr>
            <a:spLocks noGrp="1"/>
          </p:cNvSpPr>
          <p:nvPr>
            <p:ph type="title"/>
          </p:nvPr>
        </p:nvSpPr>
        <p:spPr/>
        <p:txBody>
          <a:bodyPr/>
          <a:lstStyle/>
          <a:p>
            <a:r>
              <a:rPr kumimoji="1" lang="zh-CN" altLang="en-US" dirty="0"/>
              <a:t>小练习</a:t>
            </a:r>
            <a:r>
              <a:rPr kumimoji="1" lang="en-US" altLang="zh-CN" dirty="0"/>
              <a:t>3:</a:t>
            </a:r>
            <a:r>
              <a:rPr kumimoji="1" lang="zh-CN" altLang="en-US" dirty="0"/>
              <a:t> </a:t>
            </a:r>
            <a:r>
              <a:rPr kumimoji="1" lang="en-US" altLang="zh-CN" dirty="0"/>
              <a:t>:</a:t>
            </a:r>
            <a:r>
              <a:rPr kumimoji="1" lang="zh-CN" altLang="en-US" dirty="0"/>
              <a:t> 硬间隔</a:t>
            </a:r>
            <a:r>
              <a:rPr kumimoji="1" lang="en-US" altLang="zh-CN" dirty="0"/>
              <a:t>SVM</a:t>
            </a:r>
            <a:r>
              <a:rPr kumimoji="1" lang="zh-CN" altLang="en-US" dirty="0"/>
              <a:t> </a:t>
            </a:r>
            <a:r>
              <a:rPr kumimoji="1" lang="en-US" altLang="zh-CN" dirty="0"/>
              <a:t>vs. </a:t>
            </a:r>
            <a:r>
              <a:rPr kumimoji="1" lang="zh-CN" altLang="en-US" dirty="0"/>
              <a:t>软间隔</a:t>
            </a:r>
            <a:r>
              <a:rPr kumimoji="1" lang="en-US" altLang="zh-CN" dirty="0"/>
              <a:t>SVM</a:t>
            </a:r>
            <a:endParaRPr kumimoji="1" lang="zh-CN" altLang="en-US" dirty="0"/>
          </a:p>
        </p:txBody>
      </p:sp>
      <p:sp>
        <p:nvSpPr>
          <p:cNvPr id="3" name="内容占位符 2">
            <a:extLst>
              <a:ext uri="{FF2B5EF4-FFF2-40B4-BE49-F238E27FC236}">
                <a16:creationId xmlns:a16="http://schemas.microsoft.com/office/drawing/2014/main" id="{A27D09E5-96F5-2224-8E43-1C34793F744B}"/>
              </a:ext>
            </a:extLst>
          </p:cNvPr>
          <p:cNvSpPr>
            <a:spLocks noGrp="1"/>
          </p:cNvSpPr>
          <p:nvPr>
            <p:ph sz="quarter" idx="10"/>
          </p:nvPr>
        </p:nvSpPr>
        <p:spPr/>
        <p:txBody>
          <a:bodyPr/>
          <a:lstStyle/>
          <a:p>
            <a:pPr>
              <a:lnSpc>
                <a:spcPct val="100000"/>
              </a:lnSpc>
              <a:spcBef>
                <a:spcPts val="600"/>
              </a:spcBef>
            </a:pPr>
            <a:r>
              <a:rPr kumimoji="1" lang="zh-CN" altLang="en-US" dirty="0"/>
              <a:t>给定线性可分的数据集，我们训练一个硬间隔</a:t>
            </a:r>
            <a:r>
              <a:rPr kumimoji="1" lang="en" altLang="zh-CN" dirty="0"/>
              <a:t>SVM</a:t>
            </a:r>
            <a:r>
              <a:rPr kumimoji="1" lang="zh-CN" altLang="en" dirty="0"/>
              <a:t>，</a:t>
            </a:r>
            <a:r>
              <a:rPr kumimoji="1" lang="zh-CN" altLang="en-US" dirty="0"/>
              <a:t>发现间隔太小，以至于模型容易过拟合。你如何解决过拟合问题？</a:t>
            </a:r>
            <a:endParaRPr kumimoji="1" lang="en-US" altLang="zh-CN" dirty="0"/>
          </a:p>
          <a:p>
            <a:pPr marL="0" indent="0">
              <a:lnSpc>
                <a:spcPct val="100000"/>
              </a:lnSpc>
              <a:spcBef>
                <a:spcPts val="600"/>
              </a:spcBef>
              <a:buNone/>
            </a:pPr>
            <a:endParaRPr kumimoji="1" lang="en-US" altLang="zh-CN" dirty="0"/>
          </a:p>
          <a:p>
            <a:pPr>
              <a:lnSpc>
                <a:spcPct val="100000"/>
              </a:lnSpc>
              <a:spcBef>
                <a:spcPts val="600"/>
              </a:spcBef>
            </a:pPr>
            <a:r>
              <a:rPr lang="zh-CN" altLang="en-US" b="0" i="0" dirty="0">
                <a:effectLst/>
                <a:latin typeface="Arial" panose="020B0604020202020204" pitchFamily="34" charset="0"/>
              </a:rPr>
              <a:t>我们可以通过使用软间隔</a:t>
            </a:r>
            <a:r>
              <a:rPr lang="en" altLang="zh-CN" b="0" i="0" dirty="0">
                <a:effectLst/>
                <a:latin typeface="Arial" panose="020B0604020202020204" pitchFamily="34" charset="0"/>
              </a:rPr>
              <a:t>SVM</a:t>
            </a:r>
            <a:r>
              <a:rPr lang="zh-CN" altLang="en-US" b="0" i="0" dirty="0">
                <a:effectLst/>
                <a:latin typeface="Arial" panose="020B0604020202020204" pitchFamily="34" charset="0"/>
              </a:rPr>
              <a:t>来选择更大的间隔，以使得模型泛化性能更好。</a:t>
            </a:r>
            <a:endParaRPr kumimoji="1" lang="zh-CN" altLang="en-US" dirty="0"/>
          </a:p>
        </p:txBody>
      </p:sp>
      <p:pic>
        <p:nvPicPr>
          <p:cNvPr id="8" name="图片 7" descr="图表, 散点图&#10;&#10;描述已自动生成">
            <a:extLst>
              <a:ext uri="{FF2B5EF4-FFF2-40B4-BE49-F238E27FC236}">
                <a16:creationId xmlns:a16="http://schemas.microsoft.com/office/drawing/2014/main" id="{DF206CE7-F7C9-8853-06C7-F81722736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068" y="3644491"/>
            <a:ext cx="6680200" cy="2489200"/>
          </a:xfrm>
          <a:prstGeom prst="rect">
            <a:avLst/>
          </a:prstGeom>
        </p:spPr>
      </p:pic>
      <p:sp>
        <p:nvSpPr>
          <p:cNvPr id="9" name="矩形 8">
            <a:extLst>
              <a:ext uri="{FF2B5EF4-FFF2-40B4-BE49-F238E27FC236}">
                <a16:creationId xmlns:a16="http://schemas.microsoft.com/office/drawing/2014/main" id="{DAE856CC-A36D-8D27-DB08-2427623BA22D}"/>
              </a:ext>
            </a:extLst>
          </p:cNvPr>
          <p:cNvSpPr/>
          <p:nvPr/>
        </p:nvSpPr>
        <p:spPr bwMode="auto">
          <a:xfrm>
            <a:off x="1930176" y="5906700"/>
            <a:ext cx="1476701" cy="22699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0" name="矩形 9">
            <a:extLst>
              <a:ext uri="{FF2B5EF4-FFF2-40B4-BE49-F238E27FC236}">
                <a16:creationId xmlns:a16="http://schemas.microsoft.com/office/drawing/2014/main" id="{9AABD721-4486-BF48-1BD6-80994C522C24}"/>
              </a:ext>
            </a:extLst>
          </p:cNvPr>
          <p:cNvSpPr/>
          <p:nvPr/>
        </p:nvSpPr>
        <p:spPr bwMode="auto">
          <a:xfrm>
            <a:off x="5720669" y="5948458"/>
            <a:ext cx="1476701" cy="226991"/>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58B85AF-91AC-5E95-DA35-A9FAD4A712B5}"/>
                  </a:ext>
                </a:extLst>
              </p:cNvPr>
              <p:cNvSpPr txBox="1"/>
              <p:nvPr/>
            </p:nvSpPr>
            <p:spPr>
              <a:xfrm>
                <a:off x="1348149" y="6133691"/>
                <a:ext cx="286487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𝐶</m:t>
                      </m:r>
                      <m:r>
                        <a:rPr lang="zh-CN" altLang="en-US" sz="2400" i="1">
                          <a:latin typeface="Cambria Math" panose="02040503050406030204" pitchFamily="18" charset="0"/>
                        </a:rPr>
                        <m:t>很大</m:t>
                      </m:r>
                      <m:r>
                        <a:rPr lang="zh-CN" altLang="en-US" sz="2400" b="0" i="1" smtClean="0">
                          <a:latin typeface="Cambria Math" panose="02040503050406030204" pitchFamily="18" charset="0"/>
                        </a:rPr>
                        <m:t>（</m:t>
                      </m:r>
                      <m:r>
                        <a:rPr lang="zh-CN" altLang="en-US" sz="2400" i="1">
                          <a:latin typeface="Cambria Math" panose="02040503050406030204" pitchFamily="18" charset="0"/>
                        </a:rPr>
                        <m:t>𝐶</m:t>
                      </m:r>
                      <m:r>
                        <a:rPr lang="zh-CN" altLang="en-US" sz="2400" i="1" smtClean="0">
                          <a:latin typeface="Cambria Math" panose="02040503050406030204" pitchFamily="18" charset="0"/>
                        </a:rPr>
                        <m:t>→∞</m:t>
                      </m:r>
                      <m:r>
                        <a:rPr lang="zh-CN" altLang="en-US" sz="2400" b="0" i="1" smtClean="0">
                          <a:latin typeface="Cambria Math" panose="02040503050406030204" pitchFamily="18" charset="0"/>
                        </a:rPr>
                        <m:t>）</m:t>
                      </m:r>
                    </m:oMath>
                  </m:oMathPara>
                </a14:m>
                <a:endParaRPr lang="zh-CN" altLang="en-US" sz="2400" dirty="0"/>
              </a:p>
            </p:txBody>
          </p:sp>
        </mc:Choice>
        <mc:Fallback xmlns="">
          <p:sp>
            <p:nvSpPr>
              <p:cNvPr id="11" name="文本框 10">
                <a:extLst>
                  <a:ext uri="{FF2B5EF4-FFF2-40B4-BE49-F238E27FC236}">
                    <a16:creationId xmlns:a16="http://schemas.microsoft.com/office/drawing/2014/main" id="{D58B85AF-91AC-5E95-DA35-A9FAD4A712B5}"/>
                  </a:ext>
                </a:extLst>
              </p:cNvPr>
              <p:cNvSpPr txBox="1">
                <a:spLocks noRot="1" noChangeAspect="1" noMove="1" noResize="1" noEditPoints="1" noAdjustHandles="1" noChangeArrowheads="1" noChangeShapeType="1" noTextEdit="1"/>
              </p:cNvSpPr>
              <p:nvPr/>
            </p:nvSpPr>
            <p:spPr>
              <a:xfrm>
                <a:off x="1348149" y="6133691"/>
                <a:ext cx="2864874" cy="461665"/>
              </a:xfrm>
              <a:prstGeom prst="rect">
                <a:avLst/>
              </a:prstGeom>
              <a:blipFill>
                <a:blip r:embed="rId4"/>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6D2D22-C4F1-2A5E-A796-81BDCDE78500}"/>
                  </a:ext>
                </a:extLst>
              </p:cNvPr>
              <p:cNvSpPr txBox="1"/>
              <p:nvPr/>
            </p:nvSpPr>
            <p:spPr>
              <a:xfrm>
                <a:off x="5871087" y="6133691"/>
                <a:ext cx="18029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𝐶</m:t>
                      </m:r>
                      <m:r>
                        <a:rPr lang="zh-CN" altLang="en-US" sz="2400" i="1">
                          <a:latin typeface="Cambria Math" panose="02040503050406030204" pitchFamily="18" charset="0"/>
                        </a:rPr>
                        <m:t>很小</m:t>
                      </m:r>
                    </m:oMath>
                  </m:oMathPara>
                </a14:m>
                <a:endParaRPr lang="zh-CN" altLang="en-US" sz="2400" dirty="0"/>
              </a:p>
            </p:txBody>
          </p:sp>
        </mc:Choice>
        <mc:Fallback xmlns="">
          <p:sp>
            <p:nvSpPr>
              <p:cNvPr id="12" name="文本框 11">
                <a:extLst>
                  <a:ext uri="{FF2B5EF4-FFF2-40B4-BE49-F238E27FC236}">
                    <a16:creationId xmlns:a16="http://schemas.microsoft.com/office/drawing/2014/main" id="{2E6D2D22-C4F1-2A5E-A796-81BDCDE78500}"/>
                  </a:ext>
                </a:extLst>
              </p:cNvPr>
              <p:cNvSpPr txBox="1">
                <a:spLocks noRot="1" noChangeAspect="1" noMove="1" noResize="1" noEditPoints="1" noAdjustHandles="1" noChangeArrowheads="1" noChangeShapeType="1" noTextEdit="1"/>
              </p:cNvSpPr>
              <p:nvPr/>
            </p:nvSpPr>
            <p:spPr>
              <a:xfrm>
                <a:off x="5871087" y="6133691"/>
                <a:ext cx="1802990" cy="461665"/>
              </a:xfrm>
              <a:prstGeom prst="rect">
                <a:avLst/>
              </a:prstGeom>
              <a:blipFill>
                <a:blip r:embed="rId5"/>
                <a:stretch>
                  <a:fillRect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760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表, 散点图&#10;&#10;描述已自动生成">
            <a:extLst>
              <a:ext uri="{FF2B5EF4-FFF2-40B4-BE49-F238E27FC236}">
                <a16:creationId xmlns:a16="http://schemas.microsoft.com/office/drawing/2014/main" id="{0AB9922E-FA65-2F57-13D9-917BD1199BB9}"/>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 y="2532736"/>
            <a:ext cx="12236245" cy="2104580"/>
          </a:xfrm>
        </p:spPr>
      </p:pic>
      <p:sp>
        <p:nvSpPr>
          <p:cNvPr id="2" name="标题 1">
            <a:extLst>
              <a:ext uri="{FF2B5EF4-FFF2-40B4-BE49-F238E27FC236}">
                <a16:creationId xmlns:a16="http://schemas.microsoft.com/office/drawing/2014/main" id="{D44364A0-2B28-412B-72CB-72F2975DA218}"/>
              </a:ext>
            </a:extLst>
          </p:cNvPr>
          <p:cNvSpPr>
            <a:spLocks noGrp="1"/>
          </p:cNvSpPr>
          <p:nvPr>
            <p:ph type="title"/>
          </p:nvPr>
        </p:nvSpPr>
        <p:spPr/>
        <p:txBody>
          <a:bodyPr/>
          <a:lstStyle/>
          <a:p>
            <a:r>
              <a:rPr kumimoji="1" lang="zh-CN" altLang="en-US" dirty="0"/>
              <a:t>小练习</a:t>
            </a:r>
            <a:r>
              <a:rPr kumimoji="1" lang="en-US" altLang="zh-CN" dirty="0"/>
              <a:t>4:</a:t>
            </a:r>
            <a:r>
              <a:rPr kumimoji="1" lang="zh-CN" altLang="en-US" dirty="0"/>
              <a:t> 核</a:t>
            </a:r>
            <a:r>
              <a:rPr kumimoji="1" lang="en-US" altLang="zh-CN" dirty="0"/>
              <a:t>SVM</a:t>
            </a:r>
            <a:endParaRPr kumimoji="1"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179921FB-5392-096E-4AD2-F8ECA246D8EB}"/>
                  </a:ext>
                </a:extLst>
              </p:cNvPr>
              <p:cNvSpPr txBox="1"/>
              <p:nvPr/>
            </p:nvSpPr>
            <p:spPr>
              <a:xfrm>
                <a:off x="3883767" y="4691004"/>
                <a:ext cx="2122539" cy="1200329"/>
              </a:xfrm>
              <a:prstGeom prst="rect">
                <a:avLst/>
              </a:prstGeom>
              <a:noFill/>
            </p:spPr>
            <p:txBody>
              <a:bodyPr wrap="square">
                <a:spAutoFit/>
              </a:bodyPr>
              <a:lstStyle/>
              <a:p>
                <a:r>
                  <a:rPr lang="zh-CN" altLang="en-US" sz="2400" dirty="0"/>
                  <a:t>线性，</a:t>
                </a:r>
                <a14:m>
                  <m:oMath xmlns:m="http://schemas.openxmlformats.org/officeDocument/2006/math">
                    <m:r>
                      <a:rPr lang="zh-CN" altLang="en-US" sz="2400" i="1" smtClean="0">
                        <a:latin typeface="Cambria Math" panose="02040503050406030204" pitchFamily="18" charset="0"/>
                      </a:rPr>
                      <m:t>𝐶</m:t>
                    </m:r>
                    <m:r>
                      <a:rPr lang="zh-CN" altLang="en-US" sz="2400" i="1">
                        <a:latin typeface="Cambria Math" panose="02040503050406030204" pitchFamily="18" charset="0"/>
                      </a:rPr>
                      <m:t>较</m:t>
                    </m:r>
                    <m:r>
                      <a:rPr lang="zh-CN" altLang="en-US" sz="2400" i="1" smtClean="0">
                        <a:solidFill>
                          <a:srgbClr val="C00000"/>
                        </a:solidFill>
                        <a:latin typeface="Cambria Math" panose="02040503050406030204" pitchFamily="18" charset="0"/>
                      </a:rPr>
                      <m:t>小</m:t>
                    </m:r>
                  </m:oMath>
                </a14:m>
                <a:endParaRPr lang="en-US" altLang="zh-CN" sz="2400" dirty="0">
                  <a:solidFill>
                    <a:srgbClr val="C00000"/>
                  </a:solidFill>
                </a:endParaRPr>
              </a:p>
              <a:p>
                <a:r>
                  <a:rPr lang="zh-CN" altLang="en-US" sz="2400" dirty="0"/>
                  <a:t>间隔大</a:t>
                </a:r>
                <a:endParaRPr lang="en-US" altLang="zh-CN" sz="2400" dirty="0"/>
              </a:p>
              <a:p>
                <a:r>
                  <a:rPr lang="zh-CN" altLang="en-US" sz="2400" dirty="0"/>
                  <a:t>支持向量多</a:t>
                </a:r>
              </a:p>
            </p:txBody>
          </p:sp>
        </mc:Choice>
        <mc:Fallback>
          <p:sp>
            <p:nvSpPr>
              <p:cNvPr id="6" name="文本框 5">
                <a:extLst>
                  <a:ext uri="{FF2B5EF4-FFF2-40B4-BE49-F238E27FC236}">
                    <a16:creationId xmlns:a16="http://schemas.microsoft.com/office/drawing/2014/main" id="{179921FB-5392-096E-4AD2-F8ECA246D8EB}"/>
                  </a:ext>
                </a:extLst>
              </p:cNvPr>
              <p:cNvSpPr txBox="1">
                <a:spLocks noRot="1" noChangeAspect="1" noMove="1" noResize="1" noEditPoints="1" noAdjustHandles="1" noChangeArrowheads="1" noChangeShapeType="1" noTextEdit="1"/>
              </p:cNvSpPr>
              <p:nvPr/>
            </p:nvSpPr>
            <p:spPr>
              <a:xfrm>
                <a:off x="3883767" y="4691004"/>
                <a:ext cx="2122539" cy="1200329"/>
              </a:xfrm>
              <a:prstGeom prst="rect">
                <a:avLst/>
              </a:prstGeom>
              <a:blipFill>
                <a:blip r:embed="rId3"/>
                <a:stretch>
                  <a:fillRect l="-4167" t="-6316" b="-94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60E8176-0212-B0E2-7979-B094C4E2522E}"/>
                  </a:ext>
                </a:extLst>
              </p:cNvPr>
              <p:cNvSpPr txBox="1"/>
              <p:nvPr/>
            </p:nvSpPr>
            <p:spPr>
              <a:xfrm>
                <a:off x="7067013" y="4712563"/>
                <a:ext cx="2122539" cy="1200329"/>
              </a:xfrm>
              <a:prstGeom prst="rect">
                <a:avLst/>
              </a:prstGeom>
              <a:noFill/>
            </p:spPr>
            <p:txBody>
              <a:bodyPr wrap="square">
                <a:spAutoFit/>
              </a:bodyPr>
              <a:lstStyle/>
              <a:p>
                <a:r>
                  <a:rPr lang="zh-CN" altLang="en-US" sz="2400" dirty="0"/>
                  <a:t>线性，</a:t>
                </a:r>
                <a14:m>
                  <m:oMath xmlns:m="http://schemas.openxmlformats.org/officeDocument/2006/math">
                    <m:r>
                      <a:rPr lang="zh-CN" altLang="en-US" sz="2400" i="1" smtClean="0">
                        <a:latin typeface="Cambria Math" panose="02040503050406030204" pitchFamily="18" charset="0"/>
                      </a:rPr>
                      <m:t>𝐶</m:t>
                    </m:r>
                    <m:r>
                      <a:rPr lang="zh-CN" altLang="en-US" sz="2400" i="1">
                        <a:latin typeface="Cambria Math" panose="02040503050406030204" pitchFamily="18" charset="0"/>
                      </a:rPr>
                      <m:t>较</m:t>
                    </m:r>
                    <m:r>
                      <a:rPr lang="zh-CN" altLang="en-US" sz="2400" i="1" smtClean="0">
                        <a:solidFill>
                          <a:srgbClr val="C00000"/>
                        </a:solidFill>
                        <a:latin typeface="Cambria Math" panose="02040503050406030204" pitchFamily="18" charset="0"/>
                      </a:rPr>
                      <m:t>大</m:t>
                    </m:r>
                  </m:oMath>
                </a14:m>
                <a:endParaRPr lang="en-US" altLang="zh-CN" sz="2400" dirty="0">
                  <a:solidFill>
                    <a:srgbClr val="C00000"/>
                  </a:solidFill>
                </a:endParaRPr>
              </a:p>
              <a:p>
                <a:r>
                  <a:rPr lang="zh-CN" altLang="en-US" sz="2400" dirty="0"/>
                  <a:t>间隔小</a:t>
                </a:r>
                <a:endParaRPr lang="en-US" altLang="zh-CN" sz="2400" dirty="0"/>
              </a:p>
              <a:p>
                <a:r>
                  <a:rPr lang="zh-CN" altLang="en-US" sz="2400" dirty="0"/>
                  <a:t>支持向量少</a:t>
                </a:r>
              </a:p>
            </p:txBody>
          </p:sp>
        </mc:Choice>
        <mc:Fallback>
          <p:sp>
            <p:nvSpPr>
              <p:cNvPr id="7" name="文本框 6">
                <a:extLst>
                  <a:ext uri="{FF2B5EF4-FFF2-40B4-BE49-F238E27FC236}">
                    <a16:creationId xmlns:a16="http://schemas.microsoft.com/office/drawing/2014/main" id="{460E8176-0212-B0E2-7979-B094C4E2522E}"/>
                  </a:ext>
                </a:extLst>
              </p:cNvPr>
              <p:cNvSpPr txBox="1">
                <a:spLocks noRot="1" noChangeAspect="1" noMove="1" noResize="1" noEditPoints="1" noAdjustHandles="1" noChangeArrowheads="1" noChangeShapeType="1" noTextEdit="1"/>
              </p:cNvSpPr>
              <p:nvPr/>
            </p:nvSpPr>
            <p:spPr>
              <a:xfrm>
                <a:off x="7067013" y="4712563"/>
                <a:ext cx="2122539" cy="1200329"/>
              </a:xfrm>
              <a:prstGeom prst="rect">
                <a:avLst/>
              </a:prstGeom>
              <a:blipFill>
                <a:blip r:embed="rId4"/>
                <a:stretch>
                  <a:fillRect l="-4167" t="-6316" b="-94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A2E22060-200B-C2A6-164F-2A896D3648B2}"/>
                  </a:ext>
                </a:extLst>
              </p:cNvPr>
              <p:cNvSpPr txBox="1"/>
              <p:nvPr/>
            </p:nvSpPr>
            <p:spPr>
              <a:xfrm>
                <a:off x="340660" y="4691004"/>
                <a:ext cx="2412118" cy="1200329"/>
              </a:xfrm>
              <a:prstGeom prst="rect">
                <a:avLst/>
              </a:prstGeom>
              <a:noFill/>
            </p:spPr>
            <p:txBody>
              <a:bodyPr wrap="square">
                <a:spAutoFit/>
              </a:bodyPr>
              <a:lstStyle/>
              <a:p>
                <a:r>
                  <a:rPr lang="en-US" altLang="zh-CN" sz="2400" dirty="0"/>
                  <a:t>RBF</a:t>
                </a:r>
                <a:r>
                  <a:rPr lang="zh-CN" altLang="en-US" sz="2400" dirty="0"/>
                  <a:t>核，</a:t>
                </a:r>
                <a14:m>
                  <m:oMath xmlns:m="http://schemas.openxmlformats.org/officeDocument/2006/math">
                    <m:r>
                      <a:rPr lang="zh-CN" altLang="en-US" sz="2400" i="1" smtClean="0">
                        <a:latin typeface="Cambria Math" panose="02040503050406030204" pitchFamily="18" charset="0"/>
                      </a:rPr>
                      <m:t>𝐶</m:t>
                    </m:r>
                    <m:r>
                      <a:rPr lang="zh-CN" altLang="en-US" sz="2400" i="1">
                        <a:latin typeface="Cambria Math" panose="02040503050406030204" pitchFamily="18" charset="0"/>
                      </a:rPr>
                      <m:t>较</m:t>
                    </m:r>
                    <m:r>
                      <a:rPr lang="zh-CN" altLang="en-US" sz="2400" i="1" smtClean="0">
                        <a:latin typeface="Cambria Math" panose="02040503050406030204" pitchFamily="18" charset="0"/>
                      </a:rPr>
                      <m:t>小</m:t>
                    </m:r>
                  </m:oMath>
                </a14:m>
                <a:endParaRPr lang="en-US" altLang="zh-CN" sz="2400" dirty="0"/>
              </a:p>
              <a:p>
                <a:r>
                  <a:rPr lang="zh-CN" altLang="en-US" sz="2400" dirty="0"/>
                  <a:t>模型更简单</a:t>
                </a:r>
                <a:endParaRPr lang="en-US" altLang="zh-CN" sz="2400" dirty="0"/>
              </a:p>
              <a:p>
                <a:r>
                  <a:rPr lang="zh-CN" altLang="en-US" sz="2400" dirty="0"/>
                  <a:t>决策边界更平滑</a:t>
                </a:r>
              </a:p>
            </p:txBody>
          </p:sp>
        </mc:Choice>
        <mc:Fallback>
          <p:sp>
            <p:nvSpPr>
              <p:cNvPr id="8" name="文本框 7">
                <a:extLst>
                  <a:ext uri="{FF2B5EF4-FFF2-40B4-BE49-F238E27FC236}">
                    <a16:creationId xmlns:a16="http://schemas.microsoft.com/office/drawing/2014/main" id="{A2E22060-200B-C2A6-164F-2A896D3648B2}"/>
                  </a:ext>
                </a:extLst>
              </p:cNvPr>
              <p:cNvSpPr txBox="1">
                <a:spLocks noRot="1" noChangeAspect="1" noMove="1" noResize="1" noEditPoints="1" noAdjustHandles="1" noChangeArrowheads="1" noChangeShapeType="1" noTextEdit="1"/>
              </p:cNvSpPr>
              <p:nvPr/>
            </p:nvSpPr>
            <p:spPr>
              <a:xfrm>
                <a:off x="340660" y="4691004"/>
                <a:ext cx="2412118" cy="1200329"/>
              </a:xfrm>
              <a:prstGeom prst="rect">
                <a:avLst/>
              </a:prstGeom>
              <a:blipFill>
                <a:blip r:embed="rId5"/>
                <a:stretch>
                  <a:fillRect l="-3665" t="-6316" b="-94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66346BD-CCAF-57BC-0C38-39CBCF7C1774}"/>
                  </a:ext>
                </a:extLst>
              </p:cNvPr>
              <p:cNvSpPr txBox="1"/>
              <p:nvPr/>
            </p:nvSpPr>
            <p:spPr>
              <a:xfrm>
                <a:off x="9779882" y="4691004"/>
                <a:ext cx="2412118" cy="1569660"/>
              </a:xfrm>
              <a:prstGeom prst="rect">
                <a:avLst/>
              </a:prstGeom>
              <a:noFill/>
            </p:spPr>
            <p:txBody>
              <a:bodyPr wrap="square">
                <a:spAutoFit/>
              </a:bodyPr>
              <a:lstStyle/>
              <a:p>
                <a:r>
                  <a:rPr lang="en-US" altLang="zh-CN" sz="2400" dirty="0"/>
                  <a:t>RBF</a:t>
                </a:r>
                <a:r>
                  <a:rPr lang="zh-CN" altLang="en-US" sz="2400" dirty="0"/>
                  <a:t>核，</a:t>
                </a:r>
                <a14:m>
                  <m:oMath xmlns:m="http://schemas.openxmlformats.org/officeDocument/2006/math">
                    <m:r>
                      <a:rPr lang="zh-CN" altLang="en-US" sz="2400" i="1" smtClean="0">
                        <a:latin typeface="Cambria Math" panose="02040503050406030204" pitchFamily="18" charset="0"/>
                      </a:rPr>
                      <m:t>𝐶</m:t>
                    </m:r>
                    <m:r>
                      <a:rPr lang="zh-CN" altLang="en-US" sz="2400" i="1">
                        <a:latin typeface="Cambria Math" panose="02040503050406030204" pitchFamily="18" charset="0"/>
                      </a:rPr>
                      <m:t>较</m:t>
                    </m:r>
                    <m:r>
                      <a:rPr lang="zh-CN" altLang="en-US" sz="2400" i="1" smtClean="0">
                        <a:latin typeface="Cambria Math" panose="02040503050406030204" pitchFamily="18" charset="0"/>
                      </a:rPr>
                      <m:t>大</m:t>
                    </m:r>
                  </m:oMath>
                </a14:m>
                <a:endParaRPr lang="en-US" altLang="zh-CN" sz="2400" dirty="0"/>
              </a:p>
              <a:p>
                <a:r>
                  <a:rPr lang="zh-CN" altLang="en-US" sz="2400" dirty="0"/>
                  <a:t>模型更复杂</a:t>
                </a:r>
                <a:endParaRPr lang="en-US" altLang="zh-CN" sz="2400" dirty="0"/>
              </a:p>
              <a:p>
                <a:r>
                  <a:rPr lang="zh-CN" altLang="en-US" sz="2400" dirty="0"/>
                  <a:t>决策边界更曲折</a:t>
                </a:r>
              </a:p>
              <a:p>
                <a:endParaRPr lang="zh-CN" altLang="en-US" sz="2400" dirty="0"/>
              </a:p>
            </p:txBody>
          </p:sp>
        </mc:Choice>
        <mc:Fallback>
          <p:sp>
            <p:nvSpPr>
              <p:cNvPr id="9" name="文本框 8">
                <a:extLst>
                  <a:ext uri="{FF2B5EF4-FFF2-40B4-BE49-F238E27FC236}">
                    <a16:creationId xmlns:a16="http://schemas.microsoft.com/office/drawing/2014/main" id="{A66346BD-CCAF-57BC-0C38-39CBCF7C1774}"/>
                  </a:ext>
                </a:extLst>
              </p:cNvPr>
              <p:cNvSpPr txBox="1">
                <a:spLocks noRot="1" noChangeAspect="1" noMove="1" noResize="1" noEditPoints="1" noAdjustHandles="1" noChangeArrowheads="1" noChangeShapeType="1" noTextEdit="1"/>
              </p:cNvSpPr>
              <p:nvPr/>
            </p:nvSpPr>
            <p:spPr>
              <a:xfrm>
                <a:off x="9779882" y="4691004"/>
                <a:ext cx="2412118" cy="1569660"/>
              </a:xfrm>
              <a:prstGeom prst="rect">
                <a:avLst/>
              </a:prstGeom>
              <a:blipFill>
                <a:blip r:embed="rId6"/>
                <a:stretch>
                  <a:fillRect l="-3646" t="-4839"/>
                </a:stretch>
              </a:blipFill>
            </p:spPr>
            <p:txBody>
              <a:bodyPr/>
              <a:lstStyle/>
              <a:p>
                <a:r>
                  <a:rPr lang="zh-CN" altLang="en-US">
                    <a:noFill/>
                  </a:rPr>
                  <a:t> </a:t>
                </a:r>
              </a:p>
            </p:txBody>
          </p:sp>
        </mc:Fallback>
      </mc:AlternateContent>
      <p:cxnSp>
        <p:nvCxnSpPr>
          <p:cNvPr id="4" name="直线连接符 3"/>
          <p:cNvCxnSpPr/>
          <p:nvPr/>
        </p:nvCxnSpPr>
        <p:spPr bwMode="auto">
          <a:xfrm>
            <a:off x="3849972" y="3320389"/>
            <a:ext cx="1582057" cy="1204686"/>
          </a:xfrm>
          <a:prstGeom prst="line">
            <a:avLst/>
          </a:prstGeom>
          <a:solidFill>
            <a:schemeClr val="accent1"/>
          </a:solidFill>
          <a:ln w="9525"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线连接符 12">
            <a:extLst>
              <a:ext uri="{FF2B5EF4-FFF2-40B4-BE49-F238E27FC236}">
                <a16:creationId xmlns:a16="http://schemas.microsoft.com/office/drawing/2014/main" id="{C2B576F0-D5D6-9B79-C62E-77FFA9CE2163}"/>
              </a:ext>
            </a:extLst>
          </p:cNvPr>
          <p:cNvCxnSpPr/>
          <p:nvPr/>
        </p:nvCxnSpPr>
        <p:spPr bwMode="auto">
          <a:xfrm>
            <a:off x="4424249" y="3135932"/>
            <a:ext cx="1582057" cy="1204686"/>
          </a:xfrm>
          <a:prstGeom prst="line">
            <a:avLst/>
          </a:prstGeom>
          <a:solidFill>
            <a:schemeClr val="accent1"/>
          </a:solidFill>
          <a:ln w="9525"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线连接符 13">
            <a:extLst>
              <a:ext uri="{FF2B5EF4-FFF2-40B4-BE49-F238E27FC236}">
                <a16:creationId xmlns:a16="http://schemas.microsoft.com/office/drawing/2014/main" id="{9682B543-0094-ABDC-7246-B4F230EACEA9}"/>
              </a:ext>
            </a:extLst>
          </p:cNvPr>
          <p:cNvCxnSpPr/>
          <p:nvPr/>
        </p:nvCxnSpPr>
        <p:spPr bwMode="auto">
          <a:xfrm>
            <a:off x="7112283" y="3320389"/>
            <a:ext cx="1582057" cy="1204686"/>
          </a:xfrm>
          <a:prstGeom prst="line">
            <a:avLst/>
          </a:prstGeom>
          <a:solidFill>
            <a:schemeClr val="accent1"/>
          </a:solidFill>
          <a:ln w="9525"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线连接符 14">
            <a:extLst>
              <a:ext uri="{FF2B5EF4-FFF2-40B4-BE49-F238E27FC236}">
                <a16:creationId xmlns:a16="http://schemas.microsoft.com/office/drawing/2014/main" id="{9ED9FA7C-C0AB-A197-5219-E4D8C7BAFC0D}"/>
              </a:ext>
            </a:extLst>
          </p:cNvPr>
          <p:cNvCxnSpPr/>
          <p:nvPr/>
        </p:nvCxnSpPr>
        <p:spPr bwMode="auto">
          <a:xfrm>
            <a:off x="7337255" y="3179474"/>
            <a:ext cx="1582057" cy="1204686"/>
          </a:xfrm>
          <a:prstGeom prst="line">
            <a:avLst/>
          </a:prstGeom>
          <a:solidFill>
            <a:schemeClr val="accent1"/>
          </a:solidFill>
          <a:ln w="9525"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90261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sz="quarter" idx="10"/>
          </p:nvPr>
        </p:nvSpPr>
        <p:spPr/>
        <p:txBody>
          <a:bodyPr>
            <a:noAutofit/>
          </a:bodyPr>
          <a:lstStyle/>
          <a:p>
            <a:r>
              <a:rPr lang="zh-CN" altLang="en-US" dirty="0">
                <a:latin typeface="Microsoft YaHei" charset="-122"/>
                <a:ea typeface="Microsoft YaHei" charset="-122"/>
                <a:cs typeface="Microsoft YaHei" charset="-122"/>
              </a:rPr>
              <a:t>在实际问题中，数据不一定完全线性可分。</a:t>
            </a:r>
            <a:endParaRPr lang="en-US" altLang="zh-CN" dirty="0">
              <a:latin typeface="Microsoft YaHei" charset="-122"/>
              <a:ea typeface="Microsoft YaHei" charset="-122"/>
              <a:cs typeface="Microsoft YaHei" charset="-122"/>
            </a:endParaRPr>
          </a:p>
        </p:txBody>
      </p:sp>
      <p:sp>
        <p:nvSpPr>
          <p:cNvPr id="343042" name="Rectangle 2"/>
          <p:cNvSpPr>
            <a:spLocks noGrp="1" noRot="1" noChangeArrowheads="1"/>
          </p:cNvSpPr>
          <p:nvPr>
            <p:ph type="title"/>
          </p:nvPr>
        </p:nvSpPr>
        <p:spPr/>
        <p:txBody>
          <a:bodyPr>
            <a:normAutofit/>
          </a:bodyPr>
          <a:lstStyle/>
          <a:p>
            <a:r>
              <a:rPr lang="zh-CN" altLang="en-US" dirty="0">
                <a:latin typeface="Microsoft YaHei" charset="-122"/>
                <a:ea typeface="Microsoft YaHei" charset="-122"/>
                <a:cs typeface="Microsoft YaHei" charset="-122"/>
              </a:rPr>
              <a:t>数据不完全线性可分</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480" y="2492896"/>
            <a:ext cx="5885792" cy="3960440"/>
          </a:xfrm>
          <a:prstGeom prst="rect">
            <a:avLst/>
          </a:prstGeom>
        </p:spPr>
      </p:pic>
      <p:cxnSp>
        <p:nvCxnSpPr>
          <p:cNvPr id="6" name="直线箭头连接符 5"/>
          <p:cNvCxnSpPr/>
          <p:nvPr/>
        </p:nvCxnSpPr>
        <p:spPr>
          <a:xfrm flipH="1">
            <a:off x="5447928" y="2492896"/>
            <a:ext cx="3168352" cy="0"/>
          </a:xfrm>
          <a:prstGeom prst="straightConnector1">
            <a:avLst/>
          </a:prstGeom>
          <a:noFill/>
          <a:ln w="25400" cap="flat">
            <a:solidFill>
              <a:srgbClr val="09405E"/>
            </a:solidFill>
            <a:prstDash val="solid"/>
            <a:miter lim="800000"/>
            <a:tailEnd type="triangle"/>
          </a:ln>
        </p:spPr>
        <p:style>
          <a:lnRef idx="0">
            <a:scrgbClr r="0" g="0" b="0"/>
          </a:lnRef>
          <a:fillRef idx="0">
            <a:scrgbClr r="0" g="0" b="0"/>
          </a:fillRef>
          <a:effectRef idx="0">
            <a:scrgbClr r="0" g="0" b="0"/>
          </a:effectRef>
          <a:fontRef idx="none"/>
        </p:style>
      </p:cxnSp>
      <p:cxnSp>
        <p:nvCxnSpPr>
          <p:cNvPr id="12" name="直线箭头连接符 11"/>
          <p:cNvCxnSpPr/>
          <p:nvPr/>
        </p:nvCxnSpPr>
        <p:spPr>
          <a:xfrm flipH="1">
            <a:off x="5591944" y="2492895"/>
            <a:ext cx="3024336" cy="1368153"/>
          </a:xfrm>
          <a:prstGeom prst="straightConnector1">
            <a:avLst/>
          </a:prstGeom>
          <a:noFill/>
          <a:ln w="25400" cap="flat">
            <a:solidFill>
              <a:srgbClr val="09405E"/>
            </a:solidFill>
            <a:prstDash val="solid"/>
            <a:miter lim="800000"/>
            <a:tailEnd type="triangle"/>
          </a:ln>
        </p:spPr>
        <p:style>
          <a:lnRef idx="0">
            <a:scrgbClr r="0" g="0" b="0"/>
          </a:lnRef>
          <a:fillRef idx="0">
            <a:scrgbClr r="0" g="0" b="0"/>
          </a:fillRef>
          <a:effectRef idx="0">
            <a:scrgbClr r="0" g="0" b="0"/>
          </a:effectRef>
          <a:fontRef idx="none"/>
        </p:style>
      </p:cxnSp>
      <p:sp>
        <p:nvSpPr>
          <p:cNvPr id="15" name="文本框 14"/>
          <p:cNvSpPr txBox="1"/>
          <p:nvPr/>
        </p:nvSpPr>
        <p:spPr>
          <a:xfrm>
            <a:off x="8616280" y="2231285"/>
            <a:ext cx="2246767"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被错</a:t>
            </a:r>
            <a:r>
              <a:rPr kumimoji="0" lang="zh-CN" altLang="en-US" sz="2800" b="0" i="0" u="none" strike="noStrike" cap="none" spc="0" normalizeH="0" baseline="0">
                <a:ln>
                  <a:noFill/>
                </a:ln>
                <a:solidFill>
                  <a:srgbClr val="09405E"/>
                </a:solidFill>
                <a:effectLst/>
                <a:uFillTx/>
                <a:latin typeface="微软雅黑" pitchFamily="34" charset="-122"/>
                <a:ea typeface="微软雅黑" pitchFamily="34" charset="-122"/>
                <a:sym typeface="Times New Roman" panose="02020603050405020304"/>
              </a:rPr>
              <a:t>分的样本</a:t>
            </a:r>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p:spTree>
    <p:extLst>
      <p:ext uri="{BB962C8B-B14F-4D97-AF65-F5344CB8AC3E}">
        <p14:creationId xmlns:p14="http://schemas.microsoft.com/office/powerpoint/2010/main" val="128633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p:cNvSpPr>
            <a:spLocks noGrp="1" noChangeArrowheads="1"/>
          </p:cNvSpPr>
          <p:nvPr>
            <p:ph sz="quarter" idx="10"/>
          </p:nvPr>
        </p:nvSpPr>
        <p:spPr/>
        <p:txBody>
          <a:bodyPr>
            <a:noAutofit/>
          </a:bodyPr>
          <a:lstStyle/>
          <a:p>
            <a:r>
              <a:rPr lang="zh-CN" altLang="en-US" dirty="0">
                <a:latin typeface="Microsoft YaHei" charset="-122"/>
                <a:ea typeface="Microsoft YaHei" charset="-122"/>
                <a:cs typeface="Microsoft YaHei" charset="-122"/>
              </a:rPr>
              <a:t>或者数据完全线性可分，但完全分开训练样本的分类器间隔小。</a:t>
            </a:r>
            <a:endParaRPr lang="en-US" altLang="zh-CN" dirty="0">
              <a:latin typeface="Microsoft YaHei" charset="-122"/>
              <a:ea typeface="Microsoft YaHei" charset="-122"/>
              <a:cs typeface="Microsoft YaHei" charset="-122"/>
            </a:endParaRPr>
          </a:p>
        </p:txBody>
      </p:sp>
      <p:sp>
        <p:nvSpPr>
          <p:cNvPr id="343042" name="Rectangle 2"/>
          <p:cNvSpPr>
            <a:spLocks noGrp="1" noRot="1" noChangeArrowheads="1"/>
          </p:cNvSpPr>
          <p:nvPr>
            <p:ph type="title"/>
          </p:nvPr>
        </p:nvSpPr>
        <p:spPr/>
        <p:txBody>
          <a:bodyPr>
            <a:normAutofit/>
          </a:bodyPr>
          <a:lstStyle/>
          <a:p>
            <a:r>
              <a:rPr lang="zh-CN" altLang="en-US" dirty="0">
                <a:latin typeface="Microsoft YaHei" charset="-122"/>
                <a:ea typeface="Microsoft YaHei" charset="-122"/>
                <a:cs typeface="Microsoft YaHei" charset="-122"/>
              </a:rPr>
              <a:t>数据可完全线性可分</a:t>
            </a:r>
            <a:r>
              <a:rPr lang="zh-CN" altLang="en-US">
                <a:latin typeface="Microsoft YaHei" charset="-122"/>
                <a:ea typeface="Microsoft YaHei" charset="-122"/>
                <a:cs typeface="Microsoft YaHei" charset="-122"/>
              </a:rPr>
              <a:t>，但间隔小</a:t>
            </a:r>
            <a:endParaRPr lang="zh-CN" altLang="en-US" dirty="0">
              <a:latin typeface="Microsoft YaHei" charset="-122"/>
              <a:ea typeface="Microsoft YaHei" charset="-122"/>
              <a:cs typeface="Microsoft YaHei" charset="-122"/>
            </a:endParaRPr>
          </a:p>
        </p:txBody>
      </p:sp>
      <p:sp>
        <p:nvSpPr>
          <p:cNvPr id="15" name="文本框 14"/>
          <p:cNvSpPr txBox="1"/>
          <p:nvPr/>
        </p:nvSpPr>
        <p:spPr>
          <a:xfrm>
            <a:off x="6166729" y="4941696"/>
            <a:ext cx="4401203"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样本被完全分</a:t>
            </a:r>
            <a:r>
              <a:rPr kumimoji="0" lang="zh-CN" altLang="en-US" sz="2800" b="0" i="0" u="none" strike="noStrike" cap="none" spc="0" normalizeH="0" baseline="0">
                <a:ln>
                  <a:noFill/>
                </a:ln>
                <a:solidFill>
                  <a:srgbClr val="09405E"/>
                </a:solidFill>
                <a:effectLst/>
                <a:uFillTx/>
                <a:latin typeface="微软雅黑" pitchFamily="34" charset="-122"/>
                <a:ea typeface="微软雅黑" pitchFamily="34" charset="-122"/>
                <a:sym typeface="Times New Roman" panose="02020603050405020304"/>
              </a:rPr>
              <a:t>对，但间隔小</a:t>
            </a:r>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p:sp>
        <p:nvSpPr>
          <p:cNvPr id="10" name="文本框 9"/>
          <p:cNvSpPr txBox="1"/>
          <p:nvPr/>
        </p:nvSpPr>
        <p:spPr>
          <a:xfrm>
            <a:off x="1225242" y="4941696"/>
            <a:ext cx="4470132"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少量样本被错分，但间隔大</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591" y="2203704"/>
            <a:ext cx="7772400" cy="2450592"/>
          </a:xfrm>
          <a:prstGeom prst="rect">
            <a:avLst/>
          </a:prstGeom>
        </p:spPr>
      </p:pic>
    </p:spTree>
    <p:extLst>
      <p:ext uri="{BB962C8B-B14F-4D97-AF65-F5344CB8AC3E}">
        <p14:creationId xmlns:p14="http://schemas.microsoft.com/office/powerpoint/2010/main" val="1458081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当样本可以完全线性可分时：</a:t>
                </a:r>
                <a14:m>
                  <m:oMath xmlns:m="http://schemas.openxmlformats.org/officeDocument/2006/math">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微软雅黑" pitchFamily="34" charset="-122"/>
                          </a:rPr>
                          <m:t>𝑦</m:t>
                        </m:r>
                      </m:e>
                      <m:sub>
                        <m:r>
                          <a:rPr lang="en-US" altLang="zh-CN" i="1">
                            <a:latin typeface="Cambria Math" charset="0"/>
                            <a:ea typeface="微软雅黑" pitchFamily="34" charset="-122"/>
                          </a:rPr>
                          <m:t>𝑖</m:t>
                        </m:r>
                      </m:sub>
                    </m:sSub>
                    <m:d>
                      <m:dPr>
                        <m:ctrlPr>
                          <a:rPr lang="is-IS" altLang="zh-CN" i="1">
                            <a:latin typeface="Cambria Math" panose="02040503050406030204" pitchFamily="18" charset="0"/>
                            <a:ea typeface="微软雅黑" pitchFamily="34" charset="-122"/>
                          </a:rPr>
                        </m:ctrlPr>
                      </m:dPr>
                      <m:e>
                        <m:sSup>
                          <m:sSupPr>
                            <m:ctrlPr>
                              <a:rPr kumimoji="1" lang="en-US" altLang="zh-CN" i="1" dirty="0">
                                <a:latin typeface="Cambria Math" panose="02040503050406030204" pitchFamily="18" charset="0"/>
                              </a:rPr>
                            </m:ctrlPr>
                          </m:sSupPr>
                          <m:e>
                            <m:r>
                              <a:rPr kumimoji="1" lang="en-US" altLang="zh-CN" b="1" i="1" dirty="0">
                                <a:latin typeface="Cambria Math" charset="0"/>
                              </a:rPr>
                              <m:t>𝒘</m:t>
                            </m:r>
                          </m:e>
                          <m:sup>
                            <m:r>
                              <m:rPr>
                                <m:sty m:val="p"/>
                              </m:rPr>
                              <a:rPr kumimoji="1" lang="en-US" altLang="zh-CN" dirty="0">
                                <a:latin typeface="Cambria Math" charset="0"/>
                              </a:rPr>
                              <m:t>T</m:t>
                            </m:r>
                          </m:sup>
                        </m:sSup>
                        <m:sSub>
                          <m:sSubPr>
                            <m:ctrlPr>
                              <a:rPr kumimoji="1" lang="en-US" altLang="zh-CN" i="1" dirty="0">
                                <a:latin typeface="Cambria Math" panose="02040503050406030204" pitchFamily="18" charset="0"/>
                              </a:rPr>
                            </m:ctrlPr>
                          </m:sSubPr>
                          <m:e>
                            <m:r>
                              <a:rPr kumimoji="1" lang="en-US" altLang="zh-CN" b="1" i="1" dirty="0">
                                <a:latin typeface="Cambria Math" charset="0"/>
                              </a:rPr>
                              <m:t>𝒙</m:t>
                            </m:r>
                          </m:e>
                          <m:sub>
                            <m:r>
                              <a:rPr kumimoji="1" lang="en-US" altLang="zh-CN" i="1" dirty="0">
                                <a:latin typeface="Cambria Math" charset="0"/>
                              </a:rPr>
                              <m:t>𝑖</m:t>
                            </m:r>
                          </m:sub>
                        </m:sSub>
                        <m:r>
                          <a:rPr kumimoji="1" lang="en-US" altLang="zh-CN" i="1" dirty="0">
                            <a:latin typeface="Cambria Math" charset="0"/>
                          </a:rPr>
                          <m:t>+</m:t>
                        </m:r>
                        <m:r>
                          <a:rPr kumimoji="1" lang="en-US" altLang="zh-CN" i="1" dirty="0">
                            <a:latin typeface="Cambria Math" charset="0"/>
                          </a:rPr>
                          <m:t>𝑏</m:t>
                        </m:r>
                      </m:e>
                    </m:d>
                    <m:r>
                      <a:rPr lang="is-IS" altLang="zh-CN" i="1">
                        <a:latin typeface="Cambria Math" charset="0"/>
                        <a:ea typeface="Cambria Math" charset="0"/>
                        <a:cs typeface="Cambria Math" charset="0"/>
                      </a:rPr>
                      <m:t>≥</m:t>
                    </m:r>
                    <m:r>
                      <a:rPr lang="en-US" altLang="zh-CN" i="1">
                        <a:latin typeface="Cambria Math" charset="0"/>
                        <a:ea typeface="Cambria Math" charset="0"/>
                        <a:cs typeface="Cambria Math" charset="0"/>
                      </a:rPr>
                      <m:t>1</m:t>
                    </m:r>
                  </m:oMath>
                </a14:m>
                <a:endParaRPr kumimoji="1" lang="en-US" altLang="zh-CN" dirty="0"/>
              </a:p>
              <a:p>
                <a:r>
                  <a:rPr lang="zh-CN" altLang="en-US" dirty="0"/>
                  <a:t>在实际问题中，数据不一定完全线性可分。</a:t>
                </a:r>
                <a:endParaRPr lang="en-US" altLang="zh-CN" dirty="0"/>
              </a:p>
              <a:p>
                <a:r>
                  <a:rPr lang="zh-CN" altLang="en-US" dirty="0"/>
                  <a:t>因此解决方案引入</a:t>
                </a:r>
                <a:r>
                  <a:rPr lang="zh-CN" altLang="en-US" dirty="0">
                    <a:solidFill>
                      <a:srgbClr val="C00000"/>
                    </a:solidFill>
                  </a:rPr>
                  <a:t>软间隔</a:t>
                </a:r>
                <a:r>
                  <a:rPr lang="zh-CN" altLang="en-US" dirty="0"/>
                  <a:t>（</a:t>
                </a:r>
                <a:r>
                  <a:rPr lang="en-US" altLang="zh-CN" dirty="0"/>
                  <a:t> soft margin </a:t>
                </a:r>
                <a:r>
                  <a:rPr lang="zh-CN" altLang="en-US" dirty="0"/>
                  <a:t>），允许一些样本出错，即允许某些样本不满足约束，将约束放松为</a:t>
                </a:r>
                <a:endParaRPr lang="en-US" altLang="zh-CN" dirty="0"/>
              </a:p>
              <a:p>
                <a:endParaRPr kumimoji="1" lang="en-US" altLang="zh-CN" dirty="0"/>
              </a:p>
              <a:p>
                <a:endParaRPr kumimoji="1" lang="en-US" altLang="zh-CN" dirty="0"/>
              </a:p>
              <a:p>
                <a:r>
                  <a:rPr lang="zh-CN" altLang="en-US" dirty="0"/>
                  <a:t>其中</a:t>
                </a:r>
                <a14:m>
                  <m:oMath xmlns:m="http://schemas.openxmlformats.org/officeDocument/2006/math">
                    <m:sSub>
                      <m:sSubPr>
                        <m:ctrlPr>
                          <a:rPr kumimoji="1" lang="en-US" altLang="zh-CN" i="1" smtClean="0">
                            <a:solidFill>
                              <a:srgbClr val="09405E"/>
                            </a:solidFill>
                            <a:latin typeface="Cambria Math" panose="02040503050406030204" pitchFamily="18" charset="0"/>
                          </a:rPr>
                        </m:ctrlPr>
                      </m:sSubPr>
                      <m:e>
                        <m:r>
                          <a:rPr lang="en-US" altLang="zh-CN" i="1">
                            <a:latin typeface="Cambria Math" charset="0"/>
                            <a:ea typeface="Cambria Math" charset="0"/>
                            <a:cs typeface="Cambria Math" charset="0"/>
                          </a:rPr>
                          <m:t>𝜉</m:t>
                        </m:r>
                      </m:e>
                      <m:sub>
                        <m:r>
                          <a:rPr kumimoji="1" lang="en-US" altLang="zh-CN" i="1">
                            <a:solidFill>
                              <a:srgbClr val="09405E"/>
                            </a:solidFill>
                            <a:latin typeface="Cambria Math" charset="0"/>
                          </a:rPr>
                          <m:t>𝑖</m:t>
                        </m:r>
                      </m:sub>
                    </m:sSub>
                  </m:oMath>
                </a14:m>
                <a:r>
                  <a:rPr lang="zh-CN" altLang="en-US" dirty="0"/>
                  <a:t> 称为</a:t>
                </a:r>
                <a:r>
                  <a:rPr lang="zh-CN" altLang="en-US" dirty="0">
                    <a:solidFill>
                      <a:srgbClr val="C00000"/>
                    </a:solidFill>
                  </a:rPr>
                  <a:t>松弛变量</a:t>
                </a:r>
                <a:r>
                  <a:rPr lang="zh-CN" altLang="en-US" dirty="0"/>
                  <a:t>（</a:t>
                </a:r>
                <a:r>
                  <a:rPr lang="zh-CN" altLang="zh-CN" i="1" dirty="0"/>
                  <a:t>slack variables</a:t>
                </a:r>
                <a:r>
                  <a:rPr lang="zh-CN" altLang="en-US" dirty="0"/>
                  <a:t>）且</a:t>
                </a:r>
                <a14:m>
                  <m:oMath xmlns:m="http://schemas.openxmlformats.org/officeDocument/2006/math">
                    <m:sSub>
                      <m:sSubPr>
                        <m:ctrlPr>
                          <a:rPr kumimoji="1" lang="en-US" altLang="zh-CN" i="1">
                            <a:latin typeface="Cambria Math" panose="02040503050406030204" pitchFamily="18" charset="0"/>
                          </a:rPr>
                        </m:ctrlPr>
                      </m:sSubPr>
                      <m:e>
                        <m:r>
                          <a:rPr lang="en-US" altLang="zh-CN" i="1">
                            <a:latin typeface="Cambria Math" charset="0"/>
                            <a:ea typeface="Cambria Math" charset="0"/>
                            <a:cs typeface="Cambria Math" charset="0"/>
                          </a:rPr>
                          <m:t>𝜉</m:t>
                        </m:r>
                      </m:e>
                      <m:sub>
                        <m:r>
                          <a:rPr kumimoji="1" lang="en-US" altLang="zh-CN" i="1">
                            <a:latin typeface="Cambria Math" charset="0"/>
                          </a:rPr>
                          <m:t>𝑖</m:t>
                        </m:r>
                      </m:sub>
                    </m:sSub>
                    <m:r>
                      <a:rPr kumimoji="1" lang="en-US" altLang="zh-CN" i="1">
                        <a:latin typeface="Cambria Math" charset="0"/>
                        <a:ea typeface="Cambria Math" charset="0"/>
                        <a:cs typeface="Cambria Math" charset="0"/>
                      </a:rPr>
                      <m:t>≥0</m:t>
                    </m:r>
                  </m:oMath>
                </a14:m>
                <a:r>
                  <a:rPr kumimoji="1" lang="zh-CN" altLang="en-US" dirty="0"/>
                  <a:t>。</a:t>
                </a:r>
                <a:endParaRPr kumimoji="1" lang="en-US" altLang="zh-CN"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3"/>
                <a:stretch>
                  <a:fillRect l="-943" r="-176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latin typeface="Microsoft YaHei" charset="-122"/>
                <a:ea typeface="Microsoft YaHei" charset="-122"/>
                <a:cs typeface="Microsoft YaHei" charset="-122"/>
              </a:rPr>
              <a:t>C-SVM</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2150638" y="4293309"/>
                <a:ext cx="3699603"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d>
                        <m:dPr>
                          <m:ctrlPr>
                            <a:rPr lang="is-IS" altLang="zh-CN" sz="2800" i="1">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1</m:t>
                      </m:r>
                      <m:r>
                        <a:rPr lang="en-US" altLang="zh-CN" sz="2800" b="0" i="1" smtClean="0">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kumimoji="1" lang="en-US" altLang="zh-CN" sz="2800" i="1">
                              <a:solidFill>
                                <a:srgbClr val="09405E"/>
                              </a:solidFill>
                              <a:latin typeface="Cambria Math" charset="0"/>
                            </a:rPr>
                            <m:t>𝑖</m:t>
                          </m:r>
                        </m:sub>
                      </m:sSub>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150638" y="4293309"/>
                <a:ext cx="3699603" cy="578685"/>
              </a:xfrm>
              <a:prstGeom prst="rect">
                <a:avLst/>
              </a:prstGeom>
              <a:blipFill>
                <a:blip r:embed="rId4"/>
                <a:stretch>
                  <a:fillRect b="-127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672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spcBef>
                    <a:spcPts val="600"/>
                  </a:spcBef>
                </a:pPr>
                <a:r>
                  <a:rPr lang="zh-CN" altLang="en-US" dirty="0"/>
                  <a:t>当然松弛变量是有成本的， 样本不满足约束的程度越低越好。</a:t>
                </a:r>
                <a:endParaRPr lang="en-US" altLang="zh-CN" dirty="0"/>
              </a:p>
              <a:p>
                <a:pPr>
                  <a:lnSpc>
                    <a:spcPct val="100000"/>
                  </a:lnSpc>
                  <a:spcBef>
                    <a:spcPts val="600"/>
                  </a:spcBef>
                </a:pPr>
                <a:r>
                  <a:rPr lang="zh-CN" altLang="en-US" dirty="0"/>
                  <a:t>每一个松弛变量对应一个代价 ，得到软间隔最大化的</a:t>
                </a:r>
                <a:r>
                  <a:rPr lang="en-US" altLang="zh-CN" dirty="0"/>
                  <a:t>SVM</a:t>
                </a:r>
                <a:r>
                  <a:rPr lang="zh-CN" altLang="en-US" dirty="0"/>
                  <a:t>（</a:t>
                </a:r>
                <a:r>
                  <a:rPr lang="en-US" altLang="zh-CN" dirty="0"/>
                  <a:t>C-SVM</a:t>
                </a:r>
                <a:r>
                  <a:rPr lang="zh-CN" altLang="en-US" dirty="0"/>
                  <a:t>）的目标函数：</a:t>
                </a:r>
                <a:endParaRPr lang="en-US" altLang="zh-CN" dirty="0"/>
              </a:p>
              <a:p>
                <a:pPr>
                  <a:lnSpc>
                    <a:spcPct val="100000"/>
                  </a:lnSpc>
                  <a:spcBef>
                    <a:spcPts val="600"/>
                  </a:spcBef>
                </a:pPr>
                <a:endParaRPr kumimoji="1" lang="en-US" altLang="zh-CN" dirty="0"/>
              </a:p>
              <a:p>
                <a:pPr>
                  <a:lnSpc>
                    <a:spcPct val="100000"/>
                  </a:lnSpc>
                  <a:spcBef>
                    <a:spcPts val="600"/>
                  </a:spcBef>
                </a:pPr>
                <a:endParaRPr kumimoji="1" lang="en-US" altLang="zh-CN" dirty="0"/>
              </a:p>
              <a:p>
                <a:pPr>
                  <a:lnSpc>
                    <a:spcPct val="100000"/>
                  </a:lnSpc>
                  <a:spcBef>
                    <a:spcPts val="600"/>
                  </a:spcBef>
                </a:pPr>
                <a:endParaRPr kumimoji="1" lang="en-US" altLang="zh-CN" dirty="0"/>
              </a:p>
              <a:p>
                <a:pPr>
                  <a:lnSpc>
                    <a:spcPct val="100000"/>
                  </a:lnSpc>
                  <a:spcBef>
                    <a:spcPts val="600"/>
                  </a:spcBef>
                </a:pPr>
                <a:endParaRPr kumimoji="1" lang="en-US" altLang="zh-CN" dirty="0"/>
              </a:p>
              <a:p>
                <a:pPr marL="0" indent="0">
                  <a:lnSpc>
                    <a:spcPct val="100000"/>
                  </a:lnSpc>
                  <a:spcBef>
                    <a:spcPts val="600"/>
                  </a:spcBef>
                  <a:buNone/>
                </a:pPr>
                <a:endParaRPr kumimoji="1" lang="en-US" altLang="zh-CN" dirty="0"/>
              </a:p>
              <a:p>
                <a:pPr>
                  <a:lnSpc>
                    <a:spcPct val="100000"/>
                  </a:lnSpc>
                  <a:spcBef>
                    <a:spcPts val="600"/>
                  </a:spcBef>
                </a:pPr>
                <a:r>
                  <a:rPr lang="zh-CN" altLang="en-US" dirty="0"/>
                  <a:t>即间隔尽可能大，同时样本被误分类的程度尽可能低</a:t>
                </a:r>
                <a:r>
                  <a:rPr lang="en-US" altLang="zh-CN" dirty="0"/>
                  <a:t>.</a:t>
                </a:r>
              </a:p>
              <a:p>
                <a:pPr>
                  <a:lnSpc>
                    <a:spcPct val="100000"/>
                  </a:lnSpc>
                  <a:spcBef>
                    <a:spcPts val="600"/>
                  </a:spcBef>
                </a:pPr>
                <a:r>
                  <a:rPr lang="zh-CN" altLang="en-US" dirty="0"/>
                  <a:t>其中参数</a:t>
                </a:r>
                <a14:m>
                  <m:oMath xmlns:m="http://schemas.openxmlformats.org/officeDocument/2006/math">
                    <m:r>
                      <a:rPr lang="en-US" altLang="zh-CN" i="1" dirty="0">
                        <a:latin typeface="Cambria Math" charset="0"/>
                      </a:rPr>
                      <m:t>𝐶</m:t>
                    </m:r>
                  </m:oMath>
                </a14:m>
                <a:r>
                  <a:rPr lang="zh-CN" altLang="en-US" dirty="0">
                    <a:latin typeface="Times New Roman" pitchFamily="18" charset="0"/>
                    <a:cs typeface="Times New Roman" pitchFamily="18" charset="0"/>
                  </a:rPr>
                  <a:t>控制间隔和松弛变量惩罚项之间的平衡</a:t>
                </a:r>
                <a:r>
                  <a:rPr lang="zh-CN" altLang="en-US" dirty="0"/>
                  <a:t>，</a:t>
                </a:r>
                <a14:m>
                  <m:oMath xmlns:m="http://schemas.openxmlformats.org/officeDocument/2006/math">
                    <m:r>
                      <a:rPr lang="en-US" altLang="zh-CN" i="1" dirty="0">
                        <a:latin typeface="Cambria Math" charset="0"/>
                      </a:rPr>
                      <m:t>𝐶</m:t>
                    </m:r>
                  </m:oMath>
                </a14:m>
                <a:r>
                  <a:rPr lang="zh-CN" altLang="en-US" dirty="0"/>
                  <a:t>越大，对误分类的惩罚越大，</a:t>
                </a:r>
                <a14:m>
                  <m:oMath xmlns:m="http://schemas.openxmlformats.org/officeDocument/2006/math">
                    <m:sSubSup>
                      <m:sSubSupPr>
                        <m:ctrlPr>
                          <a:rPr lang="en-US" altLang="zh-CN" i="1">
                            <a:solidFill>
                              <a:schemeClr val="tx1"/>
                            </a:solidFill>
                            <a:latin typeface="Cambria Math" panose="02040503050406030204" pitchFamily="18" charset="0"/>
                          </a:rPr>
                        </m:ctrlPr>
                      </m:sSubSupPr>
                      <m:e>
                        <m:d>
                          <m:dPr>
                            <m:begChr m:val="‖"/>
                            <m:endChr m:val="‖"/>
                            <m:ctrlPr>
                              <a:rPr lang="en-US" altLang="zh-CN" i="1">
                                <a:solidFill>
                                  <a:schemeClr val="tx1"/>
                                </a:solidFill>
                                <a:latin typeface="Cambria Math" panose="02040503050406030204" pitchFamily="18" charset="0"/>
                              </a:rPr>
                            </m:ctrlPr>
                          </m:dPr>
                          <m:e>
                            <m:r>
                              <a:rPr kumimoji="1" lang="en-US" altLang="zh-CN" b="1" i="1">
                                <a:solidFill>
                                  <a:schemeClr val="tx1"/>
                                </a:solidFill>
                                <a:latin typeface="Cambria Math" charset="0"/>
                                <a:ea typeface="Cambria Math" charset="0"/>
                                <a:cs typeface="Cambria Math" charset="0"/>
                              </a:rPr>
                              <m:t>𝒘</m:t>
                            </m:r>
                          </m:e>
                        </m:d>
                      </m:e>
                      <m:sub>
                        <m:r>
                          <a:rPr lang="en-US" altLang="zh-CN" i="1">
                            <a:solidFill>
                              <a:schemeClr val="tx1"/>
                            </a:solidFill>
                            <a:latin typeface="Cambria Math" charset="0"/>
                          </a:rPr>
                          <m:t>2</m:t>
                        </m:r>
                      </m:sub>
                      <m:sup>
                        <m:r>
                          <a:rPr lang="en-US" altLang="zh-CN" i="1">
                            <a:solidFill>
                              <a:schemeClr val="tx1"/>
                            </a:solidFill>
                            <a:latin typeface="Cambria Math" charset="0"/>
                          </a:rPr>
                          <m:t>2</m:t>
                        </m:r>
                      </m:sup>
                    </m:sSubSup>
                  </m:oMath>
                </a14:m>
                <a:r>
                  <a:rPr lang="zh-CN" altLang="en-US" dirty="0"/>
                  <a:t>越大，间隔越小。</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943" t="-1211" b="-653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latin typeface="Microsoft YaHei" charset="-122"/>
                <a:ea typeface="Microsoft YaHei" charset="-122"/>
                <a:cs typeface="Microsoft YaHei" charset="-122"/>
              </a:rPr>
              <a:t>C-SVM</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3045135" y="2462515"/>
                <a:ext cx="4723857"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a:rPr lang="en-US" altLang="zh-CN" sz="2800" i="1">
                              <a:solidFill>
                                <a:srgbClr val="09405E"/>
                              </a:solidFill>
                              <a:latin typeface="Cambria Math" charset="0"/>
                            </a:rPr>
                            <m:t>𝐽</m:t>
                          </m:r>
                          <m:d>
                            <m:dPr>
                              <m:ctrlPr>
                                <a:rPr lang="en-US" altLang="zh-CN" sz="2800" i="1">
                                  <a:solidFill>
                                    <a:srgbClr val="09405E"/>
                                  </a:solidFill>
                                  <a:latin typeface="Cambria Math" panose="02040503050406030204" pitchFamily="18"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𝑏</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𝐶</m:t>
                              </m:r>
                            </m:e>
                          </m:d>
                          <m:r>
                            <a:rPr lang="en-US" altLang="zh-CN" sz="2800" i="1">
                              <a:solidFill>
                                <a:srgbClr val="09405E"/>
                              </a:solidFill>
                              <a:latin typeface="Cambria Math" charset="0"/>
                            </a:rPr>
                            <m:t>=</m:t>
                          </m:r>
                          <m:r>
                            <a:rPr lang="en-US" altLang="zh-CN" sz="2800" i="1">
                              <a:solidFill>
                                <a:srgbClr val="09405E"/>
                              </a:solidFill>
                              <a:latin typeface="Cambria Math" charset="0"/>
                            </a:rPr>
                            <m:t>𝐶</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rPr>
                                    <m:t>𝑖</m:t>
                                  </m:r>
                                </m:sub>
                              </m:sSub>
                            </m:e>
                          </m:nary>
                          <m:r>
                            <a:rPr lang="en-US" altLang="zh-CN" sz="2800" b="0" i="1" smtClean="0">
                              <a:solidFill>
                                <a:srgbClr val="09405E"/>
                              </a:solidFill>
                              <a:latin typeface="Cambria Math" charset="0"/>
                            </a:rPr>
                            <m:t>+</m:t>
                          </m:r>
                          <m:f>
                            <m:fPr>
                              <m:ctrlPr>
                                <a:rPr lang="el-GR" altLang="zh-CN" sz="2800" b="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045135" y="2462515"/>
                <a:ext cx="4723857" cy="130388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802321" y="3766398"/>
                <a:ext cx="7201651"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kumimoji="1" lang="en-US" altLang="zh-CN" sz="2800" i="1">
                                  <a:solidFill>
                                    <a:srgbClr val="09405E"/>
                                  </a:solidFill>
                                  <a:latin typeface="Cambria Math" charset="0"/>
                                </a:rPr>
                                <m:t>𝑖</m:t>
                              </m:r>
                            </m:sub>
                          </m:sSub>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802321" y="3766398"/>
                <a:ext cx="7201651" cy="578685"/>
              </a:xfrm>
              <a:prstGeom prst="rect">
                <a:avLst/>
              </a:prstGeom>
              <a:blipFill>
                <a:blip r:embed="rId4"/>
                <a:stretch>
                  <a:fillRect b="-148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591771" y="4398479"/>
                <a:ext cx="3516284" cy="523220"/>
              </a:xfrm>
              <a:prstGeom prst="rect">
                <a:avLst/>
              </a:prstGeom>
            </p:spPr>
            <p:txBody>
              <a:bodyPr wrap="none">
                <a:spAutoFit/>
              </a:bodyPr>
              <a:lstStyle/>
              <a:p>
                <a14:m>
                  <m:oMath xmlns:m="http://schemas.openxmlformats.org/officeDocument/2006/math">
                    <m:sSub>
                      <m:sSubPr>
                        <m:ctrlPr>
                          <a:rPr kumimoji="1" lang="en-US" altLang="zh-CN" sz="2800" i="1" smtClean="0">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≥0</m:t>
                    </m:r>
                    <m:r>
                      <a:rPr kumimoji="1" lang="zh-CN" altLang="en-US" sz="2800" b="0" i="1" smtClean="0">
                        <a:solidFill>
                          <a:srgbClr val="09405E"/>
                        </a:solidFill>
                        <a:latin typeface="Cambria Math" charset="0"/>
                        <a:ea typeface="Cambria Math" charset="0"/>
                        <a:cs typeface="Cambria Math" charset="0"/>
                      </a:rPr>
                      <m:t>，</m:t>
                    </m:r>
                  </m:oMath>
                </a14:m>
                <a:r>
                  <a:rPr lang="en-US" altLang="zh-CN" sz="2800" dirty="0">
                    <a:solidFill>
                      <a:srgbClr val="09405E"/>
                    </a:solidFill>
                    <a:ea typeface="Cambria Math" charset="0"/>
                    <a:cs typeface="Cambria Math" charset="0"/>
                  </a:rPr>
                  <a:t> </a:t>
                </a:r>
                <a14:m>
                  <m:oMath xmlns:m="http://schemas.openxmlformats.org/officeDocument/2006/math">
                    <m:r>
                      <a:rPr lang="en-US" altLang="zh-CN" sz="2800" b="0" i="1" dirty="0" smtClean="0">
                        <a:solidFill>
                          <a:srgbClr val="09405E"/>
                        </a:solidFill>
                        <a:latin typeface="Cambria Math" charset="0"/>
                        <a:ea typeface="Cambria Math" charset="0"/>
                        <a:cs typeface="Cambria Math" charset="0"/>
                      </a:rPr>
                      <m:t>𝑖</m:t>
                    </m:r>
                    <m:r>
                      <a:rPr lang="en-US" altLang="zh-CN" sz="2800" i="1">
                        <a:solidFill>
                          <a:srgbClr val="09405E"/>
                        </a:solidFill>
                        <a:latin typeface="Cambria Math" charset="0"/>
                        <a:ea typeface="Cambria Math" charset="0"/>
                        <a:cs typeface="Cambria Math" charset="0"/>
                      </a:rPr>
                      <m:t>=1,2,…,</m:t>
                    </m:r>
                    <m:r>
                      <a:rPr lang="en-US" altLang="zh-CN" sz="2800" i="1">
                        <a:solidFill>
                          <a:srgbClr val="09405E"/>
                        </a:solidFill>
                        <a:latin typeface="Cambria Math" charset="0"/>
                        <a:ea typeface="Cambria Math" charset="0"/>
                        <a:cs typeface="Cambria Math" charset="0"/>
                      </a:rPr>
                      <m:t>𝑁</m:t>
                    </m:r>
                  </m:oMath>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3591771" y="4398479"/>
                <a:ext cx="3516284" cy="523220"/>
              </a:xfrm>
              <a:prstGeom prst="rect">
                <a:avLst/>
              </a:prstGeom>
              <a:blipFill>
                <a:blip r:embed="rId5"/>
                <a:stretch>
                  <a:fillRect l="-2158" b="-19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8499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317443" name="Rectangle 3"/>
          <p:cNvSpPr>
            <a:spLocks noGrp="1" noRot="1" noChangeArrowheads="1"/>
          </p:cNvSpPr>
          <p:nvPr>
            <p:ph type="title"/>
          </p:nvPr>
        </p:nvSpPr>
        <p:spPr/>
        <p:txBody>
          <a:bodyPr>
            <a:normAutofit/>
          </a:bodyPr>
          <a:lstStyle/>
          <a:p>
            <a:r>
              <a:rPr lang="zh-CN" altLang="en-US" dirty="0">
                <a:latin typeface="Microsoft YaHei" charset="-122"/>
                <a:ea typeface="Microsoft YaHei" charset="-122"/>
                <a:cs typeface="Microsoft YaHei" charset="-122"/>
              </a:rPr>
              <a:t>数据不完全线性可分：松弛变量</a:t>
            </a:r>
          </a:p>
        </p:txBody>
      </p:sp>
      <p:grpSp>
        <p:nvGrpSpPr>
          <p:cNvPr id="5" name="组 4"/>
          <p:cNvGrpSpPr/>
          <p:nvPr/>
        </p:nvGrpSpPr>
        <p:grpSpPr>
          <a:xfrm>
            <a:off x="2133600" y="1219200"/>
            <a:ext cx="8018462" cy="5318125"/>
            <a:chOff x="2133600" y="1219200"/>
            <a:chExt cx="8018462" cy="5318125"/>
          </a:xfrm>
        </p:grpSpPr>
        <p:sp>
          <p:nvSpPr>
            <p:cNvPr id="317442" name="Line 9"/>
            <p:cNvSpPr>
              <a:spLocks noChangeShapeType="1"/>
            </p:cNvSpPr>
            <p:nvPr/>
          </p:nvSpPr>
          <p:spPr bwMode="auto">
            <a:xfrm rot="2700000">
              <a:off x="5867400" y="762000"/>
              <a:ext cx="0" cy="518160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17444" name="Text Box 4"/>
                <p:cNvSpPr txBox="1">
                  <a:spLocks noChangeArrowheads="1"/>
                </p:cNvSpPr>
                <p:nvPr/>
              </p:nvSpPr>
              <p:spPr bwMode="auto">
                <a:xfrm>
                  <a:off x="3165475" y="5638802"/>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smtClean="0">
                                <a:solidFill>
                                  <a:srgbClr val="09405E"/>
                                </a:solidFill>
                                <a:latin typeface="Cambria Math" panose="02040503050406030204" pitchFamily="18"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=0</m:t>
                        </m:r>
                      </m:oMath>
                    </m:oMathPara>
                  </a14:m>
                  <a:endParaRPr lang="zh-CN" altLang="en-US" sz="1800" dirty="0">
                    <a:solidFill>
                      <a:srgbClr val="09405E"/>
                    </a:solidFill>
                  </a:endParaRPr>
                </a:p>
              </p:txBody>
            </p:sp>
          </mc:Choice>
          <mc:Fallback xmlns="">
            <p:sp>
              <p:nvSpPr>
                <p:cNvPr id="317444" name="Text Box 4"/>
                <p:cNvSpPr txBox="1">
                  <a:spLocks noRot="1" noChangeAspect="1" noMove="1" noResize="1" noEditPoints="1" noAdjustHandles="1" noChangeArrowheads="1" noChangeShapeType="1" noTextEdit="1"/>
                </p:cNvSpPr>
                <p:nvPr/>
              </p:nvSpPr>
              <p:spPr bwMode="auto">
                <a:xfrm>
                  <a:off x="3165475" y="5638802"/>
                  <a:ext cx="1752600" cy="346057"/>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17445" name="Line 5"/>
            <p:cNvSpPr>
              <a:spLocks noChangeShapeType="1"/>
            </p:cNvSpPr>
            <p:nvPr/>
          </p:nvSpPr>
          <p:spPr bwMode="auto">
            <a:xfrm>
              <a:off x="6096000" y="1219200"/>
              <a:ext cx="0" cy="5181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46" name="Line 6"/>
            <p:cNvSpPr>
              <a:spLocks noChangeShapeType="1"/>
            </p:cNvSpPr>
            <p:nvPr/>
          </p:nvSpPr>
          <p:spPr bwMode="auto">
            <a:xfrm rot="5400000">
              <a:off x="6096000" y="-533400"/>
              <a:ext cx="0" cy="79248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47" name="Line 7"/>
            <p:cNvSpPr>
              <a:spLocks noChangeShapeType="1"/>
            </p:cNvSpPr>
            <p:nvPr/>
          </p:nvSpPr>
          <p:spPr bwMode="auto">
            <a:xfrm rot="2700000">
              <a:off x="6400800" y="1258888"/>
              <a:ext cx="0" cy="51816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48" name="Text Box 12"/>
            <p:cNvSpPr txBox="1">
              <a:spLocks noChangeArrowheads="1"/>
            </p:cNvSpPr>
            <p:nvPr/>
          </p:nvSpPr>
          <p:spPr bwMode="auto">
            <a:xfrm>
              <a:off x="6248400" y="3394076"/>
              <a:ext cx="59372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800" i="1" dirty="0">
                  <a:solidFill>
                    <a:srgbClr val="000000"/>
                  </a:solidFill>
                  <a:latin typeface="宋体" pitchFamily="2" charset="-122"/>
                  <a:ea typeface="宋体" pitchFamily="2" charset="-122"/>
                  <a:sym typeface="Symbol" pitchFamily="18" charset="2"/>
                </a:rPr>
                <a:t>b</a:t>
              </a:r>
              <a:endParaRPr lang="el-GR" altLang="zh-CN" sz="1800" i="1" baseline="-25000" dirty="0">
                <a:solidFill>
                  <a:srgbClr val="000000"/>
                </a:solidFill>
                <a:latin typeface="宋体" pitchFamily="2" charset="-122"/>
                <a:ea typeface="宋体" pitchFamily="2" charset="-122"/>
                <a:sym typeface="Symbol" pitchFamily="18" charset="2"/>
              </a:endParaRPr>
            </a:p>
          </p:txBody>
        </p:sp>
        <p:sp>
          <p:nvSpPr>
            <p:cNvPr id="317449" name="Line 13"/>
            <p:cNvSpPr>
              <a:spLocks noChangeShapeType="1"/>
            </p:cNvSpPr>
            <p:nvPr/>
          </p:nvSpPr>
          <p:spPr bwMode="auto">
            <a:xfrm rot="-2700000">
              <a:off x="6289675" y="3328990"/>
              <a:ext cx="0" cy="5476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50" name="Line 15"/>
            <p:cNvSpPr>
              <a:spLocks noChangeShapeType="1"/>
            </p:cNvSpPr>
            <p:nvPr/>
          </p:nvSpPr>
          <p:spPr bwMode="auto">
            <a:xfrm rot="-2700000">
              <a:off x="5562600" y="4786314"/>
              <a:ext cx="0" cy="547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7451" name="Text Box 16"/>
            <p:cNvSpPr txBox="1">
              <a:spLocks noChangeArrowheads="1"/>
            </p:cNvSpPr>
            <p:nvPr/>
          </p:nvSpPr>
          <p:spPr bwMode="auto">
            <a:xfrm>
              <a:off x="5257800" y="5029202"/>
              <a:ext cx="3810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800" b="1" dirty="0">
                  <a:solidFill>
                    <a:srgbClr val="000000"/>
                  </a:solidFill>
                  <a:latin typeface="宋体" pitchFamily="2" charset="-122"/>
                  <a:ea typeface="宋体" pitchFamily="2" charset="-122"/>
                  <a:sym typeface="Symbol" pitchFamily="18" charset="2"/>
                </a:rPr>
                <a:t>w</a:t>
              </a:r>
              <a:endParaRPr lang="el-GR" altLang="zh-CN" sz="1800" b="1" dirty="0">
                <a:solidFill>
                  <a:srgbClr val="000000"/>
                </a:solidFill>
                <a:latin typeface="宋体" pitchFamily="2" charset="-122"/>
                <a:ea typeface="宋体" pitchFamily="2" charset="-122"/>
                <a:sym typeface="Symbol" pitchFamily="18" charset="2"/>
              </a:endParaRPr>
            </a:p>
          </p:txBody>
        </p:sp>
        <p:sp>
          <p:nvSpPr>
            <p:cNvPr id="317452" name="Oval 17"/>
            <p:cNvSpPr>
              <a:spLocks noChangeArrowheads="1"/>
            </p:cNvSpPr>
            <p:nvPr/>
          </p:nvSpPr>
          <p:spPr bwMode="auto">
            <a:xfrm>
              <a:off x="6524626" y="4648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3" name="Oval 18"/>
            <p:cNvSpPr>
              <a:spLocks noChangeArrowheads="1"/>
            </p:cNvSpPr>
            <p:nvPr/>
          </p:nvSpPr>
          <p:spPr bwMode="auto">
            <a:xfrm>
              <a:off x="7207251" y="3962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4" name="Oval 19"/>
            <p:cNvSpPr>
              <a:spLocks noChangeArrowheads="1"/>
            </p:cNvSpPr>
            <p:nvPr/>
          </p:nvSpPr>
          <p:spPr bwMode="auto">
            <a:xfrm>
              <a:off x="5243514" y="38100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5" name="Oval 23"/>
            <p:cNvSpPr>
              <a:spLocks noChangeArrowheads="1"/>
            </p:cNvSpPr>
            <p:nvPr/>
          </p:nvSpPr>
          <p:spPr bwMode="auto">
            <a:xfrm>
              <a:off x="6705600" y="6400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6" name="Oval 24"/>
            <p:cNvSpPr>
              <a:spLocks noChangeArrowheads="1"/>
            </p:cNvSpPr>
            <p:nvPr/>
          </p:nvSpPr>
          <p:spPr bwMode="auto">
            <a:xfrm>
              <a:off x="8626476" y="595947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7" name="Oval 25"/>
            <p:cNvSpPr>
              <a:spLocks noChangeArrowheads="1"/>
            </p:cNvSpPr>
            <p:nvPr/>
          </p:nvSpPr>
          <p:spPr bwMode="auto">
            <a:xfrm>
              <a:off x="9067800" y="4876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8" name="Oval 26"/>
            <p:cNvSpPr>
              <a:spLocks noChangeArrowheads="1"/>
            </p:cNvSpPr>
            <p:nvPr/>
          </p:nvSpPr>
          <p:spPr bwMode="auto">
            <a:xfrm>
              <a:off x="9296400" y="30480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59" name="Oval 27"/>
            <p:cNvSpPr>
              <a:spLocks noChangeArrowheads="1"/>
            </p:cNvSpPr>
            <p:nvPr/>
          </p:nvSpPr>
          <p:spPr bwMode="auto">
            <a:xfrm>
              <a:off x="7010400" y="2054226"/>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0" name="Oval 28"/>
            <p:cNvSpPr>
              <a:spLocks noChangeArrowheads="1"/>
            </p:cNvSpPr>
            <p:nvPr/>
          </p:nvSpPr>
          <p:spPr bwMode="auto">
            <a:xfrm>
              <a:off x="7620000" y="4724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1" name="Oval 29"/>
            <p:cNvSpPr>
              <a:spLocks noChangeArrowheads="1"/>
            </p:cNvSpPr>
            <p:nvPr/>
          </p:nvSpPr>
          <p:spPr bwMode="auto">
            <a:xfrm>
              <a:off x="8991600" y="2819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2" name="Oval 30"/>
            <p:cNvSpPr>
              <a:spLocks noChangeArrowheads="1"/>
            </p:cNvSpPr>
            <p:nvPr/>
          </p:nvSpPr>
          <p:spPr bwMode="auto">
            <a:xfrm>
              <a:off x="9601200" y="3886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3" name="Oval 31"/>
            <p:cNvSpPr>
              <a:spLocks noChangeArrowheads="1"/>
            </p:cNvSpPr>
            <p:nvPr/>
          </p:nvSpPr>
          <p:spPr bwMode="auto">
            <a:xfrm>
              <a:off x="7467600" y="55626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4" name="Oval 32"/>
            <p:cNvSpPr>
              <a:spLocks noChangeArrowheads="1"/>
            </p:cNvSpPr>
            <p:nvPr/>
          </p:nvSpPr>
          <p:spPr bwMode="auto">
            <a:xfrm>
              <a:off x="9982200" y="6172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5" name="Oval 33"/>
            <p:cNvSpPr>
              <a:spLocks noChangeArrowheads="1"/>
            </p:cNvSpPr>
            <p:nvPr/>
          </p:nvSpPr>
          <p:spPr bwMode="auto">
            <a:xfrm>
              <a:off x="4724400" y="14478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6" name="Oval 34"/>
            <p:cNvSpPr>
              <a:spLocks noChangeArrowheads="1"/>
            </p:cNvSpPr>
            <p:nvPr/>
          </p:nvSpPr>
          <p:spPr bwMode="auto">
            <a:xfrm>
              <a:off x="2667000" y="4343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7" name="Oval 35"/>
            <p:cNvSpPr>
              <a:spLocks noChangeArrowheads="1"/>
            </p:cNvSpPr>
            <p:nvPr/>
          </p:nvSpPr>
          <p:spPr bwMode="auto">
            <a:xfrm>
              <a:off x="3505200" y="44196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8" name="Oval 36"/>
            <p:cNvSpPr>
              <a:spLocks noChangeArrowheads="1"/>
            </p:cNvSpPr>
            <p:nvPr/>
          </p:nvSpPr>
          <p:spPr bwMode="auto">
            <a:xfrm>
              <a:off x="4191000" y="2819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69" name="Oval 37"/>
            <p:cNvSpPr>
              <a:spLocks noChangeArrowheads="1"/>
            </p:cNvSpPr>
            <p:nvPr/>
          </p:nvSpPr>
          <p:spPr bwMode="auto">
            <a:xfrm>
              <a:off x="2362200" y="2438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70" name="Line 8"/>
            <p:cNvSpPr>
              <a:spLocks noChangeShapeType="1"/>
            </p:cNvSpPr>
            <p:nvPr/>
          </p:nvSpPr>
          <p:spPr bwMode="auto">
            <a:xfrm rot="2700000">
              <a:off x="7010400" y="1717675"/>
              <a:ext cx="0" cy="5181600"/>
            </a:xfrm>
            <a:prstGeom prst="line">
              <a:avLst/>
            </a:prstGeom>
            <a:noFill/>
            <a:ln w="38100">
              <a:solidFill>
                <a:srgbClr val="FF00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17471" name="Text Box 4"/>
                <p:cNvSpPr txBox="1">
                  <a:spLocks noChangeArrowheads="1"/>
                </p:cNvSpPr>
                <p:nvPr/>
              </p:nvSpPr>
              <p:spPr bwMode="auto">
                <a:xfrm>
                  <a:off x="3738563" y="6089651"/>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panose="02040503050406030204" pitchFamily="18"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xmlns="">
            <p:sp>
              <p:nvSpPr>
                <p:cNvPr id="317471" name="Text Box 4"/>
                <p:cNvSpPr txBox="1">
                  <a:spLocks noRot="1" noChangeAspect="1" noMove="1" noResize="1" noEditPoints="1" noAdjustHandles="1" noChangeArrowheads="1" noChangeShapeType="1" noTextEdit="1"/>
                </p:cNvSpPr>
                <p:nvPr/>
              </p:nvSpPr>
              <p:spPr bwMode="auto">
                <a:xfrm>
                  <a:off x="3738563" y="6089651"/>
                  <a:ext cx="1752600" cy="346057"/>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7472" name="Text Box 4"/>
                <p:cNvSpPr txBox="1">
                  <a:spLocks noChangeArrowheads="1"/>
                </p:cNvSpPr>
                <p:nvPr/>
              </p:nvSpPr>
              <p:spPr bwMode="auto">
                <a:xfrm>
                  <a:off x="2595563" y="5143502"/>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panose="02040503050406030204" pitchFamily="18"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xmlns="">
            <p:sp>
              <p:nvSpPr>
                <p:cNvPr id="317472" name="Text Box 4"/>
                <p:cNvSpPr txBox="1">
                  <a:spLocks noRot="1" noChangeAspect="1" noMove="1" noResize="1" noEditPoints="1" noAdjustHandles="1" noChangeArrowheads="1" noChangeShapeType="1" noTextEdit="1"/>
                </p:cNvSpPr>
                <p:nvPr/>
              </p:nvSpPr>
              <p:spPr bwMode="auto">
                <a:xfrm>
                  <a:off x="2595563" y="5143502"/>
                  <a:ext cx="1752600" cy="346057"/>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17474" name="Line 14"/>
            <p:cNvSpPr>
              <a:spLocks noChangeShapeType="1"/>
            </p:cNvSpPr>
            <p:nvPr/>
          </p:nvSpPr>
          <p:spPr bwMode="auto">
            <a:xfrm rot="-2700000">
              <a:off x="8172451" y="1371600"/>
              <a:ext cx="0" cy="1462088"/>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7" name="Title 1"/>
            <p:cNvSpPr txBox="1">
              <a:spLocks/>
            </p:cNvSpPr>
            <p:nvPr/>
          </p:nvSpPr>
          <p:spPr bwMode="auto">
            <a:xfrm>
              <a:off x="3924301" y="3535363"/>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2" name="Title 1"/>
            <p:cNvSpPr txBox="1">
              <a:spLocks/>
            </p:cNvSpPr>
            <p:nvPr/>
          </p:nvSpPr>
          <p:spPr bwMode="auto">
            <a:xfrm>
              <a:off x="6350001" y="4556126"/>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3" name="Title 1"/>
            <p:cNvSpPr txBox="1">
              <a:spLocks/>
            </p:cNvSpPr>
            <p:nvPr/>
          </p:nvSpPr>
          <p:spPr>
            <a:xfrm>
              <a:off x="4095751" y="1785938"/>
              <a:ext cx="1714500" cy="500063"/>
            </a:xfrm>
            <a:prstGeom prst="rect">
              <a:avLst/>
            </a:prstGeom>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Misclassified point</a:t>
              </a:r>
            </a:p>
          </p:txBody>
        </p:sp>
        <p:sp>
          <p:nvSpPr>
            <p:cNvPr id="317480" name="Oval 26"/>
            <p:cNvSpPr>
              <a:spLocks noChangeArrowheads="1"/>
            </p:cNvSpPr>
            <p:nvPr/>
          </p:nvSpPr>
          <p:spPr bwMode="auto">
            <a:xfrm>
              <a:off x="5735639" y="1916114"/>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81" name="Text Box 34"/>
            <p:cNvSpPr txBox="1">
              <a:spLocks noChangeArrowheads="1"/>
            </p:cNvSpPr>
            <p:nvPr/>
          </p:nvSpPr>
          <p:spPr bwMode="auto">
            <a:xfrm>
              <a:off x="5334000" y="1524002"/>
              <a:ext cx="8382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800" i="1" dirty="0">
                  <a:solidFill>
                    <a:srgbClr val="000000"/>
                  </a:solidFill>
                  <a:ea typeface="宋体" pitchFamily="2" charset="-122"/>
                  <a:sym typeface="Symbol" pitchFamily="18" charset="2"/>
                </a:rPr>
                <a:t></a:t>
              </a:r>
              <a:r>
                <a:rPr lang="en-GB" altLang="zh-CN" sz="1800" dirty="0">
                  <a:solidFill>
                    <a:srgbClr val="000000"/>
                  </a:solidFill>
                  <a:ea typeface="宋体" pitchFamily="2" charset="-122"/>
                  <a:sym typeface="Symbol" pitchFamily="18" charset="2"/>
                </a:rPr>
                <a:t> &gt; 1</a:t>
              </a:r>
            </a:p>
          </p:txBody>
        </p:sp>
        <p:sp>
          <p:nvSpPr>
            <p:cNvPr id="317483" name="Text Box 33"/>
            <p:cNvSpPr txBox="1">
              <a:spLocks noChangeArrowheads="1"/>
            </p:cNvSpPr>
            <p:nvPr/>
          </p:nvSpPr>
          <p:spPr bwMode="auto">
            <a:xfrm>
              <a:off x="7848600" y="2590802"/>
              <a:ext cx="91440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800" i="1" dirty="0">
                  <a:solidFill>
                    <a:srgbClr val="000000"/>
                  </a:solidFill>
                  <a:latin typeface="Calibri" pitchFamily="34" charset="0"/>
                  <a:ea typeface="宋体" pitchFamily="2" charset="-122"/>
                  <a:sym typeface="Symbol" pitchFamily="18" charset="2"/>
                </a:rPr>
                <a:t> </a:t>
              </a:r>
              <a:r>
                <a:rPr lang="en-GB" altLang="zh-CN" sz="1800" dirty="0">
                  <a:solidFill>
                    <a:srgbClr val="000000"/>
                  </a:solidFill>
                  <a:latin typeface="Calibri" pitchFamily="34" charset="0"/>
                  <a:ea typeface="宋体" pitchFamily="2" charset="-122"/>
                  <a:sym typeface="Symbol" pitchFamily="18" charset="2"/>
                </a:rPr>
                <a:t>&lt; 1</a:t>
              </a:r>
            </a:p>
          </p:txBody>
        </p:sp>
        <p:sp>
          <p:nvSpPr>
            <p:cNvPr id="317484" name="Oval 22"/>
            <p:cNvSpPr>
              <a:spLocks noChangeArrowheads="1"/>
            </p:cNvSpPr>
            <p:nvPr/>
          </p:nvSpPr>
          <p:spPr bwMode="auto">
            <a:xfrm>
              <a:off x="7840664" y="294322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7485" name="Text Box 32"/>
            <p:cNvSpPr txBox="1">
              <a:spLocks noChangeArrowheads="1"/>
            </p:cNvSpPr>
            <p:nvPr/>
          </p:nvSpPr>
          <p:spPr bwMode="auto">
            <a:xfrm>
              <a:off x="6461125" y="4886326"/>
              <a:ext cx="100647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800" i="1" dirty="0">
                  <a:solidFill>
                    <a:srgbClr val="000000"/>
                  </a:solidFill>
                  <a:latin typeface="Calibri" pitchFamily="34" charset="0"/>
                  <a:ea typeface="宋体" pitchFamily="2" charset="-122"/>
                  <a:sym typeface="Symbol" pitchFamily="18" charset="2"/>
                </a:rPr>
                <a:t></a:t>
              </a:r>
              <a:r>
                <a:rPr lang="en-GB" altLang="zh-CN" sz="1800" dirty="0">
                  <a:solidFill>
                    <a:srgbClr val="000000"/>
                  </a:solidFill>
                  <a:latin typeface="Calibri" pitchFamily="34" charset="0"/>
                  <a:ea typeface="宋体" pitchFamily="2" charset="-122"/>
                  <a:sym typeface="Symbol" pitchFamily="18" charset="2"/>
                </a:rPr>
                <a:t> = 0</a:t>
              </a:r>
            </a:p>
          </p:txBody>
        </p:sp>
        <mc:AlternateContent xmlns:mc="http://schemas.openxmlformats.org/markup-compatibility/2006" xmlns:a14="http://schemas.microsoft.com/office/drawing/2010/main">
          <mc:Choice Requires="a14">
            <p:sp>
              <p:nvSpPr>
                <p:cNvPr id="45" name="Text Box 22"/>
                <p:cNvSpPr txBox="1">
                  <a:spLocks noChangeArrowheads="1"/>
                </p:cNvSpPr>
                <p:nvPr/>
              </p:nvSpPr>
              <p:spPr bwMode="auto">
                <a:xfrm>
                  <a:off x="8053387" y="1565265"/>
                  <a:ext cx="2098675" cy="5078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150000"/>
                    </a:lnSpc>
                    <a:spcBef>
                      <a:spcPts val="2400"/>
                    </a:spcBef>
                    <a:spcAft>
                      <a:spcPts val="600"/>
                    </a:spcAft>
                  </a:pPr>
                  <a:r>
                    <a:rPr lang="en-GB" altLang="zh-CN" sz="1800" dirty="0">
                      <a:solidFill>
                        <a:srgbClr val="000000"/>
                      </a:solidFill>
                      <a:latin typeface="Calibri" pitchFamily="34" charset="0"/>
                      <a:ea typeface="宋体" pitchFamily="2" charset="-122"/>
                      <a:sym typeface="Symbol" pitchFamily="18" charset="2"/>
                    </a:rPr>
                    <a:t>Margin =</a:t>
                  </a:r>
                  <a14:m>
                    <m:oMath xmlns:m="http://schemas.openxmlformats.org/officeDocument/2006/math">
                      <m:f>
                        <m:fPr>
                          <m:type m:val="lin"/>
                          <m:ctrlPr>
                            <a:rPr lang="en-GB" altLang="zh-CN" sz="1800" i="1" smtClean="0">
                              <a:solidFill>
                                <a:srgbClr val="000000"/>
                              </a:solidFill>
                              <a:latin typeface="Cambria Math" panose="02040503050406030204" pitchFamily="18" charset="0"/>
                              <a:ea typeface="宋体" pitchFamily="2" charset="-122"/>
                              <a:sym typeface="Symbol" pitchFamily="18" charset="2"/>
                            </a:rPr>
                          </m:ctrlPr>
                        </m:fPr>
                        <m:num>
                          <m:r>
                            <a:rPr lang="en-US" altLang="zh-CN" sz="1800" b="0" i="1" smtClean="0">
                              <a:solidFill>
                                <a:srgbClr val="000000"/>
                              </a:solidFill>
                              <a:latin typeface="Cambria Math" charset="0"/>
                              <a:ea typeface="宋体" pitchFamily="2" charset="-122"/>
                              <a:sym typeface="Symbol" pitchFamily="18" charset="2"/>
                            </a:rPr>
                            <m:t>2</m:t>
                          </m:r>
                        </m:num>
                        <m:den>
                          <m:sSub>
                            <m:sSubPr>
                              <m:ctrlPr>
                                <a:rPr lang="en-US" altLang="zh-CN" sz="1800" i="1" smtClean="0">
                                  <a:solidFill>
                                    <a:srgbClr val="000000"/>
                                  </a:solidFill>
                                  <a:latin typeface="Cambria Math" panose="02040503050406030204" pitchFamily="18" charset="0"/>
                                  <a:ea typeface="宋体" pitchFamily="2" charset="-122"/>
                                  <a:sym typeface="Symbol" pitchFamily="18" charset="2"/>
                                </a:rPr>
                              </m:ctrlPr>
                            </m:sSubPr>
                            <m:e>
                              <m:d>
                                <m:dPr>
                                  <m:begChr m:val="‖"/>
                                  <m:endChr m:val="‖"/>
                                  <m:ctrlPr>
                                    <a:rPr lang="en-US" altLang="zh-CN" sz="1800" i="1" smtClean="0">
                                      <a:solidFill>
                                        <a:srgbClr val="000000"/>
                                      </a:solidFill>
                                      <a:latin typeface="Cambria Math" panose="02040503050406030204" pitchFamily="18" charset="0"/>
                                      <a:ea typeface="宋体" pitchFamily="2" charset="-122"/>
                                      <a:sym typeface="Symbol" pitchFamily="18" charset="2"/>
                                    </a:rPr>
                                  </m:ctrlPr>
                                </m:dPr>
                                <m:e>
                                  <m:r>
                                    <a:rPr lang="en-US" altLang="zh-CN" sz="1800" b="1" i="1" smtClean="0">
                                      <a:solidFill>
                                        <a:srgbClr val="000000"/>
                                      </a:solidFill>
                                      <a:latin typeface="Cambria Math" charset="0"/>
                                      <a:ea typeface="宋体" pitchFamily="2" charset="-122"/>
                                      <a:sym typeface="Symbol" pitchFamily="18" charset="2"/>
                                    </a:rPr>
                                    <m:t>𝒘</m:t>
                                  </m:r>
                                </m:e>
                              </m:d>
                            </m:e>
                            <m:sub>
                              <m:r>
                                <a:rPr lang="en-US" altLang="zh-CN" sz="1800" b="0" i="1" smtClean="0">
                                  <a:solidFill>
                                    <a:srgbClr val="000000"/>
                                  </a:solidFill>
                                  <a:latin typeface="Cambria Math" charset="0"/>
                                  <a:ea typeface="宋体" pitchFamily="2" charset="-122"/>
                                  <a:sym typeface="Symbol" pitchFamily="18" charset="2"/>
                                </a:rPr>
                                <m:t>2</m:t>
                              </m:r>
                            </m:sub>
                          </m:sSub>
                        </m:den>
                      </m:f>
                    </m:oMath>
                  </a14:m>
                  <a:endParaRPr lang="el-GR" altLang="zh-CN" sz="1800" dirty="0">
                    <a:solidFill>
                      <a:srgbClr val="000000"/>
                    </a:solidFill>
                    <a:latin typeface="宋体" pitchFamily="2" charset="-122"/>
                    <a:ea typeface="宋体" pitchFamily="2" charset="-122"/>
                    <a:sym typeface="Symbol" pitchFamily="18" charset="2"/>
                  </a:endParaRPr>
                </a:p>
              </p:txBody>
            </p:sp>
          </mc:Choice>
          <mc:Fallback xmlns="">
            <p:sp>
              <p:nvSpPr>
                <p:cNvPr id="45" name="Text Box 22"/>
                <p:cNvSpPr txBox="1">
                  <a:spLocks noRot="1" noChangeAspect="1" noMove="1" noResize="1" noEditPoints="1" noAdjustHandles="1" noChangeArrowheads="1" noChangeShapeType="1" noTextEdit="1"/>
                </p:cNvSpPr>
                <p:nvPr/>
              </p:nvSpPr>
              <p:spPr bwMode="auto">
                <a:xfrm>
                  <a:off x="8053387" y="1565265"/>
                  <a:ext cx="2098675" cy="507831"/>
                </a:xfrm>
                <a:prstGeom prst="rect">
                  <a:avLst/>
                </a:prstGeom>
                <a:blipFill rotWithShape="0">
                  <a:blip r:embed="rId6"/>
                  <a:stretch>
                    <a:fillRect t="-68675" b="-127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548754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spcBef>
                    <a:spcPts val="600"/>
                  </a:spcBef>
                </a:pPr>
                <a:r>
                  <a:rPr lang="en-US" altLang="zh-CN" dirty="0"/>
                  <a:t>C-SVM</a:t>
                </a:r>
                <a:r>
                  <a:rPr lang="zh-CN" altLang="en-US" dirty="0"/>
                  <a:t>目标函数</a:t>
                </a:r>
                <a:endParaRPr lang="en-US" altLang="zh-CN" dirty="0"/>
              </a:p>
              <a:p>
                <a:pPr>
                  <a:lnSpc>
                    <a:spcPct val="100000"/>
                  </a:lnSpc>
                  <a:spcBef>
                    <a:spcPts val="600"/>
                  </a:spcBef>
                </a:pPr>
                <a:endParaRPr kumimoji="1" lang="en-US" altLang="zh-CN" dirty="0"/>
              </a:p>
              <a:p>
                <a:pPr>
                  <a:lnSpc>
                    <a:spcPct val="100000"/>
                  </a:lnSpc>
                  <a:spcBef>
                    <a:spcPts val="600"/>
                  </a:spcBef>
                </a:pPr>
                <a:endParaRPr kumimoji="1" lang="en-US" altLang="zh-CN" dirty="0"/>
              </a:p>
              <a:p>
                <a:pPr>
                  <a:lnSpc>
                    <a:spcPct val="100000"/>
                  </a:lnSpc>
                  <a:spcBef>
                    <a:spcPts val="600"/>
                  </a:spcBef>
                </a:pPr>
                <a:endParaRPr kumimoji="1" lang="en-US" altLang="zh-CN" dirty="0"/>
              </a:p>
              <a:p>
                <a:pPr>
                  <a:lnSpc>
                    <a:spcPct val="100000"/>
                  </a:lnSpc>
                  <a:spcBef>
                    <a:spcPts val="600"/>
                  </a:spcBef>
                </a:pPr>
                <a:endParaRPr kumimoji="1" lang="en-US" altLang="zh-CN" dirty="0"/>
              </a:p>
              <a:p>
                <a:pPr>
                  <a:lnSpc>
                    <a:spcPct val="100000"/>
                  </a:lnSpc>
                  <a:spcBef>
                    <a:spcPts val="600"/>
                  </a:spcBef>
                </a:pPr>
                <a:r>
                  <a:rPr lang="zh-CN" altLang="en-US" dirty="0"/>
                  <a:t>形式与带正则的线性回归或</a:t>
                </a:r>
                <a:r>
                  <a:rPr lang="en-US" altLang="zh-CN" dirty="0"/>
                  <a:t>Logistic</a:t>
                </a:r>
                <a:r>
                  <a:rPr lang="zh-CN" altLang="en-US" dirty="0"/>
                  <a:t>回归的目标函数类似</a:t>
                </a:r>
                <a:endParaRPr lang="en-US" altLang="zh-CN" dirty="0"/>
              </a:p>
              <a:p>
                <a:pPr>
                  <a:lnSpc>
                    <a:spcPct val="100000"/>
                  </a:lnSpc>
                  <a:spcBef>
                    <a:spcPts val="600"/>
                  </a:spcBef>
                </a:pPr>
                <a:endParaRPr kumimoji="1" lang="en-US" altLang="zh-CN" dirty="0"/>
              </a:p>
              <a:p>
                <a:pPr marL="0" indent="0">
                  <a:lnSpc>
                    <a:spcPct val="100000"/>
                  </a:lnSpc>
                  <a:spcBef>
                    <a:spcPts val="600"/>
                  </a:spcBef>
                  <a:buNone/>
                </a:pPr>
                <a:endParaRPr lang="en-US" altLang="zh-CN" dirty="0"/>
              </a:p>
              <a:p>
                <a:pPr>
                  <a:lnSpc>
                    <a:spcPct val="100000"/>
                  </a:lnSpc>
                  <a:spcBef>
                    <a:spcPts val="600"/>
                  </a:spcBef>
                </a:pPr>
                <a:r>
                  <a:rPr lang="zh-CN" altLang="en-US" dirty="0"/>
                  <a:t>事实上，被误分的样本点的</a:t>
                </a:r>
                <a14:m>
                  <m:oMath xmlns:m="http://schemas.openxmlformats.org/officeDocument/2006/math">
                    <m:sSub>
                      <m:sSubPr>
                        <m:ctrlPr>
                          <a:rPr kumimoji="1" lang="en-US" altLang="zh-CN" i="1">
                            <a:latin typeface="Cambria Math" panose="02040503050406030204" pitchFamily="18" charset="0"/>
                          </a:rPr>
                        </m:ctrlPr>
                      </m:sSubPr>
                      <m:e>
                        <m:r>
                          <a:rPr lang="en-US" altLang="zh-CN" i="1">
                            <a:latin typeface="Cambria Math" charset="0"/>
                            <a:ea typeface="Cambria Math" charset="0"/>
                            <a:cs typeface="Cambria Math" charset="0"/>
                          </a:rPr>
                          <m:t>𝜉</m:t>
                        </m:r>
                      </m:e>
                      <m:sub>
                        <m:r>
                          <a:rPr kumimoji="1" lang="en-US" altLang="zh-CN" i="1">
                            <a:latin typeface="Cambria Math" charset="0"/>
                          </a:rPr>
                          <m:t>𝑖</m:t>
                        </m:r>
                      </m:sub>
                    </m:sSub>
                    <m:r>
                      <a:rPr kumimoji="1" lang="en-US" altLang="zh-CN" i="1">
                        <a:latin typeface="Cambria Math" charset="0"/>
                        <a:ea typeface="Cambria Math" charset="0"/>
                        <a:cs typeface="Cambria Math" charset="0"/>
                      </a:rPr>
                      <m:t>≥1</m:t>
                    </m:r>
                  </m:oMath>
                </a14:m>
                <a:r>
                  <a:rPr lang="zh-CN" altLang="en-US" dirty="0"/>
                  <a:t>，因此</a:t>
                </a:r>
                <a14:m>
                  <m:oMath xmlns:m="http://schemas.openxmlformats.org/officeDocument/2006/math">
                    <m:nary>
                      <m:naryPr>
                        <m:chr m:val="∑"/>
                        <m:ctrlPr>
                          <a:rPr lang="is-IS" altLang="zh-CN" i="1">
                            <a:latin typeface="Cambria Math" panose="02040503050406030204" pitchFamily="18" charset="0"/>
                          </a:rPr>
                        </m:ctrlPr>
                      </m:naryPr>
                      <m:sub>
                        <m:r>
                          <m:rPr>
                            <m:brk m:alnAt="23"/>
                          </m:rPr>
                          <a:rPr lang="en-US" altLang="zh-CN" i="1">
                            <a:latin typeface="Cambria Math" charset="0"/>
                          </a:rPr>
                          <m:t>𝑖</m:t>
                        </m:r>
                        <m:r>
                          <a:rPr lang="en-US" altLang="zh-CN" i="1">
                            <a:latin typeface="Cambria Math" charset="0"/>
                          </a:rPr>
                          <m:t>=1</m:t>
                        </m:r>
                      </m:sub>
                      <m:sup>
                        <m:r>
                          <a:rPr lang="en-US" altLang="zh-CN" i="1">
                            <a:latin typeface="Cambria Math" charset="0"/>
                          </a:rPr>
                          <m:t>𝑁</m:t>
                        </m:r>
                      </m:sup>
                      <m:e>
                        <m:sSub>
                          <m:sSubPr>
                            <m:ctrlPr>
                              <a:rPr kumimoji="1" lang="en-US" altLang="zh-CN" i="1">
                                <a:latin typeface="Cambria Math" panose="02040503050406030204" pitchFamily="18" charset="0"/>
                              </a:rPr>
                            </m:ctrlPr>
                          </m:sSubPr>
                          <m:e>
                            <m:r>
                              <a:rPr lang="en-US" altLang="zh-CN" i="1">
                                <a:latin typeface="Cambria Math" charset="0"/>
                                <a:ea typeface="Cambria Math" charset="0"/>
                                <a:cs typeface="Cambria Math" charset="0"/>
                              </a:rPr>
                              <m:t>𝜉</m:t>
                            </m:r>
                          </m:e>
                          <m:sub>
                            <m:r>
                              <a:rPr kumimoji="1" lang="en-US" altLang="zh-CN" i="1">
                                <a:latin typeface="Cambria Math" charset="0"/>
                              </a:rPr>
                              <m:t>𝑖</m:t>
                            </m:r>
                          </m:sub>
                        </m:sSub>
                      </m:e>
                    </m:nary>
                  </m:oMath>
                </a14:m>
                <a:r>
                  <a:rPr lang="zh-CN" altLang="en-US" dirty="0"/>
                  <a:t>为被误分样本数的上界，可视为训练误差。</a:t>
                </a:r>
                <a:endParaRPr lang="en-US" altLang="zh-CN" dirty="0"/>
              </a:p>
              <a:p>
                <a:pPr>
                  <a:lnSpc>
                    <a:spcPct val="100000"/>
                  </a:lnSpc>
                  <a:spcBef>
                    <a:spcPts val="600"/>
                  </a:spcBef>
                </a:pPr>
                <a:r>
                  <a:rPr lang="zh-CN" altLang="en-US" dirty="0"/>
                  <a:t>因此</a:t>
                </a:r>
                <a:r>
                  <a:rPr lang="zh-CN" altLang="en-US" dirty="0">
                    <a:solidFill>
                      <a:srgbClr val="C00000"/>
                    </a:solidFill>
                  </a:rPr>
                  <a:t>参数</a:t>
                </a:r>
                <a:r>
                  <a:rPr lang="en-US" altLang="zh-CN" i="1" dirty="0">
                    <a:solidFill>
                      <a:srgbClr val="C00000"/>
                    </a:solidFill>
                    <a:latin typeface="Cambria Math" charset="0"/>
                    <a:ea typeface="Cambria Math" charset="0"/>
                    <a:cs typeface="Cambria Math" charset="0"/>
                  </a:rPr>
                  <a:t>C</a:t>
                </a:r>
                <a:r>
                  <a:rPr lang="zh-CN" altLang="en-US" dirty="0"/>
                  <a:t>可视为控制最小训练误差和模型复杂度的参数。</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943" t="-1211" b="-823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latin typeface="Times New Roman" pitchFamily="18" charset="0"/>
                <a:cs typeface="Times New Roman" pitchFamily="18" charset="0"/>
              </a:rPr>
              <a:t>C-SVM</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3734071" y="832757"/>
                <a:ext cx="4723857"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a:rPr lang="en-US" altLang="zh-CN" sz="2800" i="1">
                              <a:solidFill>
                                <a:srgbClr val="09405E"/>
                              </a:solidFill>
                              <a:latin typeface="Cambria Math" charset="0"/>
                            </a:rPr>
                            <m:t>𝐽</m:t>
                          </m:r>
                          <m:d>
                            <m:dPr>
                              <m:ctrlPr>
                                <a:rPr lang="en-US" altLang="zh-CN" sz="2800" i="1">
                                  <a:solidFill>
                                    <a:srgbClr val="09405E"/>
                                  </a:solidFill>
                                  <a:latin typeface="Cambria Math" panose="02040503050406030204" pitchFamily="18"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𝑏</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𝐶</m:t>
                              </m:r>
                            </m:e>
                          </m:d>
                          <m:r>
                            <a:rPr lang="en-US" altLang="zh-CN" sz="2800" i="1">
                              <a:solidFill>
                                <a:srgbClr val="09405E"/>
                              </a:solidFill>
                              <a:latin typeface="Cambria Math" charset="0"/>
                            </a:rPr>
                            <m:t>=</m:t>
                          </m:r>
                          <m:r>
                            <a:rPr lang="en-US" altLang="zh-CN" sz="2800" i="1">
                              <a:solidFill>
                                <a:srgbClr val="09405E"/>
                              </a:solidFill>
                              <a:latin typeface="Cambria Math" charset="0"/>
                            </a:rPr>
                            <m:t>𝐶</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rPr>
                                    <m:t>𝑖</m:t>
                                  </m:r>
                                </m:sub>
                              </m:sSub>
                            </m:e>
                          </m:nary>
                          <m:r>
                            <a:rPr lang="en-US" altLang="zh-CN" sz="2800" b="0" i="1" smtClean="0">
                              <a:solidFill>
                                <a:srgbClr val="09405E"/>
                              </a:solidFill>
                              <a:latin typeface="Cambria Math" charset="0"/>
                            </a:rPr>
                            <m:t>+</m:t>
                          </m:r>
                          <m:f>
                            <m:fPr>
                              <m:ctrlPr>
                                <a:rPr lang="el-GR" altLang="zh-CN" sz="2800" b="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734071" y="832757"/>
                <a:ext cx="4723857" cy="130388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491257" y="2136640"/>
                <a:ext cx="7201651"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kumimoji="1" lang="en-US" altLang="zh-CN" sz="2800" i="1">
                                  <a:solidFill>
                                    <a:srgbClr val="09405E"/>
                                  </a:solidFill>
                                  <a:latin typeface="Cambria Math" charset="0"/>
                                </a:rPr>
                                <m:t>𝑖</m:t>
                              </m:r>
                            </m:sub>
                          </m:sSub>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3491257" y="2136640"/>
                <a:ext cx="7201651" cy="578685"/>
              </a:xfrm>
              <a:prstGeom prst="rect">
                <a:avLst/>
              </a:prstGeom>
              <a:blipFill>
                <a:blip r:embed="rId4"/>
                <a:stretch>
                  <a:fillRect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280707" y="2768721"/>
                <a:ext cx="3516284" cy="523220"/>
              </a:xfrm>
              <a:prstGeom prst="rect">
                <a:avLst/>
              </a:prstGeom>
            </p:spPr>
            <p:txBody>
              <a:bodyPr wrap="none">
                <a:spAutoFit/>
              </a:bodyPr>
              <a:lstStyle/>
              <a:p>
                <a14:m>
                  <m:oMath xmlns:m="http://schemas.openxmlformats.org/officeDocument/2006/math">
                    <m:sSub>
                      <m:sSubPr>
                        <m:ctrlPr>
                          <a:rPr kumimoji="1" lang="en-US" altLang="zh-CN" sz="2800" i="1" smtClean="0">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≥0</m:t>
                    </m:r>
                    <m:r>
                      <a:rPr kumimoji="1" lang="zh-CN" altLang="en-US" sz="2800" b="0" i="1" smtClean="0">
                        <a:solidFill>
                          <a:srgbClr val="09405E"/>
                        </a:solidFill>
                        <a:latin typeface="Cambria Math" charset="0"/>
                        <a:ea typeface="Cambria Math" charset="0"/>
                        <a:cs typeface="Cambria Math" charset="0"/>
                      </a:rPr>
                      <m:t>，</m:t>
                    </m:r>
                  </m:oMath>
                </a14:m>
                <a:r>
                  <a:rPr lang="en-US" altLang="zh-CN" sz="2800" dirty="0">
                    <a:solidFill>
                      <a:srgbClr val="09405E"/>
                    </a:solidFill>
                    <a:ea typeface="Cambria Math" charset="0"/>
                    <a:cs typeface="Cambria Math" charset="0"/>
                  </a:rPr>
                  <a:t> </a:t>
                </a:r>
                <a14:m>
                  <m:oMath xmlns:m="http://schemas.openxmlformats.org/officeDocument/2006/math">
                    <m:r>
                      <a:rPr lang="en-US" altLang="zh-CN" sz="2800" b="0" i="1" dirty="0" smtClean="0">
                        <a:solidFill>
                          <a:srgbClr val="09405E"/>
                        </a:solidFill>
                        <a:latin typeface="Cambria Math" charset="0"/>
                        <a:ea typeface="Cambria Math" charset="0"/>
                        <a:cs typeface="Cambria Math" charset="0"/>
                      </a:rPr>
                      <m:t>𝑖</m:t>
                    </m:r>
                    <m:r>
                      <a:rPr lang="en-US" altLang="zh-CN" sz="2800" i="1">
                        <a:solidFill>
                          <a:srgbClr val="09405E"/>
                        </a:solidFill>
                        <a:latin typeface="Cambria Math" charset="0"/>
                        <a:ea typeface="Cambria Math" charset="0"/>
                        <a:cs typeface="Cambria Math" charset="0"/>
                      </a:rPr>
                      <m:t>=1,2,…,</m:t>
                    </m:r>
                    <m:r>
                      <a:rPr lang="en-US" altLang="zh-CN" sz="2800" i="1">
                        <a:solidFill>
                          <a:srgbClr val="09405E"/>
                        </a:solidFill>
                        <a:latin typeface="Cambria Math" charset="0"/>
                        <a:ea typeface="Cambria Math" charset="0"/>
                        <a:cs typeface="Cambria Math" charset="0"/>
                      </a:rPr>
                      <m:t>𝑁</m:t>
                    </m:r>
                  </m:oMath>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280707" y="2768721"/>
                <a:ext cx="3516284" cy="523220"/>
              </a:xfrm>
              <a:prstGeom prst="rect">
                <a:avLst/>
              </a:prstGeom>
              <a:blipFill>
                <a:blip r:embed="rId5"/>
                <a:stretch>
                  <a:fillRect l="-1799" b="-16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416996" y="4110130"/>
                <a:ext cx="5358005"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𝐽</m:t>
                      </m:r>
                      <m:d>
                        <m:dPr>
                          <m:ctrlPr>
                            <a:rPr lang="en-US" altLang="zh-CN" sz="2400" i="1">
                              <a:solidFill>
                                <a:srgbClr val="09405E"/>
                              </a:solidFill>
                              <a:latin typeface="Cambria Math" panose="02040503050406030204" pitchFamily="18" charset="0"/>
                            </a:rPr>
                          </m:ctrlPr>
                        </m:dPr>
                        <m:e>
                          <m:r>
                            <a:rPr kumimoji="1" lang="en-US" altLang="zh-CN" sz="2400" b="1" i="1" dirty="0">
                              <a:solidFill>
                                <a:srgbClr val="09405E"/>
                              </a:solidFill>
                              <a:latin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𝜆</m:t>
                          </m:r>
                        </m:e>
                      </m:d>
                      <m:r>
                        <a:rPr lang="en-US" altLang="zh-CN" sz="2400" i="1">
                          <a:solidFill>
                            <a:srgbClr val="09405E"/>
                          </a:solidFill>
                          <a:latin typeface="Cambria Math" charset="0"/>
                        </a:rPr>
                        <m:t>=</m:t>
                      </m:r>
                      <m:r>
                        <a:rPr lang="en-US" altLang="zh-CN" sz="2400" b="0" i="1" smtClean="0">
                          <a:solidFill>
                            <a:srgbClr val="09405E"/>
                          </a:solidFill>
                          <a:latin typeface="Cambria Math" charset="0"/>
                        </a:rPr>
                        <m:t>𝐶</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r>
                            <a:rPr lang="en-US" altLang="zh-CN" sz="2400" i="1">
                              <a:solidFill>
                                <a:srgbClr val="09405E"/>
                              </a:solidFill>
                              <a:latin typeface="Cambria Math" charset="0"/>
                            </a:rPr>
                            <m:t>𝐿</m:t>
                          </m:r>
                          <m:r>
                            <a:rPr lang="en-US" altLang="zh-CN" sz="2400" i="1">
                              <a:solidFill>
                                <a:srgbClr val="09405E"/>
                              </a:solidFill>
                              <a:latin typeface="Cambria Math" charset="0"/>
                            </a:rPr>
                            <m:t>(</m:t>
                          </m:r>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m:t>
                          </m:r>
                          <m:r>
                            <a:rPr lang="en-US" altLang="zh-CN" sz="2400" i="1">
                              <a:solidFill>
                                <a:srgbClr val="09405E"/>
                              </a:solidFill>
                              <a:latin typeface="Cambria Math" charset="0"/>
                            </a:rPr>
                            <m:t>𝑓</m:t>
                          </m:r>
                          <m:r>
                            <a:rPr lang="en-US" altLang="zh-CN" sz="2400" i="1">
                              <a:solidFill>
                                <a:srgbClr val="09405E"/>
                              </a:solidFill>
                              <a:latin typeface="Cambria Math" charset="0"/>
                            </a:rPr>
                            <m:t>(</m:t>
                          </m:r>
                          <m:sSub>
                            <m:sSubPr>
                              <m:ctrlPr>
                                <a:rPr lang="en-US" altLang="zh-CN" sz="2400" i="1">
                                  <a:solidFill>
                                    <a:srgbClr val="09405E"/>
                                  </a:solidFill>
                                  <a:latin typeface="Cambria Math" panose="02040503050406030204" pitchFamily="18"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r>
                            <a:rPr lang="en-US" altLang="zh-CN" sz="2400" b="0" i="1" smtClean="0">
                              <a:solidFill>
                                <a:srgbClr val="09405E"/>
                              </a:solidFill>
                              <a:latin typeface="Cambria Math" charset="0"/>
                            </a:rPr>
                            <m:t>,</m:t>
                          </m:r>
                          <m:r>
                            <a:rPr kumimoji="1" lang="en-US" altLang="zh-CN" sz="2400" b="1" i="1" dirty="0">
                              <a:solidFill>
                                <a:srgbClr val="09405E"/>
                              </a:solidFill>
                              <a:latin typeface="Cambria Math" charset="0"/>
                            </a:rPr>
                            <m:t>𝒘</m:t>
                          </m:r>
                          <m:r>
                            <a:rPr lang="en-US" altLang="zh-CN" sz="2400" i="1">
                              <a:solidFill>
                                <a:srgbClr val="09405E"/>
                              </a:solidFill>
                              <a:latin typeface="Cambria Math" charset="0"/>
                            </a:rPr>
                            <m:t>))</m:t>
                          </m:r>
                        </m:e>
                      </m:nary>
                      <m:r>
                        <a:rPr lang="en-US" altLang="zh-CN" sz="2400" i="1">
                          <a:solidFill>
                            <a:srgbClr val="09405E"/>
                          </a:solidFill>
                          <a:latin typeface="Cambria Math" charset="0"/>
                        </a:rPr>
                        <m:t>+</m:t>
                      </m:r>
                      <m:r>
                        <a:rPr lang="en-US" altLang="zh-CN" sz="2400" i="1">
                          <a:solidFill>
                            <a:srgbClr val="09405E"/>
                          </a:solidFill>
                          <a:latin typeface="Cambria Math" charset="0"/>
                          <a:ea typeface="Cambria Math" charset="0"/>
                          <a:cs typeface="Cambria Math" charset="0"/>
                        </a:rPr>
                        <m:t>𝑅</m:t>
                      </m:r>
                      <m:r>
                        <a:rPr lang="en-US" altLang="zh-CN" sz="2400" i="1">
                          <a:solidFill>
                            <a:srgbClr val="09405E"/>
                          </a:solidFill>
                          <a:latin typeface="Cambria Math" charset="0"/>
                          <a:ea typeface="Cambria Math" charset="0"/>
                          <a:cs typeface="Cambria Math" charset="0"/>
                        </a:rPr>
                        <m:t>(</m:t>
                      </m:r>
                      <m:r>
                        <a:rPr kumimoji="1" lang="en-US" altLang="zh-CN" sz="2400" b="1" i="1" dirty="0">
                          <a:solidFill>
                            <a:srgbClr val="09405E"/>
                          </a:solidFill>
                          <a:latin typeface="Cambria Math" charset="0"/>
                        </a:rPr>
                        <m:t>𝒘</m:t>
                      </m:r>
                      <m:r>
                        <a:rPr lang="en-US" altLang="zh-CN" sz="2400" i="1">
                          <a:solidFill>
                            <a:srgbClr val="09405E"/>
                          </a:solidFill>
                          <a:latin typeface="Cambria Math" charset="0"/>
                          <a:ea typeface="Cambria Math" charset="0"/>
                          <a:cs typeface="Cambria Math" charset="0"/>
                        </a:rPr>
                        <m:t>)</m:t>
                      </m:r>
                    </m:oMath>
                  </m:oMathPara>
                </a14:m>
                <a:endParaRPr lang="zh-CN" altLang="en-US" sz="24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416996" y="4110130"/>
                <a:ext cx="5358005" cy="1130822"/>
              </a:xfrm>
              <a:prstGeom prst="rect">
                <a:avLst/>
              </a:prstGeom>
              <a:blipFill>
                <a:blip r:embed="rId6"/>
                <a:stretch>
                  <a:fillRect t="-102222" b="-15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595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在</a:t>
                </a:r>
                <a:r>
                  <a:rPr lang="en-US" altLang="zh-CN" dirty="0"/>
                  <a:t>C-SVM</a:t>
                </a:r>
                <a:r>
                  <a:rPr lang="zh-CN" altLang="en-US" dirty="0"/>
                  <a:t>中</a:t>
                </a:r>
                <a:endParaRPr lang="en-US" altLang="zh-CN" dirty="0"/>
              </a:p>
              <a:p>
                <a:pPr lvl="1"/>
                <a:r>
                  <a:rPr lang="zh-CN" altLang="en-US" sz="2800" dirty="0"/>
                  <a:t> 当</a:t>
                </a:r>
                <a14:m>
                  <m:oMath xmlns:m="http://schemas.openxmlformats.org/officeDocument/2006/math">
                    <m:sSub>
                      <m:sSubPr>
                        <m:ctrlPr>
                          <a:rPr lang="en-US" altLang="zh-CN" sz="2800" i="1">
                            <a:latin typeface="Cambria Math" panose="02040503050406030204" pitchFamily="18" charset="0"/>
                            <a:ea typeface="微软雅黑" pitchFamily="34" charset="-122"/>
                          </a:rPr>
                        </m:ctrlPr>
                      </m:sSubPr>
                      <m:e>
                        <m:r>
                          <a:rPr lang="en-US" altLang="zh-CN" sz="2800" i="1">
                            <a:latin typeface="Cambria Math" charset="0"/>
                            <a:ea typeface="微软雅黑" pitchFamily="34" charset="-122"/>
                          </a:rPr>
                          <m:t>𝑦</m:t>
                        </m:r>
                      </m:e>
                      <m:sub>
                        <m:r>
                          <a:rPr lang="en-US" altLang="zh-CN" sz="2800" i="1">
                            <a:latin typeface="Cambria Math" charset="0"/>
                            <a:ea typeface="微软雅黑" pitchFamily="34" charset="-122"/>
                          </a:rPr>
                          <m:t>𝑖</m:t>
                        </m:r>
                      </m:sub>
                    </m:sSub>
                    <m:d>
                      <m:dPr>
                        <m:ctrlPr>
                          <a:rPr lang="is-IS" altLang="zh-CN" sz="2800" i="1">
                            <a:latin typeface="Cambria Math" panose="02040503050406030204" pitchFamily="18" charset="0"/>
                            <a:ea typeface="微软雅黑" pitchFamily="34" charset="-122"/>
                          </a:rPr>
                        </m:ctrlPr>
                      </m:dPr>
                      <m:e>
                        <m:sSup>
                          <m:sSupPr>
                            <m:ctrlPr>
                              <a:rPr kumimoji="1" lang="en-US" altLang="zh-CN" sz="2800" i="1" dirty="0">
                                <a:latin typeface="Cambria Math" panose="02040503050406030204" pitchFamily="18" charset="0"/>
                              </a:rPr>
                            </m:ctrlPr>
                          </m:sSupPr>
                          <m:e>
                            <m:r>
                              <a:rPr kumimoji="1" lang="en-US" altLang="zh-CN" sz="2800" b="1" i="1" dirty="0">
                                <a:latin typeface="Cambria Math" charset="0"/>
                              </a:rPr>
                              <m:t>𝒘</m:t>
                            </m:r>
                          </m:e>
                          <m:sup>
                            <m:r>
                              <m:rPr>
                                <m:sty m:val="p"/>
                              </m:rPr>
                              <a:rPr kumimoji="1" lang="en-US" altLang="zh-CN" sz="2800" dirty="0">
                                <a:latin typeface="Cambria Math" charset="0"/>
                              </a:rPr>
                              <m:t>T</m:t>
                            </m:r>
                          </m:sup>
                        </m:sSup>
                        <m:sSub>
                          <m:sSubPr>
                            <m:ctrlPr>
                              <a:rPr kumimoji="1" lang="en-US" altLang="zh-CN" sz="2800" i="1" dirty="0">
                                <a:latin typeface="Cambria Math" panose="02040503050406030204" pitchFamily="18" charset="0"/>
                              </a:rPr>
                            </m:ctrlPr>
                          </m:sSubPr>
                          <m:e>
                            <m:r>
                              <a:rPr kumimoji="1" lang="en-US" altLang="zh-CN" sz="2800" b="1" i="1" dirty="0">
                                <a:latin typeface="Cambria Math" charset="0"/>
                              </a:rPr>
                              <m:t>𝒙</m:t>
                            </m:r>
                          </m:e>
                          <m:sub>
                            <m:r>
                              <a:rPr kumimoji="1" lang="en-US" altLang="zh-CN" sz="2800" i="1" dirty="0">
                                <a:latin typeface="Cambria Math" charset="0"/>
                              </a:rPr>
                              <m:t>𝑖</m:t>
                            </m:r>
                          </m:sub>
                        </m:sSub>
                        <m:r>
                          <a:rPr kumimoji="1" lang="en-US" altLang="zh-CN" sz="2800" i="1" dirty="0">
                            <a:latin typeface="Cambria Math" charset="0"/>
                          </a:rPr>
                          <m:t>+</m:t>
                        </m:r>
                        <m:r>
                          <a:rPr kumimoji="1" lang="en-US" altLang="zh-CN" sz="2800" i="1" dirty="0">
                            <a:latin typeface="Cambria Math" charset="0"/>
                          </a:rPr>
                          <m:t>𝑏</m:t>
                        </m:r>
                      </m:e>
                    </m:d>
                    <m:r>
                      <a:rPr lang="is-I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1</m:t>
                    </m:r>
                    <m:r>
                      <a:rPr lang="zh-CN" altLang="en-US" sz="2800" b="0" i="1" smtClean="0">
                        <a:latin typeface="Cambria Math" charset="0"/>
                        <a:ea typeface="Cambria Math" charset="0"/>
                        <a:cs typeface="Cambria Math" charset="0"/>
                      </a:rPr>
                      <m:t>，</m:t>
                    </m:r>
                    <m:sSub>
                      <m:sSubPr>
                        <m:ctrlPr>
                          <a:rPr kumimoji="1" lang="en-US" altLang="zh-CN" sz="2800" i="1">
                            <a:latin typeface="Cambria Math" panose="02040503050406030204" pitchFamily="18" charset="0"/>
                          </a:rPr>
                        </m:ctrlPr>
                      </m:sSubPr>
                      <m:e>
                        <m:r>
                          <m:rPr>
                            <m:nor/>
                          </m:rPr>
                          <a:rPr lang="en-GB" altLang="zh-CN" sz="2800" i="1" dirty="0">
                            <a:latin typeface="Cambria Math" charset="0"/>
                            <a:ea typeface="Cambria Math" charset="0"/>
                            <a:cs typeface="Cambria Math" charset="0"/>
                            <a:sym typeface="Symbol" pitchFamily="18" charset="2"/>
                          </a:rPr>
                          <m:t></m:t>
                        </m:r>
                      </m:e>
                      <m:sub>
                        <m:r>
                          <a:rPr kumimoji="1" lang="en-US" altLang="zh-CN" sz="2800" i="1">
                            <a:latin typeface="Cambria Math" charset="0"/>
                          </a:rPr>
                          <m:t>𝑖</m:t>
                        </m:r>
                      </m:sub>
                    </m:sSub>
                    <m:r>
                      <a:rPr kumimoji="1" lang="en-US" altLang="zh-CN" sz="2800" b="0" i="1" smtClean="0">
                        <a:latin typeface="Cambria Math" charset="0"/>
                      </a:rPr>
                      <m:t>=0</m:t>
                    </m:r>
                  </m:oMath>
                </a14:m>
                <a:endParaRPr lang="en-US" altLang="zh-CN" sz="2800" dirty="0"/>
              </a:p>
              <a:p>
                <a:pPr lvl="1"/>
                <a:r>
                  <a:rPr lang="zh-CN" altLang="en-US" sz="2800" dirty="0"/>
                  <a:t> 其他点：</a:t>
                </a:r>
                <a14:m>
                  <m:oMath xmlns:m="http://schemas.openxmlformats.org/officeDocument/2006/math">
                    <m:sSub>
                      <m:sSubPr>
                        <m:ctrlPr>
                          <a:rPr kumimoji="1" lang="en-US" altLang="zh-CN" sz="2800" i="1">
                            <a:latin typeface="Cambria Math" panose="02040503050406030204" pitchFamily="18" charset="0"/>
                          </a:rPr>
                        </m:ctrlPr>
                      </m:sSubPr>
                      <m:e>
                        <m:r>
                          <a:rPr lang="en-US" altLang="zh-CN" sz="2800" i="1">
                            <a:latin typeface="Cambria Math" charset="0"/>
                            <a:ea typeface="Cambria Math" charset="0"/>
                            <a:cs typeface="Cambria Math" charset="0"/>
                          </a:rPr>
                          <m:t>𝜉</m:t>
                        </m:r>
                      </m:e>
                      <m:sub>
                        <m:r>
                          <a:rPr kumimoji="1" lang="en-US" altLang="zh-CN" sz="2800" i="1">
                            <a:latin typeface="Cambria Math" charset="0"/>
                          </a:rPr>
                          <m:t>𝑖</m:t>
                        </m:r>
                      </m:sub>
                    </m:sSub>
                    <m:r>
                      <a:rPr kumimoji="1" lang="en-US" altLang="zh-CN" sz="2800" i="1">
                        <a:latin typeface="Cambria Math" charset="0"/>
                      </a:rPr>
                      <m:t>=</m:t>
                    </m:r>
                    <m:r>
                      <a:rPr kumimoji="1" lang="en-US" altLang="zh-CN" sz="2800" b="0" i="1" smtClean="0">
                        <a:latin typeface="Cambria Math" charset="0"/>
                      </a:rPr>
                      <m:t>1−</m:t>
                    </m:r>
                    <m:sSub>
                      <m:sSubPr>
                        <m:ctrlPr>
                          <a:rPr lang="en-US" altLang="zh-CN" sz="2800" i="1">
                            <a:latin typeface="Cambria Math" panose="02040503050406030204" pitchFamily="18" charset="0"/>
                            <a:ea typeface="微软雅黑" pitchFamily="34" charset="-122"/>
                          </a:rPr>
                        </m:ctrlPr>
                      </m:sSubPr>
                      <m:e>
                        <m:r>
                          <a:rPr lang="en-US" altLang="zh-CN" sz="2800" i="1">
                            <a:latin typeface="Cambria Math" charset="0"/>
                            <a:ea typeface="微软雅黑" pitchFamily="34" charset="-122"/>
                          </a:rPr>
                          <m:t>𝑦</m:t>
                        </m:r>
                      </m:e>
                      <m:sub>
                        <m:r>
                          <a:rPr lang="en-US" altLang="zh-CN" sz="2800" i="1">
                            <a:latin typeface="Cambria Math" charset="0"/>
                            <a:ea typeface="微软雅黑" pitchFamily="34" charset="-122"/>
                          </a:rPr>
                          <m:t>𝑖</m:t>
                        </m:r>
                      </m:sub>
                    </m:sSub>
                    <m:d>
                      <m:dPr>
                        <m:ctrlPr>
                          <a:rPr lang="is-IS" altLang="zh-CN" sz="2800" i="1">
                            <a:latin typeface="Cambria Math" panose="02040503050406030204" pitchFamily="18" charset="0"/>
                            <a:ea typeface="微软雅黑" pitchFamily="34" charset="-122"/>
                          </a:rPr>
                        </m:ctrlPr>
                      </m:dPr>
                      <m:e>
                        <m:sSup>
                          <m:sSupPr>
                            <m:ctrlPr>
                              <a:rPr kumimoji="1" lang="en-US" altLang="zh-CN" sz="2800" i="1" dirty="0">
                                <a:latin typeface="Cambria Math" panose="02040503050406030204" pitchFamily="18" charset="0"/>
                              </a:rPr>
                            </m:ctrlPr>
                          </m:sSupPr>
                          <m:e>
                            <m:r>
                              <a:rPr kumimoji="1" lang="en-US" altLang="zh-CN" sz="2800" b="1" i="1" dirty="0">
                                <a:latin typeface="Cambria Math" charset="0"/>
                              </a:rPr>
                              <m:t>𝒘</m:t>
                            </m:r>
                          </m:e>
                          <m:sup>
                            <m:r>
                              <m:rPr>
                                <m:sty m:val="p"/>
                              </m:rPr>
                              <a:rPr kumimoji="1" lang="en-US" altLang="zh-CN" sz="2800" dirty="0">
                                <a:latin typeface="Cambria Math" charset="0"/>
                              </a:rPr>
                              <m:t>T</m:t>
                            </m:r>
                          </m:sup>
                        </m:sSup>
                        <m:sSub>
                          <m:sSubPr>
                            <m:ctrlPr>
                              <a:rPr kumimoji="1" lang="en-US" altLang="zh-CN" sz="2800" i="1" dirty="0">
                                <a:latin typeface="Cambria Math" panose="02040503050406030204" pitchFamily="18" charset="0"/>
                              </a:rPr>
                            </m:ctrlPr>
                          </m:sSubPr>
                          <m:e>
                            <m:r>
                              <a:rPr kumimoji="1" lang="en-US" altLang="zh-CN" sz="2800" b="1" i="1" dirty="0">
                                <a:latin typeface="Cambria Math" charset="0"/>
                              </a:rPr>
                              <m:t>𝒙</m:t>
                            </m:r>
                          </m:e>
                          <m:sub>
                            <m:r>
                              <a:rPr kumimoji="1" lang="en-US" altLang="zh-CN" sz="2800" i="1" dirty="0">
                                <a:latin typeface="Cambria Math" charset="0"/>
                              </a:rPr>
                              <m:t>𝑖</m:t>
                            </m:r>
                          </m:sub>
                        </m:sSub>
                        <m:r>
                          <a:rPr kumimoji="1" lang="en-US" altLang="zh-CN" sz="2800" i="1" dirty="0">
                            <a:latin typeface="Cambria Math" charset="0"/>
                          </a:rPr>
                          <m:t>+</m:t>
                        </m:r>
                        <m:r>
                          <a:rPr kumimoji="1" lang="en-US" altLang="zh-CN" sz="2800" i="1" dirty="0">
                            <a:latin typeface="Cambria Math" charset="0"/>
                          </a:rPr>
                          <m:t>𝑏</m:t>
                        </m:r>
                      </m:e>
                    </m:d>
                  </m:oMath>
                </a14:m>
                <a:endParaRPr lang="en-US" altLang="zh-CN" sz="2800" dirty="0"/>
              </a:p>
              <a:p>
                <a:pPr lvl="1"/>
                <a:endParaRPr lang="en-US" altLang="zh-CN" sz="2800" dirty="0"/>
              </a:p>
              <a:p>
                <a:r>
                  <a:rPr lang="zh-CN" altLang="en-US" dirty="0"/>
                  <a:t>因此得到替代损失函数</a:t>
                </a:r>
                <a:endParaRPr lang="en-US" altLang="zh-CN" dirty="0"/>
              </a:p>
              <a:p>
                <a:endParaRPr lang="en-US" altLang="zh-CN" dirty="0"/>
              </a:p>
              <a:p>
                <a:endParaRPr lang="en-US" altLang="zh-CN" dirty="0"/>
              </a:p>
              <a:p>
                <a:r>
                  <a:rPr lang="zh-CN" altLang="en-US" dirty="0"/>
                  <a:t>该损失函数称为合页损失</a:t>
                </a:r>
                <a:r>
                  <a:rPr lang="en-US" altLang="zh-CN" dirty="0"/>
                  <a:t>(</a:t>
                </a:r>
                <a:r>
                  <a:rPr lang="en-US" altLang="zh-CN" dirty="0">
                    <a:solidFill>
                      <a:srgbClr val="C00000"/>
                    </a:solidFill>
                  </a:rPr>
                  <a:t>Hinge Loss</a:t>
                </a:r>
                <a:r>
                  <a:rPr lang="en-US" altLang="zh-CN" dirty="0"/>
                  <a:t>)</a:t>
                </a:r>
                <a:r>
                  <a:rPr lang="zh-CN" altLang="en-US" dirty="0"/>
                  <a:t>。</a:t>
                </a:r>
              </a:p>
              <a:p>
                <a:pPr lvl="1"/>
                <a:endParaRPr lang="zh-CN" altLang="en-US" sz="2800" dirty="0"/>
              </a:p>
              <a:p>
                <a:pPr lvl="1"/>
                <a:endParaRPr kumimoji="1"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9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合页损失（</a:t>
            </a:r>
            <a:r>
              <a:rPr lang="en-US" altLang="zh-CN" dirty="0"/>
              <a:t>Hinge Loss</a:t>
            </a:r>
            <a:r>
              <a:rPr lang="zh-CN" altLang="en-US" dirty="0"/>
              <a:t>）</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7180" y="1089724"/>
            <a:ext cx="2153022" cy="165681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1894" y="2889081"/>
            <a:ext cx="3036236" cy="2024157"/>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172394" y="3969465"/>
                <a:ext cx="6444328" cy="9611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Cambria Math" charset="0"/>
                          <a:cs typeface="Cambria Math" charset="0"/>
                        </a:rPr>
                        <m:t>𝜉</m:t>
                      </m:r>
                      <m:r>
                        <a:rPr lang="en-US" altLang="zh-CN" sz="2800" b="0" i="1" smtClean="0">
                          <a:solidFill>
                            <a:srgbClr val="09405E"/>
                          </a:solidFill>
                          <a:latin typeface="Cambria Math" charset="0"/>
                          <a:ea typeface="Cambria Math" charset="0"/>
                          <a:cs typeface="Cambria Math" charset="0"/>
                        </a:rPr>
                        <m:t>=</m:t>
                      </m:r>
                      <m:sSub>
                        <m:sSubPr>
                          <m:ctrlPr>
                            <a:rPr lang="en-US" altLang="zh-CN" sz="2800" b="0" i="1" smtClean="0">
                              <a:solidFill>
                                <a:srgbClr val="09405E"/>
                              </a:solidFill>
                              <a:latin typeface="Cambria Math" panose="02040503050406030204" pitchFamily="18" charset="0"/>
                              <a:ea typeface="Cambria Math" charset="0"/>
                              <a:cs typeface="Cambria Math" charset="0"/>
                            </a:rPr>
                          </m:ctrlPr>
                        </m:sSubPr>
                        <m:e>
                          <m:r>
                            <a:rPr lang="en-US" altLang="zh-CN" sz="2800" b="0" i="1" smtClean="0">
                              <a:solidFill>
                                <a:srgbClr val="09405E"/>
                              </a:solidFill>
                              <a:latin typeface="Cambria Math" charset="0"/>
                              <a:ea typeface="Cambria Math" charset="0"/>
                              <a:cs typeface="Cambria Math" charset="0"/>
                            </a:rPr>
                            <m:t>𝐿</m:t>
                          </m:r>
                        </m:e>
                        <m:sub>
                          <m:r>
                            <a:rPr lang="en-US" altLang="zh-CN" sz="2800" b="0" i="1" smtClean="0">
                              <a:solidFill>
                                <a:srgbClr val="09405E"/>
                              </a:solidFill>
                              <a:latin typeface="Cambria Math" charset="0"/>
                              <a:ea typeface="Cambria Math" charset="0"/>
                              <a:cs typeface="Cambria Math" charset="0"/>
                            </a:rPr>
                            <m:t>𝐻𝑖𝑛𝑔𝑒</m:t>
                          </m:r>
                        </m:sub>
                      </m:sSub>
                      <m:d>
                        <m:dPr>
                          <m:ctrlPr>
                            <a:rPr lang="en-US" altLang="zh-CN" sz="2800" b="0" i="1" smtClean="0">
                              <a:solidFill>
                                <a:srgbClr val="09405E"/>
                              </a:solidFill>
                              <a:latin typeface="Cambria Math" panose="02040503050406030204" pitchFamily="18" charset="0"/>
                              <a:ea typeface="Cambria Math" charset="0"/>
                              <a:cs typeface="Cambria Math" charset="0"/>
                            </a:rPr>
                          </m:ctrlPr>
                        </m:dPr>
                        <m:e>
                          <m:r>
                            <a:rPr lang="en-US" altLang="zh-CN" sz="2800" b="0" i="1" smtClean="0">
                              <a:solidFill>
                                <a:srgbClr val="09405E"/>
                              </a:solidFill>
                              <a:latin typeface="Cambria Math" charset="0"/>
                              <a:ea typeface="Cambria Math" charset="0"/>
                              <a:cs typeface="Cambria Math" charset="0"/>
                            </a:rPr>
                            <m:t>𝑦</m:t>
                          </m:r>
                          <m:r>
                            <a:rPr lang="en-US" altLang="zh-CN" sz="2800" b="0" i="1" smtClean="0">
                              <a:solidFill>
                                <a:srgbClr val="09405E"/>
                              </a:solidFill>
                              <a:latin typeface="Cambria Math" charset="0"/>
                              <a:ea typeface="Cambria Math" charset="0"/>
                              <a:cs typeface="Cambria Math" charset="0"/>
                            </a:rPr>
                            <m:t>,</m:t>
                          </m:r>
                          <m:acc>
                            <m:accPr>
                              <m:chr m:val="̂"/>
                              <m:ctrlPr>
                                <a:rPr lang="en-US" altLang="zh-CN" sz="2800" b="0" i="1" smtClean="0">
                                  <a:solidFill>
                                    <a:srgbClr val="09405E"/>
                                  </a:solidFill>
                                  <a:latin typeface="Cambria Math" panose="02040503050406030204" pitchFamily="18" charset="0"/>
                                  <a:ea typeface="Cambria Math" charset="0"/>
                                  <a:cs typeface="Cambria Math" charset="0"/>
                                </a:rPr>
                              </m:ctrlPr>
                            </m:accPr>
                            <m:e>
                              <m:r>
                                <a:rPr lang="en-US" altLang="zh-CN" sz="2800" b="0" i="1" smtClean="0">
                                  <a:solidFill>
                                    <a:srgbClr val="09405E"/>
                                  </a:solidFill>
                                  <a:latin typeface="Cambria Math" charset="0"/>
                                  <a:ea typeface="Cambria Math" charset="0"/>
                                  <a:cs typeface="Cambria Math" charset="0"/>
                                </a:rPr>
                                <m:t>𝑦</m:t>
                              </m:r>
                            </m:e>
                          </m:acc>
                        </m:e>
                      </m:d>
                      <m:r>
                        <a:rPr lang="en-US" altLang="zh-CN" sz="2800" b="0" i="1" smtClean="0">
                          <a:solidFill>
                            <a:srgbClr val="09405E"/>
                          </a:solidFill>
                          <a:latin typeface="Cambria Math" charset="0"/>
                          <a:ea typeface="Cambria Math" charset="0"/>
                          <a:cs typeface="Cambria Math" charset="0"/>
                        </a:rPr>
                        <m:t>=</m:t>
                      </m:r>
                      <m:d>
                        <m:dPr>
                          <m:begChr m:val="{"/>
                          <m:endChr m:val=""/>
                          <m:ctrlPr>
                            <a:rPr lang="en-US" altLang="zh-CN" sz="2800" b="0" i="1" smtClean="0">
                              <a:solidFill>
                                <a:srgbClr val="09405E"/>
                              </a:solidFill>
                              <a:latin typeface="Cambria Math" panose="02040503050406030204" pitchFamily="18" charset="0"/>
                              <a:ea typeface="Cambria Math" charset="0"/>
                              <a:cs typeface="Cambria Math" charset="0"/>
                            </a:rPr>
                          </m:ctrlPr>
                        </m:dPr>
                        <m:e>
                          <m:m>
                            <m:mPr>
                              <m:mcs>
                                <m:mc>
                                  <m:mcPr>
                                    <m:count m:val="2"/>
                                    <m:mcJc m:val="center"/>
                                  </m:mcPr>
                                </m:mc>
                              </m:mcs>
                              <m:ctrlPr>
                                <a:rPr lang="mr-IN" altLang="zh-CN" sz="2800" b="0" i="1" smtClean="0">
                                  <a:solidFill>
                                    <a:srgbClr val="09405E"/>
                                  </a:solidFill>
                                  <a:latin typeface="Cambria Math" panose="02040503050406030204" pitchFamily="18" charset="0"/>
                                  <a:ea typeface="Cambria Math" charset="0"/>
                                  <a:cs typeface="Cambria Math" charset="0"/>
                                </a:rPr>
                              </m:ctrlPr>
                            </m:mPr>
                            <m:mr>
                              <m:e>
                                <m:r>
                                  <m:rPr>
                                    <m:brk m:alnAt="7"/>
                                  </m:rPr>
                                  <a:rPr lang="en-US" altLang="zh-CN" sz="2800" b="0" i="1" smtClean="0">
                                    <a:solidFill>
                                      <a:srgbClr val="09405E"/>
                                    </a:solidFill>
                                    <a:latin typeface="Cambria Math" charset="0"/>
                                    <a:ea typeface="Cambria Math" charset="0"/>
                                    <a:cs typeface="Cambria Math" charset="0"/>
                                  </a:rPr>
                                  <m:t>0</m:t>
                                </m:r>
                              </m:e>
                              <m:e>
                                <m:r>
                                  <a:rPr lang="en-US" altLang="zh-CN" sz="2800" i="1">
                                    <a:solidFill>
                                      <a:srgbClr val="09405E"/>
                                    </a:solidFill>
                                    <a:latin typeface="Cambria Math" charset="0"/>
                                    <a:ea typeface="Cambria Math" charset="0"/>
                                    <a:cs typeface="Cambria Math" charset="0"/>
                                  </a:rPr>
                                  <m:t>𝑦</m:t>
                                </m:r>
                                <m:acc>
                                  <m:accPr>
                                    <m:chr m:val="̂"/>
                                    <m:ctrlPr>
                                      <a:rPr lang="en-US" altLang="zh-CN" sz="2800" i="1">
                                        <a:solidFill>
                                          <a:srgbClr val="09405E"/>
                                        </a:solidFill>
                                        <a:latin typeface="Cambria Math" panose="02040503050406030204" pitchFamily="18" charset="0"/>
                                        <a:ea typeface="Cambria Math" charset="0"/>
                                        <a:cs typeface="Cambria Math" charset="0"/>
                                      </a:rPr>
                                    </m:ctrlPr>
                                  </m:accPr>
                                  <m:e>
                                    <m:r>
                                      <a:rPr lang="en-US" altLang="zh-CN" sz="2800" i="1">
                                        <a:solidFill>
                                          <a:srgbClr val="09405E"/>
                                        </a:solidFill>
                                        <a:latin typeface="Cambria Math" charset="0"/>
                                        <a:ea typeface="Cambria Math" charset="0"/>
                                        <a:cs typeface="Cambria Math" charset="0"/>
                                      </a:rPr>
                                      <m:t>𝑦</m:t>
                                    </m:r>
                                  </m:e>
                                </m:acc>
                                <m:r>
                                  <a:rPr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m:t>
                                </m:r>
                              </m:e>
                            </m:mr>
                            <m:mr>
                              <m:e>
                                <m:r>
                                  <a:rPr lang="en-US" altLang="zh-CN" sz="2800" b="0" i="1" smtClean="0">
                                    <a:solidFill>
                                      <a:srgbClr val="09405E"/>
                                    </a:solidFill>
                                    <a:latin typeface="Cambria Math" charset="0"/>
                                    <a:ea typeface="Cambria Math" charset="0"/>
                                    <a:cs typeface="Cambria Math" charset="0"/>
                                  </a:rPr>
                                  <m:t>1−</m:t>
                                </m:r>
                                <m:r>
                                  <a:rPr lang="en-US" altLang="zh-CN" sz="2800" b="0" i="1" smtClean="0">
                                    <a:solidFill>
                                      <a:srgbClr val="09405E"/>
                                    </a:solidFill>
                                    <a:latin typeface="Cambria Math" charset="0"/>
                                    <a:ea typeface="Cambria Math" charset="0"/>
                                    <a:cs typeface="Cambria Math" charset="0"/>
                                  </a:rPr>
                                  <m:t>𝑦</m:t>
                                </m:r>
                                <m:acc>
                                  <m:accPr>
                                    <m:chr m:val="̂"/>
                                    <m:ctrlPr>
                                      <a:rPr lang="en-US" altLang="zh-CN" sz="2800" b="0" i="1" smtClean="0">
                                        <a:solidFill>
                                          <a:srgbClr val="09405E"/>
                                        </a:solidFill>
                                        <a:latin typeface="Cambria Math" panose="02040503050406030204" pitchFamily="18" charset="0"/>
                                        <a:ea typeface="Cambria Math" charset="0"/>
                                        <a:cs typeface="Cambria Math" charset="0"/>
                                      </a:rPr>
                                    </m:ctrlPr>
                                  </m:accPr>
                                  <m:e>
                                    <m:r>
                                      <a:rPr lang="en-US" altLang="zh-CN" sz="2800" b="0" i="1" smtClean="0">
                                        <a:solidFill>
                                          <a:srgbClr val="09405E"/>
                                        </a:solidFill>
                                        <a:latin typeface="Cambria Math" charset="0"/>
                                        <a:ea typeface="Cambria Math" charset="0"/>
                                        <a:cs typeface="Cambria Math" charset="0"/>
                                      </a:rPr>
                                      <m:t>𝑦</m:t>
                                    </m:r>
                                  </m:e>
                                </m:acc>
                              </m:e>
                              <m:e>
                                <m:r>
                                  <a:rPr lang="en-US" altLang="zh-CN" sz="2800" b="0" i="1" smtClean="0">
                                    <a:solidFill>
                                      <a:srgbClr val="09405E"/>
                                    </a:solidFill>
                                    <a:latin typeface="Cambria Math" charset="0"/>
                                    <a:ea typeface="Cambria Math" charset="0"/>
                                    <a:cs typeface="Cambria Math" charset="0"/>
                                  </a:rPr>
                                  <m:t>𝑜𝑡h𝑒𝑟𝑤𝑖𝑠𝑒</m:t>
                                </m:r>
                              </m:e>
                            </m:mr>
                          </m:m>
                        </m:e>
                      </m:d>
                    </m:oMath>
                  </m:oMathPara>
                </a14:m>
                <a:endParaRPr kumimoji="0" lang="zh-CN" altLang="en-US" sz="2800" b="0" i="1"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172394" y="3969465"/>
                <a:ext cx="6444328" cy="961161"/>
              </a:xfrm>
              <a:prstGeom prst="rect">
                <a:avLst/>
              </a:prstGeom>
              <a:blipFill rotWithShape="0">
                <a:blip r:embed="rId5"/>
                <a:stretch>
                  <a:fillRect/>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68805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将合页损失代入</a:t>
            </a:r>
            <a:r>
              <a:rPr lang="en-US" altLang="zh-CN" dirty="0"/>
              <a:t>C-SVM</a:t>
            </a:r>
            <a:r>
              <a:rPr lang="zh-CN" altLang="en-US" dirty="0"/>
              <a:t>的目标函数</a:t>
            </a:r>
            <a:endParaRPr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r>
              <a:rPr lang="zh-CN" altLang="en-US" dirty="0"/>
              <a:t>对比一般机器学习模型的目标函数</a:t>
            </a:r>
            <a:endParaRPr lang="en-US" altLang="zh-CN" dirty="0"/>
          </a:p>
          <a:p>
            <a:pPr lvl="1"/>
            <a:endParaRPr kumimoji="1" lang="en-US" altLang="zh-CN" dirty="0"/>
          </a:p>
          <a:p>
            <a:pPr lvl="1"/>
            <a:endParaRPr kumimoji="1" lang="en-US" altLang="zh-CN" dirty="0"/>
          </a:p>
          <a:p>
            <a:pPr lvl="1"/>
            <a:endParaRPr kumimoji="1" lang="en-US" altLang="zh-CN" dirty="0"/>
          </a:p>
          <a:p>
            <a:r>
              <a:rPr lang="zh-CN" altLang="en-US" dirty="0"/>
              <a:t>形式相同</a:t>
            </a:r>
            <a:r>
              <a:rPr lang="zh-CN" altLang="en-US" dirty="0">
                <a:solidFill>
                  <a:schemeClr val="tx1"/>
                </a:solidFill>
              </a:rPr>
              <a:t>。</a:t>
            </a:r>
            <a:endParaRPr kumimoji="1" lang="zh-CN" altLang="en-US" dirty="0"/>
          </a:p>
        </p:txBody>
      </p:sp>
      <p:sp>
        <p:nvSpPr>
          <p:cNvPr id="3" name="标题 2"/>
          <p:cNvSpPr>
            <a:spLocks noGrp="1"/>
          </p:cNvSpPr>
          <p:nvPr>
            <p:ph type="title"/>
          </p:nvPr>
        </p:nvSpPr>
        <p:spPr/>
        <p:txBody>
          <a:bodyPr/>
          <a:lstStyle/>
          <a:p>
            <a:r>
              <a:rPr lang="en-US" altLang="zh-CN" dirty="0"/>
              <a:t>C-SVM</a:t>
            </a:r>
            <a:r>
              <a:rPr lang="zh-CN" altLang="en-US" dirty="0"/>
              <a:t>：合页损失</a:t>
            </a:r>
            <a:r>
              <a:rPr lang="en-US" altLang="zh-CN" dirty="0"/>
              <a:t>+L2</a:t>
            </a:r>
            <a:r>
              <a:rPr lang="zh-CN" altLang="en-US" dirty="0"/>
              <a:t>正则</a:t>
            </a:r>
            <a:endParaRPr kumimoji="1" lang="zh-CN" altLang="en-US" dirty="0"/>
          </a:p>
        </p:txBody>
      </p:sp>
      <p:sp>
        <p:nvSpPr>
          <p:cNvPr id="4" name="文本框 3"/>
          <p:cNvSpPr txBox="1"/>
          <p:nvPr/>
        </p:nvSpPr>
        <p:spPr>
          <a:xfrm>
            <a:off x="1156370" y="6396450"/>
            <a:ext cx="4955842"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注意：</a:t>
            </a:r>
            <a:r>
              <a:rPr kumimoji="0" lang="en-US" altLang="zh-CN"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SVM</a:t>
            </a:r>
            <a:r>
              <a:rPr kumimoji="0" lang="zh-CN" altLang="en-US"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也可扩展到采用合页损失</a:t>
            </a:r>
            <a:r>
              <a:rPr kumimoji="0" lang="en-US" altLang="zh-CN"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+L1</a:t>
            </a:r>
            <a:r>
              <a:rPr kumimoji="0" lang="zh-CN" altLang="en-US"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正则。</a:t>
            </a:r>
          </a:p>
        </p:txBody>
      </p:sp>
      <mc:AlternateContent xmlns:mc="http://schemas.openxmlformats.org/markup-compatibility/2006" xmlns:a14="http://schemas.microsoft.com/office/drawing/2010/main">
        <mc:Choice Requires="a14">
          <p:sp>
            <p:nvSpPr>
              <p:cNvPr id="5" name="矩形 4"/>
              <p:cNvSpPr/>
              <p:nvPr/>
            </p:nvSpPr>
            <p:spPr>
              <a:xfrm>
                <a:off x="2197521" y="1585198"/>
                <a:ext cx="4123436"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𝐽</m:t>
                      </m:r>
                      <m:d>
                        <m:dPr>
                          <m:ctrlPr>
                            <a:rPr lang="en-US" altLang="zh-CN" sz="2400" i="1">
                              <a:solidFill>
                                <a:srgbClr val="09405E"/>
                              </a:solidFill>
                              <a:latin typeface="Cambria Math" panose="02040503050406030204" pitchFamily="18" charset="0"/>
                            </a:rPr>
                          </m:ctrlPr>
                        </m:dPr>
                        <m:e>
                          <m:r>
                            <a:rPr kumimoji="1" lang="en-US" altLang="zh-CN" sz="2400" b="1" i="1">
                              <a:solidFill>
                                <a:srgbClr val="09405E"/>
                              </a:solidFill>
                              <a:latin typeface="Cambria Math" charset="0"/>
                              <a:ea typeface="Cambria Math" charset="0"/>
                              <a:cs typeface="Cambria Math" charset="0"/>
                            </a:rPr>
                            <m:t>𝒘</m:t>
                          </m:r>
                          <m:r>
                            <a:rPr kumimoji="1" lang="en-US" altLang="zh-CN" sz="2400" b="0" i="1" smtClean="0">
                              <a:solidFill>
                                <a:srgbClr val="09405E"/>
                              </a:solidFill>
                              <a:latin typeface="Cambria Math" charset="0"/>
                              <a:ea typeface="Cambria Math" charset="0"/>
                              <a:cs typeface="Cambria Math" charset="0"/>
                            </a:rPr>
                            <m:t>,</m:t>
                          </m:r>
                          <m:r>
                            <a:rPr kumimoji="1" lang="en-US" altLang="zh-CN" sz="2400" b="0" i="1" smtClean="0">
                              <a:solidFill>
                                <a:srgbClr val="09405E"/>
                              </a:solidFill>
                              <a:latin typeface="Cambria Math" charset="0"/>
                              <a:ea typeface="Cambria Math" charset="0"/>
                              <a:cs typeface="Cambria Math" charset="0"/>
                            </a:rPr>
                            <m:t>𝑏</m:t>
                          </m:r>
                          <m:r>
                            <a:rPr kumimoji="1" lang="en-US" altLang="zh-CN" sz="2400" b="0" i="0" smtClean="0">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𝐶</m:t>
                          </m:r>
                        </m:e>
                      </m:d>
                      <m:r>
                        <a:rPr lang="en-US" altLang="zh-CN" sz="2400" i="1">
                          <a:solidFill>
                            <a:srgbClr val="09405E"/>
                          </a:solidFill>
                          <a:latin typeface="Cambria Math" charset="0"/>
                        </a:rPr>
                        <m:t>=</m:t>
                      </m:r>
                      <m:f>
                        <m:fPr>
                          <m:ctrlPr>
                            <a:rPr lang="mr-IN" altLang="zh-CN" sz="2400" i="1">
                              <a:solidFill>
                                <a:srgbClr val="09405E"/>
                              </a:solidFill>
                              <a:latin typeface="Cambria Math" panose="02040503050406030204" pitchFamily="18" charset="0"/>
                            </a:rPr>
                          </m:ctrlPr>
                        </m:fPr>
                        <m:num>
                          <m:r>
                            <a:rPr lang="en-US" altLang="zh-CN" sz="2400" i="1">
                              <a:solidFill>
                                <a:srgbClr val="09405E"/>
                              </a:solidFill>
                              <a:latin typeface="Cambria Math" charset="0"/>
                            </a:rPr>
                            <m:t>1</m:t>
                          </m:r>
                        </m:num>
                        <m:den>
                          <m:r>
                            <a:rPr lang="en-US" altLang="zh-CN" sz="2400" i="1">
                              <a:solidFill>
                                <a:srgbClr val="09405E"/>
                              </a:solidFill>
                              <a:latin typeface="Cambria Math" charset="0"/>
                            </a:rPr>
                            <m:t>2</m:t>
                          </m:r>
                        </m:den>
                      </m:f>
                      <m:sSubSup>
                        <m:sSubSupPr>
                          <m:ctrlPr>
                            <a:rPr lang="en-US" altLang="zh-CN" sz="2400" i="1">
                              <a:solidFill>
                                <a:srgbClr val="09405E"/>
                              </a:solidFill>
                              <a:latin typeface="Cambria Math" panose="02040503050406030204" pitchFamily="18" charset="0"/>
                            </a:rPr>
                          </m:ctrlPr>
                        </m:sSubSupPr>
                        <m:e>
                          <m:d>
                            <m:dPr>
                              <m:begChr m:val="‖"/>
                              <m:endChr m:val="‖"/>
                              <m:ctrlPr>
                                <a:rPr lang="en-US" altLang="zh-CN" sz="2400" i="1">
                                  <a:solidFill>
                                    <a:srgbClr val="09405E"/>
                                  </a:solidFill>
                                  <a:latin typeface="Cambria Math" panose="02040503050406030204" pitchFamily="18" charset="0"/>
                                </a:rPr>
                              </m:ctrlPr>
                            </m:dPr>
                            <m:e>
                              <m:r>
                                <a:rPr kumimoji="1" lang="en-US" altLang="zh-CN" sz="2400" b="1" i="1">
                                  <a:solidFill>
                                    <a:srgbClr val="09405E"/>
                                  </a:solidFill>
                                  <a:latin typeface="Cambria Math" charset="0"/>
                                  <a:ea typeface="Cambria Math" charset="0"/>
                                  <a:cs typeface="Cambria Math" charset="0"/>
                                </a:rPr>
                                <m:t>𝒘</m:t>
                              </m:r>
                            </m:e>
                          </m:d>
                        </m:e>
                        <m:sub>
                          <m:r>
                            <a:rPr lang="en-US" altLang="zh-CN" sz="2400" i="1">
                              <a:solidFill>
                                <a:srgbClr val="09405E"/>
                              </a:solidFill>
                              <a:latin typeface="Cambria Math" charset="0"/>
                            </a:rPr>
                            <m:t>2</m:t>
                          </m:r>
                        </m:sub>
                        <m:sup>
                          <m:r>
                            <a:rPr lang="en-US" altLang="zh-CN" sz="2400" i="1">
                              <a:solidFill>
                                <a:srgbClr val="09405E"/>
                              </a:solidFill>
                              <a:latin typeface="Cambria Math" charset="0"/>
                            </a:rPr>
                            <m:t>2</m:t>
                          </m:r>
                        </m:sup>
                      </m:sSubSup>
                      <m:r>
                        <a:rPr lang="en-US" altLang="zh-CN" sz="2400" i="1">
                          <a:solidFill>
                            <a:srgbClr val="09405E"/>
                          </a:solidFill>
                          <a:latin typeface="Cambria Math" charset="0"/>
                        </a:rPr>
                        <m:t>+</m:t>
                      </m:r>
                      <m:r>
                        <a:rPr lang="en-US" altLang="zh-CN" sz="2400" i="1">
                          <a:solidFill>
                            <a:srgbClr val="09405E"/>
                          </a:solidFill>
                          <a:latin typeface="Cambria Math" charset="0"/>
                        </a:rPr>
                        <m:t>𝐶</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𝜉</m:t>
                              </m:r>
                            </m:e>
                            <m:sub>
                              <m:r>
                                <a:rPr lang="en-US" altLang="zh-CN" sz="2400" i="1">
                                  <a:solidFill>
                                    <a:srgbClr val="09405E"/>
                                  </a:solidFill>
                                  <a:latin typeface="Cambria Math" charset="0"/>
                                </a:rPr>
                                <m:t>𝑖</m:t>
                              </m:r>
                            </m:sub>
                          </m:sSub>
                        </m:e>
                      </m:nary>
                    </m:oMath>
                  </m:oMathPara>
                </a14:m>
                <a:endParaRPr lang="zh-CN" altLang="en-US" sz="24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197521" y="1585198"/>
                <a:ext cx="4123436" cy="113082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634291" y="2716020"/>
                <a:ext cx="5440657"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m:t>
                      </m:r>
                      <m:f>
                        <m:fPr>
                          <m:ctrlPr>
                            <a:rPr lang="mr-IN" altLang="zh-CN" sz="2400" i="1">
                              <a:solidFill>
                                <a:srgbClr val="09405E"/>
                              </a:solidFill>
                              <a:latin typeface="Cambria Math" panose="02040503050406030204" pitchFamily="18" charset="0"/>
                            </a:rPr>
                          </m:ctrlPr>
                        </m:fPr>
                        <m:num>
                          <m:r>
                            <a:rPr lang="en-US" altLang="zh-CN" sz="2400" i="1">
                              <a:solidFill>
                                <a:srgbClr val="09405E"/>
                              </a:solidFill>
                              <a:latin typeface="Cambria Math" charset="0"/>
                            </a:rPr>
                            <m:t>1</m:t>
                          </m:r>
                        </m:num>
                        <m:den>
                          <m:r>
                            <a:rPr lang="en-US" altLang="zh-CN" sz="2400" i="1">
                              <a:solidFill>
                                <a:srgbClr val="09405E"/>
                              </a:solidFill>
                              <a:latin typeface="Cambria Math" charset="0"/>
                            </a:rPr>
                            <m:t>2</m:t>
                          </m:r>
                        </m:den>
                      </m:f>
                      <m:sSubSup>
                        <m:sSubSupPr>
                          <m:ctrlPr>
                            <a:rPr lang="en-US" altLang="zh-CN" sz="2400" i="1">
                              <a:solidFill>
                                <a:srgbClr val="09405E"/>
                              </a:solidFill>
                              <a:latin typeface="Cambria Math" panose="02040503050406030204" pitchFamily="18" charset="0"/>
                            </a:rPr>
                          </m:ctrlPr>
                        </m:sSubSupPr>
                        <m:e>
                          <m:d>
                            <m:dPr>
                              <m:begChr m:val="‖"/>
                              <m:endChr m:val="‖"/>
                              <m:ctrlPr>
                                <a:rPr lang="en-US" altLang="zh-CN" sz="2400" i="1">
                                  <a:solidFill>
                                    <a:srgbClr val="09405E"/>
                                  </a:solidFill>
                                  <a:latin typeface="Cambria Math" panose="02040503050406030204" pitchFamily="18" charset="0"/>
                                </a:rPr>
                              </m:ctrlPr>
                            </m:dPr>
                            <m:e>
                              <m:r>
                                <a:rPr kumimoji="1" lang="en-US" altLang="zh-CN" sz="2400" b="1" i="1">
                                  <a:solidFill>
                                    <a:srgbClr val="09405E"/>
                                  </a:solidFill>
                                  <a:latin typeface="Cambria Math" charset="0"/>
                                  <a:ea typeface="Cambria Math" charset="0"/>
                                  <a:cs typeface="Cambria Math" charset="0"/>
                                </a:rPr>
                                <m:t>𝒘</m:t>
                              </m:r>
                            </m:e>
                          </m:d>
                        </m:e>
                        <m:sub>
                          <m:r>
                            <a:rPr lang="en-US" altLang="zh-CN" sz="2400" i="1">
                              <a:solidFill>
                                <a:srgbClr val="09405E"/>
                              </a:solidFill>
                              <a:latin typeface="Cambria Math" charset="0"/>
                            </a:rPr>
                            <m:t>2</m:t>
                          </m:r>
                        </m:sub>
                        <m:sup>
                          <m:r>
                            <a:rPr lang="en-US" altLang="zh-CN" sz="2400" i="1">
                              <a:solidFill>
                                <a:srgbClr val="09405E"/>
                              </a:solidFill>
                              <a:latin typeface="Cambria Math" charset="0"/>
                            </a:rPr>
                            <m:t>2</m:t>
                          </m:r>
                        </m:sup>
                      </m:sSubSup>
                      <m:r>
                        <a:rPr lang="en-US" altLang="zh-CN" sz="2400" i="1">
                          <a:solidFill>
                            <a:srgbClr val="09405E"/>
                          </a:solidFill>
                          <a:latin typeface="Cambria Math" charset="0"/>
                        </a:rPr>
                        <m:t>+</m:t>
                      </m:r>
                      <m:r>
                        <a:rPr lang="en-US" altLang="zh-CN" sz="2400" i="1">
                          <a:solidFill>
                            <a:srgbClr val="09405E"/>
                          </a:solidFill>
                          <a:latin typeface="Cambria Math" charset="0"/>
                        </a:rPr>
                        <m:t>𝐶</m:t>
                      </m:r>
                      <m:nary>
                        <m:naryPr>
                          <m:chr m:val="∑"/>
                          <m:ctrlPr>
                            <a:rPr lang="is-IS" altLang="zh-CN" sz="2400" i="1" smtClean="0">
                              <a:solidFill>
                                <a:srgbClr val="09405E"/>
                              </a:solidFill>
                              <a:latin typeface="Cambria Math" panose="02040503050406030204" pitchFamily="18" charset="0"/>
                            </a:rPr>
                          </m:ctrlPr>
                        </m:naryPr>
                        <m:sub>
                          <m:r>
                            <m:rPr>
                              <m:brk m:alnAt="23"/>
                            </m:rPr>
                            <a:rPr lang="en-US" altLang="zh-CN" sz="2400" b="0" i="1" smtClean="0">
                              <a:solidFill>
                                <a:srgbClr val="09405E"/>
                              </a:solidFill>
                              <a:latin typeface="Cambria Math" charset="0"/>
                            </a:rPr>
                            <m:t>𝑖</m:t>
                          </m:r>
                          <m:r>
                            <a:rPr lang="en-US" altLang="zh-CN" sz="2400" b="0" i="1" smtClean="0">
                              <a:solidFill>
                                <a:srgbClr val="09405E"/>
                              </a:solidFill>
                              <a:latin typeface="Cambria Math" charset="0"/>
                            </a:rPr>
                            <m:t>=1</m:t>
                          </m:r>
                        </m:sub>
                        <m:sup>
                          <m:r>
                            <a:rPr lang="en-US" altLang="zh-CN" sz="2400" b="0" i="1" smtClean="0">
                              <a:solidFill>
                                <a:srgbClr val="09405E"/>
                              </a:solidFill>
                              <a:latin typeface="Cambria Math" charset="0"/>
                            </a:rPr>
                            <m:t>𝑁</m:t>
                          </m:r>
                        </m:sup>
                        <m:e>
                          <m:sSub>
                            <m:sSubPr>
                              <m:ctrlPr>
                                <a:rPr lang="en-US" altLang="zh-CN" sz="2400" i="1">
                                  <a:solidFill>
                                    <a:srgbClr val="09405E"/>
                                  </a:solidFill>
                                  <a:latin typeface="Cambria Math" panose="02040503050406030204" pitchFamily="18"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𝐿</m:t>
                              </m:r>
                            </m:e>
                            <m:sub>
                              <m:r>
                                <a:rPr lang="en-US" altLang="zh-CN" sz="2400" i="1">
                                  <a:solidFill>
                                    <a:srgbClr val="09405E"/>
                                  </a:solidFill>
                                  <a:latin typeface="Cambria Math" charset="0"/>
                                  <a:ea typeface="Cambria Math" charset="0"/>
                                  <a:cs typeface="Cambria Math" charset="0"/>
                                </a:rPr>
                                <m:t>𝐻𝑖𝑛𝑔𝑒</m:t>
                              </m:r>
                            </m:sub>
                          </m:sSub>
                          <m:d>
                            <m:dPr>
                              <m:ctrlPr>
                                <a:rPr lang="mr-IN" altLang="zh-CN" sz="2400" i="1">
                                  <a:solidFill>
                                    <a:srgbClr val="09405E"/>
                                  </a:solidFill>
                                  <a:latin typeface="Cambria Math" panose="02040503050406030204" pitchFamily="18" charset="0"/>
                                  <a:ea typeface="Cambria Math" charset="0"/>
                                  <a:cs typeface="Cambria Math" charset="0"/>
                                </a:rPr>
                              </m:ctrlPr>
                            </m:dPr>
                            <m:e>
                              <m:sSub>
                                <m:sSubPr>
                                  <m:ctrlPr>
                                    <a:rPr lang="en-US" altLang="zh-CN" sz="2400" i="1">
                                      <a:solidFill>
                                        <a:srgbClr val="09405E"/>
                                      </a:solidFill>
                                      <a:latin typeface="Cambria Math" panose="02040503050406030204" pitchFamily="18"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𝑦</m:t>
                                  </m:r>
                                </m:e>
                                <m:sub>
                                  <m:r>
                                    <a:rPr lang="en-US" altLang="zh-CN" sz="2400" i="1">
                                      <a:solidFill>
                                        <a:srgbClr val="09405E"/>
                                      </a:solidFill>
                                      <a:latin typeface="Cambria Math" charset="0"/>
                                      <a:ea typeface="Cambria Math" charset="0"/>
                                      <a:cs typeface="Cambria Math" charset="0"/>
                                    </a:rPr>
                                    <m:t>𝑖</m:t>
                                  </m:r>
                                </m:sub>
                              </m:sSub>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𝑓</m:t>
                              </m:r>
                              <m:r>
                                <a:rPr lang="en-US" altLang="zh-CN" sz="2400" i="1">
                                  <a:solidFill>
                                    <a:srgbClr val="09405E"/>
                                  </a:solidFill>
                                  <a:latin typeface="Cambria Math" charset="0"/>
                                </a:rPr>
                                <m:t>(</m:t>
                              </m:r>
                              <m:sSub>
                                <m:sSubPr>
                                  <m:ctrlPr>
                                    <a:rPr lang="en-US" altLang="zh-CN" sz="2400" i="1">
                                      <a:solidFill>
                                        <a:srgbClr val="09405E"/>
                                      </a:solidFill>
                                      <a:latin typeface="Cambria Math" panose="02040503050406030204" pitchFamily="18"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r>
                                <a:rPr lang="en-US" altLang="zh-CN" sz="2400" b="1" i="1" smtClean="0">
                                  <a:solidFill>
                                    <a:srgbClr val="09405E"/>
                                  </a:solidFill>
                                  <a:latin typeface="Cambria Math" charset="0"/>
                                </a:rPr>
                                <m:t>,</m:t>
                              </m:r>
                              <m:r>
                                <a:rPr kumimoji="1" lang="en-US" altLang="zh-CN" sz="2400" b="1" i="1">
                                  <a:solidFill>
                                    <a:srgbClr val="09405E"/>
                                  </a:solidFill>
                                  <a:latin typeface="Cambria Math" charset="0"/>
                                  <a:ea typeface="Cambria Math" charset="0"/>
                                  <a:cs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𝑏</m:t>
                              </m:r>
                              <m:r>
                                <a:rPr lang="en-US" altLang="zh-CN" sz="2400" i="1">
                                  <a:solidFill>
                                    <a:srgbClr val="09405E"/>
                                  </a:solidFill>
                                  <a:latin typeface="Cambria Math" charset="0"/>
                                </a:rPr>
                                <m:t>)</m:t>
                              </m:r>
                            </m:e>
                          </m:d>
                        </m:e>
                      </m:nary>
                    </m:oMath>
                  </m:oMathPara>
                </a14:m>
                <a:endParaRPr lang="zh-CN" altLang="en-US" sz="24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634291" y="2716020"/>
                <a:ext cx="5440657"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197521" y="4488800"/>
                <a:ext cx="5208926"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𝐽</m:t>
                      </m:r>
                      <m:d>
                        <m:dPr>
                          <m:ctrlPr>
                            <a:rPr lang="en-US" altLang="zh-CN" sz="2400" i="1">
                              <a:solidFill>
                                <a:srgbClr val="09405E"/>
                              </a:solidFill>
                              <a:latin typeface="Cambria Math" panose="02040503050406030204" pitchFamily="18" charset="0"/>
                            </a:rPr>
                          </m:ctrlPr>
                        </m:dPr>
                        <m:e>
                          <m:r>
                            <a:rPr kumimoji="1" lang="el-GR" altLang="zh-CN" sz="2400" b="1" i="1">
                              <a:solidFill>
                                <a:srgbClr val="09405E"/>
                              </a:solidFill>
                              <a:latin typeface="Cambria Math" charset="0"/>
                              <a:ea typeface="Cambria Math" charset="0"/>
                              <a:cs typeface="Cambria Math" charset="0"/>
                            </a:rPr>
                            <m:t>𝜽</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𝜆</m:t>
                          </m:r>
                        </m:e>
                      </m:d>
                      <m:r>
                        <a:rPr lang="en-US" altLang="zh-CN" sz="2400" i="1">
                          <a:solidFill>
                            <a:srgbClr val="09405E"/>
                          </a:solidFill>
                          <a:latin typeface="Cambria Math" charset="0"/>
                        </a:rPr>
                        <m:t>=</m:t>
                      </m:r>
                      <m:r>
                        <a:rPr lang="en-US" altLang="zh-CN" sz="2400" b="0" i="1" smtClean="0">
                          <a:solidFill>
                            <a:srgbClr val="09405E"/>
                          </a:solidFill>
                          <a:latin typeface="Cambria Math" charset="0"/>
                        </a:rPr>
                        <m:t>𝐶</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r>
                            <a:rPr lang="en-US" altLang="zh-CN" sz="2400" i="1">
                              <a:solidFill>
                                <a:srgbClr val="09405E"/>
                              </a:solidFill>
                              <a:latin typeface="Cambria Math" charset="0"/>
                            </a:rPr>
                            <m:t>𝐿</m:t>
                          </m:r>
                          <m:r>
                            <a:rPr lang="en-US" altLang="zh-CN" sz="2400" i="1">
                              <a:solidFill>
                                <a:srgbClr val="09405E"/>
                              </a:solidFill>
                              <a:latin typeface="Cambria Math" charset="0"/>
                            </a:rPr>
                            <m:t>(</m:t>
                          </m:r>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m:t>
                          </m:r>
                          <m:r>
                            <a:rPr lang="en-US" altLang="zh-CN" sz="2400" i="1">
                              <a:solidFill>
                                <a:srgbClr val="09405E"/>
                              </a:solidFill>
                              <a:latin typeface="Cambria Math" charset="0"/>
                            </a:rPr>
                            <m:t>𝑓</m:t>
                          </m:r>
                          <m:r>
                            <a:rPr lang="en-US" altLang="zh-CN" sz="2400" i="1">
                              <a:solidFill>
                                <a:srgbClr val="09405E"/>
                              </a:solidFill>
                              <a:latin typeface="Cambria Math" charset="0"/>
                            </a:rPr>
                            <m:t>(</m:t>
                          </m:r>
                          <m:sSub>
                            <m:sSubPr>
                              <m:ctrlPr>
                                <a:rPr lang="en-US" altLang="zh-CN" sz="2400" i="1">
                                  <a:solidFill>
                                    <a:srgbClr val="09405E"/>
                                  </a:solidFill>
                                  <a:latin typeface="Cambria Math" panose="02040503050406030204" pitchFamily="18"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r>
                            <a:rPr lang="en-US" altLang="zh-CN" sz="2400" b="1" i="1" smtClean="0">
                              <a:solidFill>
                                <a:srgbClr val="09405E"/>
                              </a:solidFill>
                              <a:latin typeface="Cambria Math" charset="0"/>
                            </a:rPr>
                            <m:t>,</m:t>
                          </m:r>
                          <m:r>
                            <a:rPr kumimoji="1" lang="el-GR" altLang="zh-CN" sz="2400" b="1" i="1">
                              <a:solidFill>
                                <a:srgbClr val="09405E"/>
                              </a:solidFill>
                              <a:latin typeface="Cambria Math" charset="0"/>
                              <a:ea typeface="Cambria Math" charset="0"/>
                              <a:cs typeface="Cambria Math" charset="0"/>
                            </a:rPr>
                            <m:t>𝜽</m:t>
                          </m:r>
                          <m:r>
                            <a:rPr lang="en-US" altLang="zh-CN" sz="2400" i="1">
                              <a:solidFill>
                                <a:srgbClr val="09405E"/>
                              </a:solidFill>
                              <a:latin typeface="Cambria Math" charset="0"/>
                            </a:rPr>
                            <m:t>))</m:t>
                          </m:r>
                        </m:e>
                      </m:nary>
                      <m:r>
                        <a:rPr lang="en-US" altLang="zh-CN" sz="2400" i="1">
                          <a:solidFill>
                            <a:srgbClr val="09405E"/>
                          </a:solidFill>
                          <a:latin typeface="Cambria Math" charset="0"/>
                        </a:rPr>
                        <m:t>+</m:t>
                      </m:r>
                      <m:r>
                        <a:rPr lang="en-US" altLang="zh-CN" sz="2400" i="1">
                          <a:solidFill>
                            <a:srgbClr val="09405E"/>
                          </a:solidFill>
                          <a:latin typeface="Cambria Math" charset="0"/>
                          <a:ea typeface="Cambria Math" charset="0"/>
                          <a:cs typeface="Cambria Math" charset="0"/>
                        </a:rPr>
                        <m:t>𝑅</m:t>
                      </m:r>
                      <m:r>
                        <a:rPr lang="en-US" altLang="zh-CN" sz="2400" i="1">
                          <a:solidFill>
                            <a:srgbClr val="09405E"/>
                          </a:solidFill>
                          <a:latin typeface="Cambria Math" charset="0"/>
                          <a:ea typeface="Cambria Math" charset="0"/>
                          <a:cs typeface="Cambria Math" charset="0"/>
                        </a:rPr>
                        <m:t>(</m:t>
                      </m:r>
                      <m:r>
                        <a:rPr kumimoji="1" lang="el-GR" altLang="zh-CN" sz="2400" b="1" i="1">
                          <a:solidFill>
                            <a:srgbClr val="09405E"/>
                          </a:solidFill>
                          <a:latin typeface="Cambria Math" charset="0"/>
                          <a:ea typeface="Cambria Math" charset="0"/>
                          <a:cs typeface="Cambria Math" charset="0"/>
                        </a:rPr>
                        <m:t>𝜽</m:t>
                      </m:r>
                      <m:r>
                        <a:rPr lang="en-US" altLang="zh-CN" sz="2400" i="1">
                          <a:solidFill>
                            <a:srgbClr val="09405E"/>
                          </a:solidFill>
                          <a:latin typeface="Cambria Math" charset="0"/>
                          <a:ea typeface="Cambria Math" charset="0"/>
                          <a:cs typeface="Cambria Math" charset="0"/>
                        </a:rPr>
                        <m:t>)</m:t>
                      </m:r>
                    </m:oMath>
                  </m:oMathPara>
                </a14:m>
                <a:endParaRPr lang="zh-CN" altLang="en-US" sz="24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197521" y="4488800"/>
                <a:ext cx="5208926" cy="1130822"/>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5408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505397"/>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线性</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分类原理</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带松弛变量的</a:t>
            </a:r>
            <a:r>
              <a:rPr kumimoji="1" lang="en-US" altLang="zh-CN" sz="2800" dirty="0">
                <a:solidFill>
                  <a:srgbClr val="09405E"/>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的对偶问题</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核化</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模型</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回归（</a:t>
            </a:r>
            <a:r>
              <a:rPr kumimoji="1" lang="en-US" altLang="zh-CN" sz="2800" dirty="0">
                <a:solidFill>
                  <a:srgbClr val="09405E"/>
                </a:solidFill>
                <a:latin typeface="微软雅黑" panose="020B0503020204020204" pitchFamily="34" charset="-122"/>
                <a:ea typeface="微软雅黑" panose="020B0503020204020204" pitchFamily="34" charset="-122"/>
              </a:rPr>
              <a:t>SVR</a:t>
            </a:r>
            <a:r>
              <a:rPr kumimoji="1" lang="zh-CN" altLang="en-US" sz="2800" dirty="0">
                <a:solidFill>
                  <a:srgbClr val="09405E"/>
                </a:solidFill>
                <a:latin typeface="微软雅黑" panose="020B0503020204020204" pitchFamily="34" charset="-122"/>
                <a:ea typeface="微软雅黑" panose="020B0503020204020204" pitchFamily="34" charset="-122"/>
              </a:rPr>
              <a:t>）</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rgbClr val="09405E"/>
                </a:solidFill>
                <a:latin typeface="微软雅黑" panose="020B0503020204020204" pitchFamily="34" charset="-122"/>
                <a:ea typeface="微软雅黑" panose="020B0503020204020204" pitchFamily="34" charset="-122"/>
              </a:rPr>
              <a:t>Sklearn</a:t>
            </a:r>
            <a:r>
              <a:rPr kumimoji="1" lang="zh-CN" altLang="en-US" sz="2800" dirty="0">
                <a:solidFill>
                  <a:srgbClr val="09405E"/>
                </a:solidFill>
                <a:latin typeface="微软雅黑" panose="020B0503020204020204" pitchFamily="34" charset="-122"/>
                <a:ea typeface="微软雅黑" panose="020B0503020204020204" pitchFamily="34" charset="-122"/>
              </a:rPr>
              <a:t>中的</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的</a:t>
            </a:r>
            <a:r>
              <a:rPr kumimoji="1" lang="en-US" altLang="zh-CN" sz="2800" dirty="0">
                <a:solidFill>
                  <a:srgbClr val="09405E"/>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应用案例</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511604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的对偶问题</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63207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C-SVM</a:t>
            </a:r>
            <a:r>
              <a:rPr lang="zh-CN" altLang="en-US" dirty="0"/>
              <a:t>的目标函数为</a:t>
            </a:r>
            <a:endParaRPr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r>
              <a:rPr lang="zh-CN" altLang="en-US" dirty="0"/>
              <a:t>为带不等式约束的优化问题。</a:t>
            </a:r>
            <a:endParaRPr lang="en-US" altLang="zh-CN" dirty="0"/>
          </a:p>
          <a:p>
            <a:pPr>
              <a:lnSpc>
                <a:spcPct val="100000"/>
              </a:lnSpc>
            </a:pPr>
            <a:r>
              <a:rPr lang="zh-CN" altLang="en-US" dirty="0"/>
              <a:t>带不等式约束的优化问题可采用拉格朗日乘子变成非约束的优化问题，再进一步变成对偶问题（</a:t>
            </a:r>
            <a:r>
              <a:rPr lang="en-US" altLang="zh-CN" dirty="0"/>
              <a:t>dual problem</a:t>
            </a:r>
            <a:r>
              <a:rPr lang="zh-CN" altLang="en-US" dirty="0"/>
              <a:t>）。</a:t>
            </a:r>
            <a:endParaRPr lang="en-US" altLang="zh-CN" dirty="0"/>
          </a:p>
          <a:p>
            <a:pPr>
              <a:lnSpc>
                <a:spcPct val="100000"/>
              </a:lnSpc>
            </a:pPr>
            <a:r>
              <a:rPr lang="zh-CN" altLang="en-US" dirty="0"/>
              <a:t>通过求解与原问题等价的对偶问题</a:t>
            </a:r>
            <a:r>
              <a:rPr lang="en-US" altLang="zh-CN" dirty="0"/>
              <a:t>(dual problem)</a:t>
            </a:r>
            <a:r>
              <a:rPr lang="zh-CN" altLang="en-US" dirty="0"/>
              <a:t>得到原始问题的最优解。优点</a:t>
            </a:r>
            <a:endParaRPr lang="en-US" altLang="zh-CN" dirty="0"/>
          </a:p>
          <a:p>
            <a:pPr lvl="1">
              <a:lnSpc>
                <a:spcPct val="100000"/>
              </a:lnSpc>
            </a:pPr>
            <a:r>
              <a:rPr kumimoji="1" lang="zh-CN" altLang="en-US" dirty="0"/>
              <a:t> </a:t>
            </a:r>
            <a:r>
              <a:rPr lang="en-US" altLang="zh-CN" dirty="0"/>
              <a:t>1.</a:t>
            </a:r>
            <a:r>
              <a:rPr lang="zh-CN" altLang="en-US" dirty="0"/>
              <a:t> 对偶问题往往更容易求解</a:t>
            </a:r>
            <a:endParaRPr lang="en-US" altLang="zh-CN" dirty="0"/>
          </a:p>
          <a:p>
            <a:pPr lvl="1">
              <a:lnSpc>
                <a:spcPct val="100000"/>
              </a:lnSpc>
            </a:pPr>
            <a:r>
              <a:rPr kumimoji="1" lang="zh-CN" altLang="en-US" dirty="0"/>
              <a:t> </a:t>
            </a:r>
            <a:r>
              <a:rPr lang="en-US" altLang="zh-CN" dirty="0"/>
              <a:t>2.</a:t>
            </a:r>
            <a:r>
              <a:rPr lang="zh-CN" altLang="en-US" dirty="0"/>
              <a:t> 可以自然的引入核函数，进而推广到非线性模型</a:t>
            </a:r>
            <a:endParaRPr kumimoji="1" lang="zh-CN" altLang="en-US" dirty="0"/>
          </a:p>
        </p:txBody>
      </p:sp>
      <p:sp>
        <p:nvSpPr>
          <p:cNvPr id="3" name="标题 2"/>
          <p:cNvSpPr>
            <a:spLocks noGrp="1"/>
          </p:cNvSpPr>
          <p:nvPr>
            <p:ph type="title"/>
          </p:nvPr>
        </p:nvSpPr>
        <p:spPr/>
        <p:txBody>
          <a:bodyPr/>
          <a:lstStyle/>
          <a:p>
            <a:r>
              <a:rPr lang="zh-CN" altLang="en-US" dirty="0">
                <a:cs typeface="Times New Roman" panose="02020603050405020304"/>
              </a:rPr>
              <a:t>回忆：</a:t>
            </a:r>
            <a:r>
              <a:rPr lang="en-US" altLang="zh-CN" dirty="0">
                <a:cs typeface="Times New Roman" panose="02020603050405020304"/>
              </a:rPr>
              <a:t>SVM</a:t>
            </a:r>
            <a:r>
              <a:rPr lang="zh-CN" altLang="en-US" dirty="0">
                <a:cs typeface="Times New Roman" panose="02020603050405020304"/>
              </a:rPr>
              <a:t>分类模型</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4572271" y="832757"/>
                <a:ext cx="4723857"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a:rPr lang="en-US" altLang="zh-CN" sz="2800" i="1">
                              <a:solidFill>
                                <a:srgbClr val="09405E"/>
                              </a:solidFill>
                              <a:latin typeface="Cambria Math" charset="0"/>
                            </a:rPr>
                            <m:t>𝐽</m:t>
                          </m:r>
                          <m:d>
                            <m:dPr>
                              <m:ctrlPr>
                                <a:rPr lang="en-US" altLang="zh-CN" sz="2800" i="1">
                                  <a:solidFill>
                                    <a:srgbClr val="09405E"/>
                                  </a:solidFill>
                                  <a:latin typeface="Cambria Math" panose="02040503050406030204" pitchFamily="18" charset="0"/>
                                </a:rPr>
                              </m:ctrlPr>
                            </m:dPr>
                            <m:e>
                              <m:r>
                                <a:rPr kumimoji="1" lang="en-US" altLang="zh-CN" sz="2800" b="1" i="1">
                                  <a:solidFill>
                                    <a:srgbClr val="09405E"/>
                                  </a:solidFill>
                                  <a:latin typeface="Cambria Math" charset="0"/>
                                  <a:ea typeface="Cambria Math" charset="0"/>
                                  <a:cs typeface="Cambria Math" charset="0"/>
                                </a:rPr>
                                <m:t>𝒘</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𝑏</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𝐶</m:t>
                              </m:r>
                            </m:e>
                          </m:d>
                          <m:r>
                            <a:rPr lang="en-US" altLang="zh-CN" sz="2800" i="1">
                              <a:solidFill>
                                <a:srgbClr val="09405E"/>
                              </a:solidFill>
                              <a:latin typeface="Cambria Math" charset="0"/>
                            </a:rPr>
                            <m:t>=</m:t>
                          </m:r>
                          <m:r>
                            <a:rPr lang="en-US" altLang="zh-CN" sz="2800" i="1">
                              <a:solidFill>
                                <a:srgbClr val="09405E"/>
                              </a:solidFill>
                              <a:latin typeface="Cambria Math" charset="0"/>
                            </a:rPr>
                            <m:t>𝐶</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rPr>
                                    <m:t>𝑖</m:t>
                                  </m:r>
                                </m:sub>
                              </m:sSub>
                            </m:e>
                          </m:nary>
                          <m:r>
                            <a:rPr lang="en-US" altLang="zh-CN" sz="2800" b="0" i="1" smtClean="0">
                              <a:solidFill>
                                <a:srgbClr val="09405E"/>
                              </a:solidFill>
                              <a:latin typeface="Cambria Math" charset="0"/>
                            </a:rPr>
                            <m:t>+</m:t>
                          </m:r>
                          <m:f>
                            <m:fPr>
                              <m:ctrlPr>
                                <a:rPr lang="el-GR" altLang="zh-CN" sz="2800" b="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4572271" y="832757"/>
                <a:ext cx="4723857" cy="1303883"/>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329457" y="2136640"/>
                <a:ext cx="7201651"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smtClean="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b="0" i="1" dirty="0" smtClean="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is-I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1</m:t>
                          </m:r>
                          <m:r>
                            <a:rPr lang="en-US" altLang="zh-CN" sz="2800" i="1">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kumimoji="1" lang="en-US" altLang="zh-CN" sz="2800" i="1">
                                  <a:solidFill>
                                    <a:srgbClr val="09405E"/>
                                  </a:solidFill>
                                  <a:latin typeface="Cambria Math" charset="0"/>
                                </a:rPr>
                                <m:t>𝑖</m:t>
                              </m:r>
                            </m:sub>
                          </m:sSub>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4329457" y="2136640"/>
                <a:ext cx="7201651" cy="578685"/>
              </a:xfrm>
              <a:prstGeom prst="rect">
                <a:avLst/>
              </a:prstGeom>
              <a:blipFill>
                <a:blip r:embed="rId3"/>
                <a:stretch>
                  <a:fillRect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118907" y="2768721"/>
                <a:ext cx="3516284" cy="523220"/>
              </a:xfrm>
              <a:prstGeom prst="rect">
                <a:avLst/>
              </a:prstGeom>
            </p:spPr>
            <p:txBody>
              <a:bodyPr wrap="none">
                <a:spAutoFit/>
              </a:bodyPr>
              <a:lstStyle/>
              <a:p>
                <a14:m>
                  <m:oMath xmlns:m="http://schemas.openxmlformats.org/officeDocument/2006/math">
                    <m:sSub>
                      <m:sSubPr>
                        <m:ctrlPr>
                          <a:rPr kumimoji="1" lang="en-US" altLang="zh-CN" sz="2800" i="1" smtClean="0">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≥0</m:t>
                    </m:r>
                    <m:r>
                      <a:rPr kumimoji="1" lang="zh-CN" altLang="en-US" sz="2800" b="0" i="1" smtClean="0">
                        <a:solidFill>
                          <a:srgbClr val="09405E"/>
                        </a:solidFill>
                        <a:latin typeface="Cambria Math" charset="0"/>
                        <a:ea typeface="Cambria Math" charset="0"/>
                        <a:cs typeface="Cambria Math" charset="0"/>
                      </a:rPr>
                      <m:t>，</m:t>
                    </m:r>
                  </m:oMath>
                </a14:m>
                <a:r>
                  <a:rPr lang="en-US" altLang="zh-CN" sz="2800" dirty="0">
                    <a:solidFill>
                      <a:srgbClr val="09405E"/>
                    </a:solidFill>
                    <a:ea typeface="Cambria Math" charset="0"/>
                    <a:cs typeface="Cambria Math" charset="0"/>
                  </a:rPr>
                  <a:t> </a:t>
                </a:r>
                <a14:m>
                  <m:oMath xmlns:m="http://schemas.openxmlformats.org/officeDocument/2006/math">
                    <m:r>
                      <a:rPr lang="en-US" altLang="zh-CN" sz="2800" b="0" i="1" dirty="0" smtClean="0">
                        <a:solidFill>
                          <a:srgbClr val="09405E"/>
                        </a:solidFill>
                        <a:latin typeface="Cambria Math" charset="0"/>
                        <a:ea typeface="Cambria Math" charset="0"/>
                        <a:cs typeface="Cambria Math" charset="0"/>
                      </a:rPr>
                      <m:t>𝑖</m:t>
                    </m:r>
                    <m:r>
                      <a:rPr lang="en-US" altLang="zh-CN" sz="2800" i="1">
                        <a:solidFill>
                          <a:srgbClr val="09405E"/>
                        </a:solidFill>
                        <a:latin typeface="Cambria Math" charset="0"/>
                        <a:ea typeface="Cambria Math" charset="0"/>
                        <a:cs typeface="Cambria Math" charset="0"/>
                      </a:rPr>
                      <m:t>=1,2,…,</m:t>
                    </m:r>
                    <m:r>
                      <a:rPr lang="en-US" altLang="zh-CN" sz="2800" i="1">
                        <a:solidFill>
                          <a:srgbClr val="09405E"/>
                        </a:solidFill>
                        <a:latin typeface="Cambria Math" charset="0"/>
                        <a:ea typeface="Cambria Math" charset="0"/>
                        <a:cs typeface="Cambria Math" charset="0"/>
                      </a:rPr>
                      <m:t>𝑁</m:t>
                    </m:r>
                  </m:oMath>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5118907" y="2768721"/>
                <a:ext cx="3516284" cy="523220"/>
              </a:xfrm>
              <a:prstGeom prst="rect">
                <a:avLst/>
              </a:prstGeom>
              <a:blipFill>
                <a:blip r:embed="rId4"/>
                <a:stretch>
                  <a:fillRect l="-2518" b="-16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8823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Grp="1" noChangeArrowheads="1"/>
          </p:cNvSpPr>
          <p:nvPr>
            <p:ph sz="quarter" idx="10"/>
          </p:nvPr>
        </p:nvSpPr>
        <p:spPr>
          <a:xfrm>
            <a:off x="667325" y="940605"/>
            <a:ext cx="10752465" cy="5237271"/>
          </a:xfrm>
        </p:spPr>
        <p:txBody>
          <a:bodyPr>
            <a:normAutofit/>
          </a:bodyPr>
          <a:lstStyle/>
          <a:p>
            <a:pPr>
              <a:buClr>
                <a:schemeClr val="tx1"/>
              </a:buClr>
              <a:buFont typeface="Wingdings" charset="2"/>
              <a:buChar char="n"/>
            </a:pPr>
            <a:r>
              <a:rPr lang="en-US" altLang="zh-CN" dirty="0">
                <a:latin typeface="Microsoft YaHei" charset="-122"/>
                <a:ea typeface="Microsoft YaHei" charset="-122"/>
                <a:cs typeface="Microsoft YaHei" charset="-122"/>
              </a:rPr>
              <a:t>C-SVM</a:t>
            </a:r>
            <a:r>
              <a:rPr lang="zh-CN" altLang="en-US" dirty="0">
                <a:latin typeface="Microsoft YaHei" charset="-122"/>
                <a:ea typeface="Microsoft YaHei" charset="-122"/>
                <a:cs typeface="Microsoft YaHei" charset="-122"/>
              </a:rPr>
              <a:t>原问题目标函数：</a:t>
            </a:r>
            <a:endParaRPr lang="en-US" altLang="zh-CN" sz="2400" dirty="0">
              <a:latin typeface="Microsoft YaHei" charset="-122"/>
              <a:ea typeface="Microsoft YaHei" charset="-122"/>
              <a:cs typeface="Microsoft YaHei" charset="-122"/>
            </a:endParaRPr>
          </a:p>
          <a:p>
            <a:pPr lvl="1">
              <a:buClr>
                <a:schemeClr val="tx1"/>
              </a:buClr>
              <a:buFont typeface="Wingdings" charset="2"/>
              <a:buChar char="n"/>
            </a:pPr>
            <a:endParaRPr lang="en-US" altLang="zh-CN" dirty="0">
              <a:latin typeface="Microsoft YaHei" charset="-122"/>
              <a:ea typeface="Microsoft YaHei" charset="-122"/>
              <a:cs typeface="Microsoft YaHei" charset="-122"/>
            </a:endParaRPr>
          </a:p>
          <a:p>
            <a:pPr lvl="1">
              <a:buClr>
                <a:schemeClr val="tx1"/>
              </a:buClr>
              <a:buFont typeface="Wingdings" charset="2"/>
              <a:buChar char="n"/>
            </a:pPr>
            <a:endParaRPr lang="en-US" altLang="zh-CN" dirty="0">
              <a:latin typeface="Microsoft YaHei" charset="-122"/>
              <a:ea typeface="Microsoft YaHei" charset="-122"/>
              <a:cs typeface="Microsoft YaHei" charset="-122"/>
            </a:endParaRPr>
          </a:p>
          <a:p>
            <a:pPr lvl="1">
              <a:buClr>
                <a:schemeClr val="tx1"/>
              </a:buClr>
              <a:buFont typeface="Wingdings" charset="2"/>
              <a:buChar char="n"/>
            </a:pPr>
            <a:endParaRPr lang="en-US" altLang="zh-CN" dirty="0">
              <a:latin typeface="Microsoft YaHei" charset="-122"/>
              <a:ea typeface="Microsoft YaHei" charset="-122"/>
              <a:cs typeface="Microsoft YaHei" charset="-122"/>
            </a:endParaRPr>
          </a:p>
          <a:p>
            <a:pPr lvl="1">
              <a:buClr>
                <a:schemeClr val="tx1"/>
              </a:buClr>
              <a:buFont typeface="Wingdings" charset="2"/>
              <a:buChar char="n"/>
            </a:pPr>
            <a:endParaRPr lang="en-US" altLang="zh-CN" dirty="0">
              <a:latin typeface="Microsoft YaHei" charset="-122"/>
              <a:ea typeface="Microsoft YaHei" charset="-122"/>
              <a:cs typeface="Microsoft YaHei" charset="-122"/>
            </a:endParaRPr>
          </a:p>
          <a:p>
            <a:pPr>
              <a:buClr>
                <a:schemeClr val="tx1"/>
              </a:buClr>
              <a:buFont typeface="Wingdings" charset="2"/>
              <a:buChar char="n"/>
            </a:pPr>
            <a:r>
              <a:rPr lang="zh-CN" altLang="en-US" dirty="0">
                <a:latin typeface="Microsoft YaHei" charset="-122"/>
                <a:ea typeface="Microsoft YaHei" charset="-122"/>
                <a:cs typeface="Microsoft YaHei" charset="-122"/>
              </a:rPr>
              <a:t>写成标准的不等式约束问题：</a:t>
            </a:r>
            <a:endParaRPr lang="en-US" altLang="zh-CN" dirty="0">
              <a:latin typeface="Microsoft YaHei" charset="-122"/>
              <a:ea typeface="Microsoft YaHei" charset="-122"/>
              <a:cs typeface="Microsoft YaHei" charset="-122"/>
            </a:endParaRPr>
          </a:p>
          <a:p>
            <a:pPr lvl="1">
              <a:buClr>
                <a:schemeClr val="tx1"/>
              </a:buClr>
              <a:buFont typeface="Wingdings" charset="2"/>
              <a:buChar char="n"/>
            </a:pPr>
            <a:endParaRPr lang="en-US" altLang="zh-CN" dirty="0">
              <a:latin typeface="Microsoft YaHei" charset="-122"/>
              <a:ea typeface="Microsoft YaHei" charset="-122"/>
              <a:cs typeface="Microsoft YaHei" charset="-122"/>
            </a:endParaRPr>
          </a:p>
          <a:p>
            <a:pPr lvl="1">
              <a:buClr>
                <a:schemeClr val="tx1"/>
              </a:buClr>
              <a:buFont typeface="Wingdings" charset="2"/>
              <a:buChar char="n"/>
            </a:pPr>
            <a:endParaRPr lang="en-US" altLang="zh-CN" dirty="0">
              <a:latin typeface="Microsoft YaHei" charset="-122"/>
              <a:ea typeface="Microsoft YaHei" charset="-122"/>
              <a:cs typeface="Microsoft YaHei" charset="-122"/>
            </a:endParaRPr>
          </a:p>
          <a:p>
            <a:pPr>
              <a:buClr>
                <a:schemeClr val="tx1"/>
              </a:buClr>
              <a:buFont typeface="Wingdings" charset="2"/>
              <a:buChar char="n"/>
            </a:pPr>
            <a:r>
              <a:rPr lang="zh-CN" altLang="en-US" dirty="0">
                <a:latin typeface="Microsoft YaHei" charset="-122"/>
                <a:ea typeface="Microsoft YaHei" charset="-122"/>
                <a:cs typeface="Microsoft YaHei" charset="-122"/>
              </a:rPr>
              <a:t>对应的广义拉格朗日函数：</a:t>
            </a:r>
          </a:p>
          <a:p>
            <a:pPr marL="914400" lvl="1" indent="-457200">
              <a:buFont typeface="Wingdings" charset="2"/>
              <a:buChar char="n"/>
            </a:pPr>
            <a:endParaRPr lang="en-US" altLang="zh-CN" sz="2800" dirty="0">
              <a:latin typeface="Microsoft YaHei" charset="-122"/>
              <a:ea typeface="Microsoft YaHei" charset="-122"/>
              <a:cs typeface="Microsoft YaHei" charset="-122"/>
            </a:endParaRPr>
          </a:p>
          <a:p>
            <a:pPr marL="914400" lvl="1" indent="-457200">
              <a:buFont typeface="Wingdings" charset="2"/>
              <a:buChar char="n"/>
            </a:pPr>
            <a:endParaRPr lang="zh-CN" altLang="en-US" sz="2800" dirty="0">
              <a:latin typeface="Microsoft YaHei" charset="-122"/>
              <a:ea typeface="Microsoft YaHei" charset="-122"/>
              <a:cs typeface="Microsoft YaHei" charset="-122"/>
            </a:endParaRPr>
          </a:p>
        </p:txBody>
      </p:sp>
      <p:sp>
        <p:nvSpPr>
          <p:cNvPr id="212994" name="Rectangle 2"/>
          <p:cNvSpPr>
            <a:spLocks noGrp="1" noRot="1" noChangeArrowheads="1"/>
          </p:cNvSpPr>
          <p:nvPr>
            <p:ph type="title"/>
          </p:nvPr>
        </p:nvSpPr>
        <p:spPr/>
        <p:txBody>
          <a:bodyPr>
            <a:normAutofit/>
          </a:bodyPr>
          <a:lstStyle/>
          <a:p>
            <a:r>
              <a:rPr lang="zh-CN" altLang="en-US" dirty="0">
                <a:latin typeface="Microsoft YaHei" charset="-122"/>
                <a:ea typeface="Microsoft YaHei" charset="-122"/>
                <a:cs typeface="Microsoft YaHei" charset="-122"/>
              </a:rPr>
              <a:t>拉格朗日乘子法</a:t>
            </a:r>
          </a:p>
        </p:txBody>
      </p:sp>
      <mc:AlternateContent xmlns:mc="http://schemas.openxmlformats.org/markup-compatibility/2006" xmlns:a14="http://schemas.microsoft.com/office/drawing/2010/main">
        <mc:Choice Requires="a14">
          <p:sp>
            <p:nvSpPr>
              <p:cNvPr id="7" name="矩形 6"/>
              <p:cNvSpPr/>
              <p:nvPr/>
            </p:nvSpPr>
            <p:spPr>
              <a:xfrm>
                <a:off x="5125397" y="785393"/>
                <a:ext cx="4070538"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panose="02040503050406030204" pitchFamily="18" charset="0"/>
                              <a:ea typeface="微软雅黑" pitchFamily="34" charset="-122"/>
                            </a:rPr>
                          </m:ctrlPr>
                        </m:funcPr>
                        <m:fName>
                          <m:r>
                            <a:rPr lang="en-US" altLang="zh-CN" sz="2400" i="1">
                              <a:solidFill>
                                <a:srgbClr val="09405E"/>
                              </a:solidFill>
                              <a:latin typeface="Cambria Math" charset="0"/>
                            </a:rPr>
                            <m:t>𝐽</m:t>
                          </m:r>
                          <m:d>
                            <m:dPr>
                              <m:ctrlPr>
                                <a:rPr lang="en-US" altLang="zh-CN" sz="2400" i="1">
                                  <a:solidFill>
                                    <a:srgbClr val="09405E"/>
                                  </a:solidFill>
                                  <a:latin typeface="Cambria Math" panose="02040503050406030204" pitchFamily="18" charset="0"/>
                                </a:rPr>
                              </m:ctrlPr>
                            </m:dPr>
                            <m:e>
                              <m:r>
                                <a:rPr kumimoji="1" lang="en-US" altLang="zh-CN" sz="2400" b="1" i="1">
                                  <a:solidFill>
                                    <a:srgbClr val="09405E"/>
                                  </a:solidFill>
                                  <a:latin typeface="Cambria Math" charset="0"/>
                                  <a:ea typeface="Cambria Math" charset="0"/>
                                  <a:cs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𝑏</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𝐶</m:t>
                              </m:r>
                            </m:e>
                          </m:d>
                          <m:r>
                            <a:rPr lang="en-US" altLang="zh-CN" sz="2400" i="1">
                              <a:solidFill>
                                <a:srgbClr val="09405E"/>
                              </a:solidFill>
                              <a:latin typeface="Cambria Math" charset="0"/>
                            </a:rPr>
                            <m:t>=</m:t>
                          </m:r>
                          <m:r>
                            <a:rPr lang="en-US" altLang="zh-CN" sz="2400" i="1">
                              <a:solidFill>
                                <a:srgbClr val="09405E"/>
                              </a:solidFill>
                              <a:latin typeface="Cambria Math" charset="0"/>
                            </a:rPr>
                            <m:t>𝐶</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𝜉</m:t>
                                  </m:r>
                                </m:e>
                                <m:sub>
                                  <m:r>
                                    <a:rPr lang="en-US" altLang="zh-CN" sz="2400" i="1">
                                      <a:solidFill>
                                        <a:srgbClr val="09405E"/>
                                      </a:solidFill>
                                      <a:latin typeface="Cambria Math" charset="0"/>
                                    </a:rPr>
                                    <m:t>𝑖</m:t>
                                  </m:r>
                                </m:sub>
                              </m:sSub>
                            </m:e>
                          </m:nary>
                          <m:r>
                            <a:rPr lang="en-US" altLang="zh-CN" sz="2400" b="0" i="1" smtClean="0">
                              <a:solidFill>
                                <a:srgbClr val="09405E"/>
                              </a:solidFill>
                              <a:latin typeface="Cambria Math" charset="0"/>
                            </a:rPr>
                            <m:t>+</m:t>
                          </m:r>
                          <m:f>
                            <m:fPr>
                              <m:ctrlPr>
                                <a:rPr lang="el-GR"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1</m:t>
                              </m:r>
                            </m:num>
                            <m:den>
                              <m:r>
                                <a:rPr lang="el-GR" altLang="zh-CN" sz="2400" b="0" i="1" smtClean="0">
                                  <a:solidFill>
                                    <a:srgbClr val="09405E"/>
                                  </a:solidFill>
                                  <a:latin typeface="Cambria Math" charset="0"/>
                                  <a:ea typeface="微软雅黑" pitchFamily="34" charset="-122"/>
                                </a:rPr>
                                <m:t>2</m:t>
                              </m:r>
                            </m:den>
                          </m:f>
                        </m:fName>
                        <m:e>
                          <m:sSubSup>
                            <m:sSubSupPr>
                              <m:ctrlPr>
                                <a:rPr kumimoji="1" lang="en-US" altLang="zh-CN" sz="24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400" b="1" i="1" dirty="0">
                                      <a:solidFill>
                                        <a:srgbClr val="09405E"/>
                                      </a:solidFill>
                                      <a:latin typeface="Cambria Math" panose="02040503050406030204" pitchFamily="18"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up>
                              <m:r>
                                <a:rPr kumimoji="1" lang="en-US" altLang="zh-CN" sz="2400" b="1" i="1" dirty="0">
                                  <a:solidFill>
                                    <a:srgbClr val="09405E"/>
                                  </a:solidFill>
                                  <a:latin typeface="Cambria Math" charset="0"/>
                                  <a:ea typeface="Cambria Math" charset="0"/>
                                  <a:cs typeface="Cambria Math" charset="0"/>
                                </a:rPr>
                                <m:t>𝟐</m:t>
                              </m:r>
                            </m:sup>
                          </m:sSubSup>
                        </m:e>
                      </m:func>
                    </m:oMath>
                  </m:oMathPara>
                </a14:m>
                <a:endParaRPr lang="zh-CN" altLang="en-US" sz="24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5125397" y="785393"/>
                <a:ext cx="4070538"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613942" y="1811989"/>
                <a:ext cx="6195735"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panose="02040503050406030204" pitchFamily="18" charset="0"/>
                              <a:ea typeface="微软雅黑" pitchFamily="34" charset="-122"/>
                            </a:rPr>
                          </m:ctrlPr>
                        </m:funcPr>
                        <m:fName>
                          <m:r>
                            <m:rPr>
                              <m:sty m:val="p"/>
                            </m:rPr>
                            <a:rPr lang="en-US" altLang="zh-CN" sz="2400" b="0" i="0" smtClean="0">
                              <a:solidFill>
                                <a:srgbClr val="09405E"/>
                              </a:solidFill>
                              <a:latin typeface="Cambria Math" charset="0"/>
                              <a:ea typeface="微软雅黑" pitchFamily="34" charset="-122"/>
                            </a:rPr>
                            <m:t>s</m:t>
                          </m:r>
                          <m:r>
                            <a:rPr lang="en-US" altLang="zh-CN" sz="2400" b="0" i="0" smtClean="0">
                              <a:solidFill>
                                <a:srgbClr val="09405E"/>
                              </a:solidFill>
                              <a:latin typeface="Cambria Math" charset="0"/>
                              <a:ea typeface="微软雅黑" pitchFamily="34" charset="-122"/>
                            </a:rPr>
                            <m:t>.</m:t>
                          </m:r>
                          <m:r>
                            <m:rPr>
                              <m:sty m:val="p"/>
                            </m:rPr>
                            <a:rPr lang="en-US" altLang="zh-CN" sz="2400" b="0" i="0" smtClean="0">
                              <a:solidFill>
                                <a:srgbClr val="09405E"/>
                              </a:solidFill>
                              <a:latin typeface="Cambria Math" charset="0"/>
                              <a:ea typeface="微软雅黑" pitchFamily="34" charset="-122"/>
                            </a:rPr>
                            <m:t>t</m:t>
                          </m:r>
                          <m:r>
                            <a:rPr lang="en-US" altLang="zh-CN" sz="2400" b="0" i="0" smtClean="0">
                              <a:solidFill>
                                <a:srgbClr val="09405E"/>
                              </a:solidFill>
                              <a:latin typeface="Cambria Math" charset="0"/>
                              <a:ea typeface="微软雅黑" pitchFamily="34" charset="-122"/>
                            </a:rPr>
                            <m:t>. </m:t>
                          </m:r>
                        </m:fName>
                        <m:e>
                          <m:sSub>
                            <m:sSubPr>
                              <m:ctrlPr>
                                <a:rPr lang="en-US" altLang="zh-CN" sz="2400" b="0" i="1" smtClean="0">
                                  <a:solidFill>
                                    <a:srgbClr val="09405E"/>
                                  </a:solidFill>
                                  <a:latin typeface="Cambria Math" panose="02040503050406030204" pitchFamily="18" charset="0"/>
                                  <a:ea typeface="微软雅黑" pitchFamily="34" charset="-122"/>
                                </a:rPr>
                              </m:ctrlPr>
                            </m:sSubPr>
                            <m:e>
                              <m:r>
                                <a:rPr lang="en-US" altLang="zh-CN" sz="2400" b="0" i="1" smtClean="0">
                                  <a:solidFill>
                                    <a:srgbClr val="09405E"/>
                                  </a:solidFill>
                                  <a:latin typeface="Cambria Math" charset="0"/>
                                  <a:ea typeface="微软雅黑" pitchFamily="34" charset="-122"/>
                                </a:rPr>
                                <m:t>𝑦</m:t>
                              </m:r>
                            </m:e>
                            <m:sub>
                              <m:r>
                                <a:rPr lang="en-US" altLang="zh-CN" sz="2400" b="0" i="1" smtClean="0">
                                  <a:solidFill>
                                    <a:srgbClr val="09405E"/>
                                  </a:solidFill>
                                  <a:latin typeface="Cambria Math" charset="0"/>
                                  <a:ea typeface="微软雅黑" pitchFamily="34" charset="-122"/>
                                </a:rPr>
                                <m:t>𝑖</m:t>
                              </m:r>
                            </m:sub>
                          </m:sSub>
                          <m:d>
                            <m:dPr>
                              <m:ctrlPr>
                                <a:rPr lang="is-IS" altLang="zh-CN" sz="2400" b="0" i="1" smtClean="0">
                                  <a:solidFill>
                                    <a:srgbClr val="09405E"/>
                                  </a:solidFill>
                                  <a:latin typeface="Cambria Math" panose="02040503050406030204" pitchFamily="18" charset="0"/>
                                  <a:ea typeface="微软雅黑" pitchFamily="34" charset="-122"/>
                                </a:rPr>
                              </m:ctrlPr>
                            </m:dPr>
                            <m:e>
                              <m:sSup>
                                <m:sSupPr>
                                  <m:ctrlPr>
                                    <a:rPr kumimoji="1" lang="en-US" altLang="zh-CN" sz="2400" i="1" dirty="0">
                                      <a:solidFill>
                                        <a:srgbClr val="09405E"/>
                                      </a:solidFill>
                                      <a:latin typeface="Cambria Math" panose="02040503050406030204" pitchFamily="18" charset="0"/>
                                    </a:rPr>
                                  </m:ctrlPr>
                                </m:sSupPr>
                                <m:e>
                                  <m:r>
                                    <a:rPr kumimoji="1" lang="en-US" altLang="zh-CN" sz="2400" b="1" i="1" dirty="0">
                                      <a:solidFill>
                                        <a:srgbClr val="09405E"/>
                                      </a:solidFill>
                                      <a:latin typeface="Cambria Math" charset="0"/>
                                    </a:rPr>
                                    <m:t>𝒘</m:t>
                                  </m:r>
                                </m:e>
                                <m:sup>
                                  <m:r>
                                    <m:rPr>
                                      <m:sty m:val="p"/>
                                    </m:rPr>
                                    <a:rPr kumimoji="1" lang="en-US" altLang="zh-CN" sz="2400" dirty="0">
                                      <a:solidFill>
                                        <a:srgbClr val="09405E"/>
                                      </a:solidFill>
                                      <a:latin typeface="Cambria Math" charset="0"/>
                                    </a:rPr>
                                    <m:t>T</m:t>
                                  </m:r>
                                </m:sup>
                              </m:sSup>
                              <m:sSub>
                                <m:sSubPr>
                                  <m:ctrlPr>
                                    <a:rPr kumimoji="1" lang="en-US" altLang="zh-CN" sz="2400" i="1" dirty="0" smtClean="0">
                                      <a:solidFill>
                                        <a:srgbClr val="09405E"/>
                                      </a:solidFill>
                                      <a:latin typeface="Cambria Math" panose="02040503050406030204" pitchFamily="18" charset="0"/>
                                    </a:rPr>
                                  </m:ctrlPr>
                                </m:sSubPr>
                                <m:e>
                                  <m:r>
                                    <a:rPr kumimoji="1" lang="en-US" altLang="zh-CN" sz="2400" b="1" i="1" dirty="0">
                                      <a:solidFill>
                                        <a:srgbClr val="09405E"/>
                                      </a:solidFill>
                                      <a:latin typeface="Cambria Math" charset="0"/>
                                    </a:rPr>
                                    <m:t>𝒙</m:t>
                                  </m:r>
                                </m:e>
                                <m:sub>
                                  <m:r>
                                    <a:rPr kumimoji="1" lang="en-US" altLang="zh-CN" sz="2400" b="0" i="1" dirty="0" smtClean="0">
                                      <a:solidFill>
                                        <a:srgbClr val="09405E"/>
                                      </a:solidFill>
                                      <a:latin typeface="Cambria Math" charset="0"/>
                                    </a:rPr>
                                    <m:t>𝑖</m:t>
                                  </m:r>
                                </m:sub>
                              </m:sSub>
                              <m:r>
                                <a:rPr kumimoji="1" lang="en-US" altLang="zh-CN" sz="2400" i="1" dirty="0">
                                  <a:solidFill>
                                    <a:srgbClr val="09405E"/>
                                  </a:solidFill>
                                  <a:latin typeface="Cambria Math" charset="0"/>
                                </a:rPr>
                                <m:t>+</m:t>
                              </m:r>
                              <m:r>
                                <a:rPr kumimoji="1" lang="en-US" altLang="zh-CN" sz="2400" i="1" dirty="0">
                                  <a:solidFill>
                                    <a:srgbClr val="09405E"/>
                                  </a:solidFill>
                                  <a:latin typeface="Cambria Math" charset="0"/>
                                </a:rPr>
                                <m:t>𝑏</m:t>
                              </m:r>
                            </m:e>
                          </m:d>
                          <m:r>
                            <a:rPr lang="is-IS" altLang="zh-CN" sz="2400" b="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1</m:t>
                          </m:r>
                          <m:r>
                            <a:rPr lang="en-US" altLang="zh-CN" sz="2400" i="1">
                              <a:solidFill>
                                <a:srgbClr val="09405E"/>
                              </a:solidFill>
                              <a:latin typeface="Cambria Math" charset="0"/>
                              <a:ea typeface="Cambria Math" charset="0"/>
                              <a:cs typeface="Cambria Math" charset="0"/>
                            </a:rPr>
                            <m:t>−</m:t>
                          </m:r>
                          <m:sSub>
                            <m:sSubPr>
                              <m:ctrlPr>
                                <a:rPr kumimoji="1"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𝜉</m:t>
                              </m:r>
                            </m:e>
                            <m:sub>
                              <m:r>
                                <a:rPr kumimoji="1" lang="en-US" altLang="zh-CN" sz="2400" i="1">
                                  <a:solidFill>
                                    <a:srgbClr val="09405E"/>
                                  </a:solidFill>
                                  <a:latin typeface="Cambria Math" charset="0"/>
                                </a:rPr>
                                <m:t>𝑖</m:t>
                              </m:r>
                            </m:sub>
                          </m:sSub>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e>
                      </m:func>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613942" y="1811989"/>
                <a:ext cx="6195735" cy="509178"/>
              </a:xfrm>
              <a:prstGeom prst="rect">
                <a:avLst/>
              </a:prstGeom>
              <a:blipFill>
                <a:blip r:embed="rId4"/>
                <a:stretch>
                  <a:fillRect b="-146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351248" y="2555239"/>
                <a:ext cx="3037691" cy="461665"/>
              </a:xfrm>
              <a:prstGeom prst="rect">
                <a:avLst/>
              </a:prstGeom>
            </p:spPr>
            <p:txBody>
              <a:bodyPr wrap="none">
                <a:spAutoFit/>
              </a:bodyPr>
              <a:lstStyle/>
              <a:p>
                <a14:m>
                  <m:oMath xmlns:m="http://schemas.openxmlformats.org/officeDocument/2006/math">
                    <m:sSub>
                      <m:sSubPr>
                        <m:ctrlPr>
                          <a:rPr kumimoji="1" lang="en-US" altLang="zh-CN" sz="2400" i="1" smtClean="0">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𝜉</m:t>
                        </m:r>
                      </m:e>
                      <m:sub>
                        <m:r>
                          <a:rPr kumimoji="1" lang="en-US" altLang="zh-CN" sz="2400" i="1">
                            <a:solidFill>
                              <a:srgbClr val="09405E"/>
                            </a:solidFill>
                            <a:latin typeface="Cambria Math" charset="0"/>
                          </a:rPr>
                          <m:t>𝑖</m:t>
                        </m:r>
                      </m:sub>
                    </m:sSub>
                    <m:r>
                      <a:rPr kumimoji="1" lang="en-US" altLang="zh-CN" sz="2400" i="1">
                        <a:solidFill>
                          <a:srgbClr val="09405E"/>
                        </a:solidFill>
                        <a:latin typeface="Cambria Math" charset="0"/>
                        <a:ea typeface="Cambria Math" charset="0"/>
                        <a:cs typeface="Cambria Math" charset="0"/>
                      </a:rPr>
                      <m:t>≥0</m:t>
                    </m:r>
                    <m:r>
                      <a:rPr kumimoji="1" lang="zh-CN" altLang="en-US" sz="2400" b="0" i="1" smtClean="0">
                        <a:solidFill>
                          <a:srgbClr val="09405E"/>
                        </a:solidFill>
                        <a:latin typeface="Cambria Math" charset="0"/>
                        <a:ea typeface="Cambria Math" charset="0"/>
                        <a:cs typeface="Cambria Math" charset="0"/>
                      </a:rPr>
                      <m:t>，</m:t>
                    </m:r>
                  </m:oMath>
                </a14:m>
                <a:r>
                  <a:rPr lang="en-US" altLang="zh-CN" sz="2400" dirty="0">
                    <a:solidFill>
                      <a:srgbClr val="09405E"/>
                    </a:solidFill>
                    <a:ea typeface="Cambria Math" charset="0"/>
                    <a:cs typeface="Cambria Math" charset="0"/>
                  </a:rPr>
                  <a:t> </a:t>
                </a:r>
                <a14:m>
                  <m:oMath xmlns:m="http://schemas.openxmlformats.org/officeDocument/2006/math">
                    <m:r>
                      <a:rPr lang="en-US" altLang="zh-CN" sz="2400" b="0" i="1" dirty="0" smtClean="0">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=1,2,…,</m:t>
                    </m:r>
                    <m:r>
                      <a:rPr lang="en-US" altLang="zh-CN" sz="2400" i="1">
                        <a:solidFill>
                          <a:srgbClr val="09405E"/>
                        </a:solidFill>
                        <a:latin typeface="Cambria Math" charset="0"/>
                        <a:ea typeface="Cambria Math" charset="0"/>
                        <a:cs typeface="Cambria Math" charset="0"/>
                      </a:rPr>
                      <m:t>𝑁</m:t>
                    </m:r>
                  </m:oMath>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5351248" y="2555239"/>
                <a:ext cx="3037691" cy="461665"/>
              </a:xfrm>
              <a:prstGeom prst="rect">
                <a:avLst/>
              </a:prstGeom>
              <a:blipFill>
                <a:blip r:embed="rId5"/>
                <a:stretch>
                  <a:fillRect l="-1667" b="-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563905" y="2905374"/>
                <a:ext cx="3015120"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panose="02040503050406030204" pitchFamily="18" charset="0"/>
                              <a:ea typeface="微软雅黑" pitchFamily="34" charset="-122"/>
                            </a:rPr>
                          </m:ctrlPr>
                        </m:funcPr>
                        <m:fName>
                          <m:r>
                            <m:rPr>
                              <m:sty m:val="p"/>
                            </m:rPr>
                            <a:rPr lang="en-US" altLang="zh-CN" sz="2400" b="0" i="0" smtClean="0">
                              <a:solidFill>
                                <a:srgbClr val="09405E"/>
                              </a:solidFill>
                              <a:latin typeface="Cambria Math" charset="0"/>
                              <a:ea typeface="微软雅黑" pitchFamily="34" charset="-122"/>
                            </a:rPr>
                            <m:t>min</m:t>
                          </m:r>
                        </m:fName>
                        <m:e>
                          <m:func>
                            <m:funcPr>
                              <m:ctrlPr>
                                <a:rPr lang="en-US" altLang="zh-CN" sz="2400" i="1">
                                  <a:solidFill>
                                    <a:srgbClr val="09405E"/>
                                  </a:solidFill>
                                  <a:latin typeface="Cambria Math" panose="02040503050406030204" pitchFamily="18" charset="0"/>
                                  <a:ea typeface="微软雅黑" pitchFamily="34" charset="-122"/>
                                </a:rPr>
                              </m:ctrlPr>
                            </m:funcPr>
                            <m:fName>
                              <m:r>
                                <a:rPr lang="en-US" altLang="zh-CN" sz="2400" i="1">
                                  <a:solidFill>
                                    <a:srgbClr val="09405E"/>
                                  </a:solidFill>
                                  <a:latin typeface="Cambria Math" charset="0"/>
                                </a:rPr>
                                <m:t>𝐶</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𝜉</m:t>
                                      </m:r>
                                    </m:e>
                                    <m:sub>
                                      <m:r>
                                        <a:rPr lang="en-US" altLang="zh-CN" sz="2400" i="1">
                                          <a:solidFill>
                                            <a:srgbClr val="09405E"/>
                                          </a:solidFill>
                                          <a:latin typeface="Cambria Math" charset="0"/>
                                        </a:rPr>
                                        <m:t>𝑖</m:t>
                                      </m:r>
                                    </m:sub>
                                  </m:sSub>
                                </m:e>
                              </m:nary>
                              <m:r>
                                <a:rPr lang="en-US" altLang="zh-CN" sz="2400" i="1">
                                  <a:solidFill>
                                    <a:srgbClr val="09405E"/>
                                  </a:solidFill>
                                  <a:latin typeface="Cambria Math" charset="0"/>
                                </a:rPr>
                                <m:t>+</m:t>
                              </m:r>
                              <m:f>
                                <m:fPr>
                                  <m:ctrlPr>
                                    <a:rPr lang="el-GR" altLang="zh-CN" sz="2400" i="1">
                                      <a:solidFill>
                                        <a:srgbClr val="09405E"/>
                                      </a:solidFill>
                                      <a:latin typeface="Cambria Math" panose="02040503050406030204" pitchFamily="18" charset="0"/>
                                      <a:ea typeface="微软雅黑" pitchFamily="34" charset="-122"/>
                                    </a:rPr>
                                  </m:ctrlPr>
                                </m:fPr>
                                <m:num>
                                  <m:r>
                                    <a:rPr lang="en-US" altLang="zh-CN" sz="2400" i="1">
                                      <a:solidFill>
                                        <a:srgbClr val="09405E"/>
                                      </a:solidFill>
                                      <a:latin typeface="Cambria Math" charset="0"/>
                                      <a:ea typeface="微软雅黑" pitchFamily="34" charset="-122"/>
                                    </a:rPr>
                                    <m:t>1</m:t>
                                  </m:r>
                                </m:num>
                                <m:den>
                                  <m:r>
                                    <a:rPr lang="el-GR" altLang="zh-CN" sz="2400" i="1">
                                      <a:solidFill>
                                        <a:srgbClr val="09405E"/>
                                      </a:solidFill>
                                      <a:latin typeface="Cambria Math" charset="0"/>
                                      <a:ea typeface="微软雅黑" pitchFamily="34" charset="-122"/>
                                    </a:rPr>
                                    <m:t>2</m:t>
                                  </m:r>
                                </m:den>
                              </m:f>
                            </m:fName>
                            <m:e>
                              <m:sSubSup>
                                <m:sSubSupPr>
                                  <m:ctrlPr>
                                    <a:rPr kumimoji="1" lang="en-US" altLang="zh-CN" sz="24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400" b="1" i="1" dirty="0">
                                          <a:solidFill>
                                            <a:srgbClr val="09405E"/>
                                          </a:solidFill>
                                          <a:latin typeface="Cambria Math" panose="02040503050406030204" pitchFamily="18"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up>
                                  <m:r>
                                    <a:rPr kumimoji="1" lang="en-US" altLang="zh-CN" sz="2400" b="1" i="1" dirty="0">
                                      <a:solidFill>
                                        <a:srgbClr val="09405E"/>
                                      </a:solidFill>
                                      <a:latin typeface="Cambria Math" charset="0"/>
                                      <a:ea typeface="Cambria Math" charset="0"/>
                                      <a:cs typeface="Cambria Math" charset="0"/>
                                    </a:rPr>
                                    <m:t>𝟐</m:t>
                                  </m:r>
                                </m:sup>
                              </m:sSubSup>
                            </m:e>
                          </m:func>
                        </m:e>
                      </m:func>
                    </m:oMath>
                  </m:oMathPara>
                </a14:m>
                <a:endParaRPr lang="zh-CN" altLang="en-US" sz="2400" dirty="0">
                  <a:solidFill>
                    <a:srgbClr val="09405E"/>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5563905" y="2905374"/>
                <a:ext cx="3015120" cy="113082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023081" y="3935053"/>
                <a:ext cx="6894644"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panose="02040503050406030204" pitchFamily="18" charset="0"/>
                              <a:ea typeface="微软雅黑" pitchFamily="34" charset="-122"/>
                            </a:rPr>
                          </m:ctrlPr>
                        </m:funcPr>
                        <m:fName>
                          <m:r>
                            <m:rPr>
                              <m:sty m:val="p"/>
                            </m:rPr>
                            <a:rPr lang="en-US" altLang="zh-CN" sz="2400" b="0" i="0" smtClean="0">
                              <a:solidFill>
                                <a:srgbClr val="09405E"/>
                              </a:solidFill>
                              <a:latin typeface="Cambria Math" charset="0"/>
                              <a:ea typeface="微软雅黑" pitchFamily="34" charset="-122"/>
                            </a:rPr>
                            <m:t>s</m:t>
                          </m:r>
                          <m:r>
                            <a:rPr lang="en-US" altLang="zh-CN" sz="2400" b="0" i="0" smtClean="0">
                              <a:solidFill>
                                <a:srgbClr val="09405E"/>
                              </a:solidFill>
                              <a:latin typeface="Cambria Math" charset="0"/>
                              <a:ea typeface="微软雅黑" pitchFamily="34" charset="-122"/>
                            </a:rPr>
                            <m:t>.</m:t>
                          </m:r>
                          <m:r>
                            <m:rPr>
                              <m:sty m:val="p"/>
                            </m:rPr>
                            <a:rPr lang="en-US" altLang="zh-CN" sz="2400" b="0" i="0" smtClean="0">
                              <a:solidFill>
                                <a:srgbClr val="09405E"/>
                              </a:solidFill>
                              <a:latin typeface="Cambria Math" charset="0"/>
                              <a:ea typeface="微软雅黑" pitchFamily="34" charset="-122"/>
                            </a:rPr>
                            <m:t>t</m:t>
                          </m:r>
                          <m:r>
                            <a:rPr lang="en-US" altLang="zh-CN" sz="2400" b="0" i="0" smtClean="0">
                              <a:solidFill>
                                <a:srgbClr val="09405E"/>
                              </a:solidFill>
                              <a:latin typeface="Cambria Math" charset="0"/>
                              <a:ea typeface="微软雅黑" pitchFamily="34" charset="-122"/>
                            </a:rPr>
                            <m:t>. </m:t>
                          </m:r>
                        </m:fName>
                        <m:e>
                          <m:r>
                            <a:rPr lang="en-US" altLang="zh-CN" sz="2400" b="0" i="1" smtClean="0">
                              <a:solidFill>
                                <a:srgbClr val="09405E"/>
                              </a:solidFill>
                              <a:latin typeface="Cambria Math" charset="0"/>
                              <a:ea typeface="Cambria Math" charset="0"/>
                              <a:cs typeface="Cambria Math" charset="0"/>
                            </a:rPr>
                            <m:t>1</m:t>
                          </m:r>
                          <m:r>
                            <a:rPr lang="en-US" altLang="zh-CN" sz="2400" i="1">
                              <a:solidFill>
                                <a:srgbClr val="09405E"/>
                              </a:solidFill>
                              <a:latin typeface="Cambria Math" charset="0"/>
                              <a:ea typeface="Cambria Math" charset="0"/>
                              <a:cs typeface="Cambria Math" charset="0"/>
                            </a:rPr>
                            <m:t>−</m:t>
                          </m:r>
                          <m:sSub>
                            <m:sSubPr>
                              <m:ctrlPr>
                                <a:rPr kumimoji="1"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𝜉</m:t>
                              </m:r>
                            </m:e>
                            <m:sub>
                              <m:r>
                                <a:rPr kumimoji="1" lang="en-US" altLang="zh-CN" sz="2400" i="1">
                                  <a:solidFill>
                                    <a:srgbClr val="09405E"/>
                                  </a:solidFill>
                                  <a:latin typeface="Cambria Math" charset="0"/>
                                </a:rPr>
                                <m:t>𝑖</m:t>
                              </m:r>
                            </m:sub>
                          </m:sSub>
                          <m:r>
                            <a:rPr kumimoji="1" lang="en-US" altLang="zh-CN" sz="2400" b="0" i="1" smtClean="0">
                              <a:solidFill>
                                <a:srgbClr val="09405E"/>
                              </a:solidFill>
                              <a:latin typeface="Cambria Math" charset="0"/>
                            </a:rPr>
                            <m:t>−</m:t>
                          </m:r>
                          <m:sSub>
                            <m:sSubPr>
                              <m:ctrlPr>
                                <a:rPr lang="en-US" altLang="zh-CN" sz="2400" i="1">
                                  <a:solidFill>
                                    <a:srgbClr val="09405E"/>
                                  </a:solidFill>
                                  <a:latin typeface="Cambria Math" panose="02040503050406030204" pitchFamily="18" charset="0"/>
                                  <a:ea typeface="微软雅黑" pitchFamily="34" charset="-122"/>
                                </a:rPr>
                              </m:ctrlPr>
                            </m:sSubPr>
                            <m:e>
                              <m:r>
                                <a:rPr lang="en-US" altLang="zh-CN" sz="2400" i="1">
                                  <a:solidFill>
                                    <a:srgbClr val="09405E"/>
                                  </a:solidFill>
                                  <a:latin typeface="Cambria Math" charset="0"/>
                                  <a:ea typeface="微软雅黑" pitchFamily="34" charset="-122"/>
                                </a:rPr>
                                <m:t>𝑦</m:t>
                              </m:r>
                            </m:e>
                            <m:sub>
                              <m:r>
                                <a:rPr lang="en-US" altLang="zh-CN" sz="2400" i="1">
                                  <a:solidFill>
                                    <a:srgbClr val="09405E"/>
                                  </a:solidFill>
                                  <a:latin typeface="Cambria Math" charset="0"/>
                                  <a:ea typeface="微软雅黑" pitchFamily="34" charset="-122"/>
                                </a:rPr>
                                <m:t>𝑖</m:t>
                              </m:r>
                            </m:sub>
                          </m:sSub>
                          <m:d>
                            <m:dPr>
                              <m:ctrlPr>
                                <a:rPr lang="is-IS" altLang="zh-CN" sz="2400" i="1">
                                  <a:solidFill>
                                    <a:srgbClr val="09405E"/>
                                  </a:solidFill>
                                  <a:latin typeface="Cambria Math" panose="02040503050406030204" pitchFamily="18" charset="0"/>
                                  <a:ea typeface="微软雅黑" pitchFamily="34" charset="-122"/>
                                </a:rPr>
                              </m:ctrlPr>
                            </m:dPr>
                            <m:e>
                              <m:sSup>
                                <m:sSupPr>
                                  <m:ctrlPr>
                                    <a:rPr kumimoji="1" lang="en-US" altLang="zh-CN" sz="2400" i="1" dirty="0">
                                      <a:solidFill>
                                        <a:srgbClr val="09405E"/>
                                      </a:solidFill>
                                      <a:latin typeface="Cambria Math" panose="02040503050406030204" pitchFamily="18" charset="0"/>
                                    </a:rPr>
                                  </m:ctrlPr>
                                </m:sSupPr>
                                <m:e>
                                  <m:r>
                                    <a:rPr kumimoji="1" lang="en-US" altLang="zh-CN" sz="2400" b="1" i="1" dirty="0">
                                      <a:solidFill>
                                        <a:srgbClr val="09405E"/>
                                      </a:solidFill>
                                      <a:latin typeface="Cambria Math" charset="0"/>
                                    </a:rPr>
                                    <m:t>𝒘</m:t>
                                  </m:r>
                                </m:e>
                                <m:sup>
                                  <m:r>
                                    <m:rPr>
                                      <m:sty m:val="p"/>
                                    </m:rPr>
                                    <a:rPr kumimoji="1" lang="en-US" altLang="zh-CN" sz="2400" dirty="0">
                                      <a:solidFill>
                                        <a:srgbClr val="09405E"/>
                                      </a:solidFill>
                                      <a:latin typeface="Cambria Math" charset="0"/>
                                    </a:rPr>
                                    <m:t>T</m:t>
                                  </m:r>
                                </m:sup>
                              </m:sSup>
                              <m:sSub>
                                <m:sSubPr>
                                  <m:ctrlPr>
                                    <a:rPr kumimoji="1" lang="en-US" altLang="zh-CN" sz="2400" i="1" dirty="0">
                                      <a:solidFill>
                                        <a:srgbClr val="09405E"/>
                                      </a:solidFill>
                                      <a:latin typeface="Cambria Math" panose="02040503050406030204" pitchFamily="18" charset="0"/>
                                    </a:rPr>
                                  </m:ctrlPr>
                                </m:sSubPr>
                                <m:e>
                                  <m:r>
                                    <a:rPr kumimoji="1" lang="en-US" altLang="zh-CN" sz="2400" b="1" i="1" dirty="0">
                                      <a:solidFill>
                                        <a:srgbClr val="09405E"/>
                                      </a:solidFill>
                                      <a:latin typeface="Cambria Math" charset="0"/>
                                    </a:rPr>
                                    <m:t>𝒙</m:t>
                                  </m:r>
                                </m:e>
                                <m:sub>
                                  <m:r>
                                    <a:rPr kumimoji="1" lang="en-US" altLang="zh-CN" sz="2400" i="1" dirty="0">
                                      <a:solidFill>
                                        <a:srgbClr val="09405E"/>
                                      </a:solidFill>
                                      <a:latin typeface="Cambria Math" charset="0"/>
                                    </a:rPr>
                                    <m:t>𝑖</m:t>
                                  </m:r>
                                </m:sub>
                              </m:sSub>
                              <m:r>
                                <a:rPr kumimoji="1" lang="en-US" altLang="zh-CN" sz="2400" i="1" dirty="0">
                                  <a:solidFill>
                                    <a:srgbClr val="09405E"/>
                                  </a:solidFill>
                                  <a:latin typeface="Cambria Math" charset="0"/>
                                </a:rPr>
                                <m:t>+</m:t>
                              </m:r>
                              <m:r>
                                <a:rPr kumimoji="1" lang="en-US" altLang="zh-CN" sz="2400" i="1" dirty="0">
                                  <a:solidFill>
                                    <a:srgbClr val="09405E"/>
                                  </a:solidFill>
                                  <a:latin typeface="Cambria Math" charset="0"/>
                                </a:rPr>
                                <m:t>𝑏</m:t>
                              </m:r>
                            </m:e>
                          </m:d>
                          <m:r>
                            <a:rPr kumimoji="1" lang="en-US" altLang="zh-CN" sz="2400" i="1" dirty="0" smtClean="0">
                              <a:solidFill>
                                <a:srgbClr val="09405E"/>
                              </a:solidFill>
                              <a:latin typeface="Cambria Math" charset="0"/>
                              <a:ea typeface="Cambria Math" charset="0"/>
                              <a:cs typeface="Cambria Math" charset="0"/>
                            </a:rPr>
                            <m:t>≤</m:t>
                          </m:r>
                          <m:r>
                            <a:rPr kumimoji="1" lang="en-US" altLang="zh-CN" sz="2400" b="0" i="1" dirty="0" smtClean="0">
                              <a:solidFill>
                                <a:srgbClr val="09405E"/>
                              </a:solidFill>
                              <a:latin typeface="Cambria Math" charset="0"/>
                              <a:ea typeface="Cambria Math" charset="0"/>
                              <a:cs typeface="Cambria Math" charset="0"/>
                            </a:rPr>
                            <m:t>0</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e>
                      </m:func>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5023081" y="3935053"/>
                <a:ext cx="6894644" cy="509178"/>
              </a:xfrm>
              <a:prstGeom prst="rect">
                <a:avLst/>
              </a:prstGeom>
              <a:blipFill>
                <a:blip r:embed="rId7"/>
                <a:stretch>
                  <a:fillRect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527206" y="4505314"/>
                <a:ext cx="3266920" cy="461665"/>
              </a:xfrm>
              <a:prstGeom prst="rect">
                <a:avLst/>
              </a:prstGeom>
            </p:spPr>
            <p:txBody>
              <a:bodyPr wrap="none">
                <a:spAutoFit/>
              </a:bodyPr>
              <a:lstStyle/>
              <a:p>
                <a14:m>
                  <m:oMath xmlns:m="http://schemas.openxmlformats.org/officeDocument/2006/math">
                    <m:r>
                      <a:rPr kumimoji="1" lang="en-US" altLang="zh-CN" sz="2400" b="0" i="1" smtClean="0">
                        <a:solidFill>
                          <a:srgbClr val="09405E"/>
                        </a:solidFill>
                        <a:latin typeface="Cambria Math" charset="0"/>
                      </a:rPr>
                      <m:t>−</m:t>
                    </m:r>
                    <m:sSub>
                      <m:sSubPr>
                        <m:ctrlPr>
                          <a:rPr kumimoji="1"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𝜉</m:t>
                        </m:r>
                      </m:e>
                      <m:sub>
                        <m:r>
                          <a:rPr kumimoji="1" lang="en-US" altLang="zh-CN" sz="2400" i="1">
                            <a:solidFill>
                              <a:srgbClr val="09405E"/>
                            </a:solidFill>
                            <a:latin typeface="Cambria Math" charset="0"/>
                          </a:rPr>
                          <m:t>𝑖</m:t>
                        </m:r>
                      </m:sub>
                    </m:sSub>
                    <m:r>
                      <a:rPr kumimoji="1" lang="en-US" altLang="zh-CN" sz="2400" i="1">
                        <a:solidFill>
                          <a:srgbClr val="09405E"/>
                        </a:solidFill>
                        <a:latin typeface="Cambria Math" charset="0"/>
                        <a:ea typeface="Cambria Math" charset="0"/>
                        <a:cs typeface="Cambria Math" charset="0"/>
                      </a:rPr>
                      <m:t>≤0</m:t>
                    </m:r>
                    <m:r>
                      <a:rPr kumimoji="1" lang="zh-CN" altLang="en-US" sz="2400" b="0" i="1" smtClean="0">
                        <a:solidFill>
                          <a:srgbClr val="09405E"/>
                        </a:solidFill>
                        <a:latin typeface="Cambria Math" charset="0"/>
                        <a:ea typeface="Cambria Math" charset="0"/>
                        <a:cs typeface="Cambria Math" charset="0"/>
                      </a:rPr>
                      <m:t>，</m:t>
                    </m:r>
                  </m:oMath>
                </a14:m>
                <a:r>
                  <a:rPr lang="en-US" altLang="zh-CN" sz="2400" dirty="0">
                    <a:solidFill>
                      <a:srgbClr val="09405E"/>
                    </a:solidFill>
                    <a:ea typeface="Cambria Math" charset="0"/>
                    <a:cs typeface="Cambria Math" charset="0"/>
                  </a:rPr>
                  <a:t> </a:t>
                </a:r>
                <a14:m>
                  <m:oMath xmlns:m="http://schemas.openxmlformats.org/officeDocument/2006/math">
                    <m:r>
                      <a:rPr lang="en-US" altLang="zh-CN" sz="2400" b="0" i="1" dirty="0" smtClean="0">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=1,2,…,</m:t>
                    </m:r>
                    <m:r>
                      <a:rPr lang="en-US" altLang="zh-CN" sz="2400" i="1">
                        <a:solidFill>
                          <a:srgbClr val="09405E"/>
                        </a:solidFill>
                        <a:latin typeface="Cambria Math" charset="0"/>
                        <a:ea typeface="Cambria Math" charset="0"/>
                        <a:cs typeface="Cambria Math" charset="0"/>
                      </a:rPr>
                      <m:t>𝑁</m:t>
                    </m:r>
                  </m:oMath>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5527206" y="4505314"/>
                <a:ext cx="3266920" cy="461665"/>
              </a:xfrm>
              <a:prstGeom prst="rect">
                <a:avLst/>
              </a:prstGeom>
              <a:blipFill>
                <a:blip r:embed="rId8"/>
                <a:stretch>
                  <a:fillRect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548189" y="5046160"/>
                <a:ext cx="10643811"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9405E"/>
                          </a:solidFill>
                          <a:latin typeface="Cambria Math" charset="0"/>
                        </a:rPr>
                        <m:t>𝐿</m:t>
                      </m:r>
                      <m:d>
                        <m:dPr>
                          <m:ctrlPr>
                            <a:rPr lang="zh-CN" altLang="en-US" sz="240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r>
                            <a:rPr lang="zh-CN" altLang="en-US" sz="2400" b="0" i="0">
                              <a:solidFill>
                                <a:srgbClr val="09405E"/>
                              </a:solidFill>
                              <a:latin typeface="Cambria Math" charset="0"/>
                            </a:rPr>
                            <m:t>,</m:t>
                          </m:r>
                          <m:r>
                            <a:rPr lang="zh-CN" altLang="en-US" sz="2400" b="0" i="1">
                              <a:solidFill>
                                <a:srgbClr val="09405E"/>
                              </a:solidFill>
                              <a:latin typeface="Cambria Math" charset="0"/>
                            </a:rPr>
                            <m:t>𝑏</m:t>
                          </m:r>
                          <m:r>
                            <a:rPr lang="zh-CN" altLang="en-US" sz="2400" b="0" i="0">
                              <a:solidFill>
                                <a:srgbClr val="09405E"/>
                              </a:solidFill>
                              <a:latin typeface="Cambria Math" charset="0"/>
                            </a:rPr>
                            <m:t>,</m:t>
                          </m:r>
                          <m:r>
                            <a:rPr lang="zh-CN" altLang="en-US" sz="2400" b="1" i="1">
                              <a:solidFill>
                                <a:srgbClr val="09405E"/>
                              </a:solidFill>
                              <a:latin typeface="Cambria Math" charset="0"/>
                            </a:rPr>
                            <m:t>𝜶</m:t>
                          </m:r>
                          <m:r>
                            <a:rPr lang="zh-CN" altLang="en-US" sz="2400" b="0" i="0">
                              <a:solidFill>
                                <a:srgbClr val="09405E"/>
                              </a:solidFill>
                              <a:latin typeface="Cambria Math" charset="0"/>
                            </a:rPr>
                            <m:t>,</m:t>
                          </m:r>
                          <m:r>
                            <a:rPr lang="zh-CN" altLang="en-US" sz="2400" b="1" i="1">
                              <a:solidFill>
                                <a:srgbClr val="09405E"/>
                              </a:solidFill>
                              <a:latin typeface="Cambria Math" charset="0"/>
                            </a:rPr>
                            <m:t>𝝃</m:t>
                          </m:r>
                          <m:r>
                            <a:rPr lang="zh-CN" altLang="en-US" sz="2400" b="0" i="0">
                              <a:solidFill>
                                <a:srgbClr val="09405E"/>
                              </a:solidFill>
                              <a:latin typeface="Cambria Math" charset="0"/>
                            </a:rPr>
                            <m:t>,</m:t>
                          </m:r>
                          <m:r>
                            <a:rPr lang="zh-CN" altLang="en-US" sz="2400" b="1" i="1">
                              <a:solidFill>
                                <a:srgbClr val="09405E"/>
                              </a:solidFill>
                              <a:latin typeface="Cambria Math" charset="0"/>
                            </a:rPr>
                            <m:t>𝝁</m:t>
                          </m:r>
                        </m:e>
                      </m:d>
                      <m:r>
                        <a:rPr lang="zh-CN" altLang="en-US" sz="2400" b="0" i="0">
                          <a:solidFill>
                            <a:srgbClr val="09405E"/>
                          </a:solidFill>
                          <a:latin typeface="Cambria Math" charset="0"/>
                        </a:rPr>
                        <m:t>=</m:t>
                      </m:r>
                      <m:f>
                        <m:fPr>
                          <m:ctrlPr>
                            <a:rPr lang="zh-CN" altLang="en-US" sz="2400" b="0" i="1">
                              <a:solidFill>
                                <a:srgbClr val="09405E"/>
                              </a:solidFill>
                              <a:latin typeface="Cambria Math" panose="02040503050406030204" pitchFamily="18" charset="0"/>
                            </a:rPr>
                          </m:ctrlPr>
                        </m:fPr>
                        <m:num>
                          <m:r>
                            <a:rPr lang="zh-CN" altLang="en-US" sz="2400" b="0" i="0">
                              <a:solidFill>
                                <a:srgbClr val="09405E"/>
                              </a:solidFill>
                              <a:latin typeface="Cambria Math" charset="0"/>
                            </a:rPr>
                            <m:t>1</m:t>
                          </m:r>
                        </m:num>
                        <m:den>
                          <m:r>
                            <a:rPr lang="zh-CN" altLang="en-US" sz="2400" b="0" i="0">
                              <a:solidFill>
                                <a:srgbClr val="09405E"/>
                              </a:solidFill>
                              <a:latin typeface="Cambria Math" charset="0"/>
                            </a:rPr>
                            <m:t>2</m:t>
                          </m:r>
                        </m:den>
                      </m:f>
                      <m:sSubSup>
                        <m:sSubSupPr>
                          <m:ctrlPr>
                            <a:rPr lang="zh-CN" altLang="en-US" sz="2400" b="0" i="1">
                              <a:solidFill>
                                <a:srgbClr val="09405E"/>
                              </a:solidFill>
                              <a:latin typeface="Cambria Math" panose="02040503050406030204" pitchFamily="18" charset="0"/>
                            </a:rPr>
                          </m:ctrlPr>
                        </m:sSubSupPr>
                        <m:e>
                          <m:d>
                            <m:dPr>
                              <m:begChr m:val="‖"/>
                              <m:endChr m:val="‖"/>
                              <m:ctrlPr>
                                <a:rPr lang="zh-CN" altLang="en-US" sz="2400" b="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e>
                          </m:d>
                        </m:e>
                        <m:sub>
                          <m:r>
                            <a:rPr lang="zh-CN" altLang="en-US" sz="2400" b="0" i="0">
                              <a:solidFill>
                                <a:srgbClr val="09405E"/>
                              </a:solidFill>
                              <a:latin typeface="Cambria Math" charset="0"/>
                            </a:rPr>
                            <m:t>2</m:t>
                          </m:r>
                        </m:sub>
                        <m:sup>
                          <m:r>
                            <a:rPr lang="zh-CN" altLang="en-US" sz="2400" b="0" i="0">
                              <a:solidFill>
                                <a:srgbClr val="09405E"/>
                              </a:solidFill>
                              <a:latin typeface="Cambria Math" charset="0"/>
                            </a:rPr>
                            <m:t>2</m:t>
                          </m:r>
                        </m:sup>
                      </m:sSubSup>
                      <m:r>
                        <a:rPr lang="zh-CN" altLang="en-US" sz="2400" b="0" i="0">
                          <a:solidFill>
                            <a:srgbClr val="09405E"/>
                          </a:solidFill>
                          <a:latin typeface="Cambria Math" charset="0"/>
                        </a:rPr>
                        <m:t>+</m:t>
                      </m:r>
                      <m:r>
                        <a:rPr lang="zh-CN" altLang="en-US" sz="2400" b="0" i="1">
                          <a:solidFill>
                            <a:srgbClr val="09405E"/>
                          </a:solidFill>
                          <a:latin typeface="Cambria Math" charset="0"/>
                        </a:rPr>
                        <m:t>𝐶</m:t>
                      </m:r>
                      <m:nary>
                        <m:naryPr>
                          <m:chr m:val="∑"/>
                          <m:limLoc m:val="undOvr"/>
                          <m:ctrlPr>
                            <a:rPr lang="zh-CN" altLang="en-US" sz="2400" b="0" i="1">
                              <a:solidFill>
                                <a:srgbClr val="09405E"/>
                              </a:solidFill>
                              <a:latin typeface="Cambria Math" panose="02040503050406030204" pitchFamily="18" charset="0"/>
                            </a:rPr>
                          </m:ctrlPr>
                        </m:naryPr>
                        <m:sub>
                          <m:r>
                            <a:rPr lang="zh-CN" altLang="en-US" sz="2400" b="0" i="1">
                              <a:solidFill>
                                <a:srgbClr val="09405E"/>
                              </a:solidFill>
                              <a:latin typeface="Cambria Math" charset="0"/>
                            </a:rPr>
                            <m:t>𝑖</m:t>
                          </m:r>
                          <m:r>
                            <a:rPr lang="zh-CN" altLang="en-US" sz="2400" b="0" i="0">
                              <a:solidFill>
                                <a:srgbClr val="09405E"/>
                              </a:solidFill>
                              <a:latin typeface="Cambria Math" charset="0"/>
                            </a:rPr>
                            <m:t>=1</m:t>
                          </m:r>
                        </m:sub>
                        <m:sup>
                          <m:r>
                            <a:rPr lang="zh-CN" altLang="en-US" sz="2400" b="0" i="1">
                              <a:solidFill>
                                <a:srgbClr val="09405E"/>
                              </a:solidFill>
                              <a:latin typeface="Cambria Math" charset="0"/>
                            </a:rPr>
                            <m:t>𝑁</m:t>
                          </m:r>
                        </m:sup>
                        <m:e>
                          <m:sSub>
                            <m:sSubPr>
                              <m:ctrlPr>
                                <a:rPr lang="zh-CN" altLang="en-US" sz="2400" b="0" i="1">
                                  <a:solidFill>
                                    <a:srgbClr val="09405E"/>
                                  </a:solidFill>
                                  <a:latin typeface="Cambria Math" panose="02040503050406030204" pitchFamily="18" charset="0"/>
                                </a:rPr>
                              </m:ctrlPr>
                            </m:sSubPr>
                            <m:e>
                              <m:r>
                                <a:rPr lang="zh-CN" altLang="en-US" sz="2400" b="0" i="1">
                                  <a:solidFill>
                                    <a:srgbClr val="09405E"/>
                                  </a:solidFill>
                                  <a:latin typeface="Cambria Math" charset="0"/>
                                </a:rPr>
                                <m:t>𝜉</m:t>
                              </m:r>
                            </m:e>
                            <m:sub>
                              <m:r>
                                <a:rPr lang="zh-CN" altLang="en-US" sz="2400" b="0" i="1">
                                  <a:solidFill>
                                    <a:srgbClr val="09405E"/>
                                  </a:solidFill>
                                  <a:latin typeface="Cambria Math" charset="0"/>
                                </a:rPr>
                                <m:t>𝑖</m:t>
                              </m:r>
                            </m:sub>
                          </m:sSub>
                        </m:e>
                      </m:nary>
                      <m:r>
                        <a:rPr lang="en-US" altLang="zh-CN" sz="2400" i="1">
                          <a:solidFill>
                            <a:srgbClr val="09405E"/>
                          </a:solidFill>
                          <a:latin typeface="Cambria Math" panose="02040503050406030204" pitchFamily="18"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panose="02040503050406030204" pitchFamily="18" charset="0"/>
                            </a:rPr>
                            <m:t>𝑖</m:t>
                          </m:r>
                          <m:r>
                            <a:rPr lang="en-US" altLang="zh-CN" sz="2400" i="1">
                              <a:solidFill>
                                <a:srgbClr val="09405E"/>
                              </a:solidFill>
                              <a:latin typeface="Cambria Math" panose="02040503050406030204" pitchFamily="18" charset="0"/>
                            </a:rPr>
                            <m:t>=1</m:t>
                          </m:r>
                        </m:sub>
                        <m:sup>
                          <m:r>
                            <a:rPr lang="en-US" altLang="zh-CN" sz="2400" i="1">
                              <a:solidFill>
                                <a:srgbClr val="09405E"/>
                              </a:solidFill>
                              <a:latin typeface="Cambria Math" panose="02040503050406030204" pitchFamily="18"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𝛼</m:t>
                              </m:r>
                            </m:e>
                            <m:sub>
                              <m:r>
                                <a:rPr lang="en-US" altLang="zh-CN" sz="2400" i="1">
                                  <a:solidFill>
                                    <a:srgbClr val="09405E"/>
                                  </a:solidFill>
                                  <a:latin typeface="Cambria Math" panose="02040503050406030204" pitchFamily="18" charset="0"/>
                                </a:rPr>
                                <m:t>𝑖</m:t>
                              </m:r>
                            </m:sub>
                          </m:sSub>
                        </m:e>
                      </m:nary>
                      <m:r>
                        <a:rPr lang="en-US" altLang="zh-CN" sz="2400" i="1">
                          <a:solidFill>
                            <a:srgbClr val="09405E"/>
                          </a:solidFill>
                          <a:latin typeface="Cambria Math" panose="02040503050406030204" pitchFamily="18" charset="0"/>
                        </a:rPr>
                        <m:t>(</m:t>
                      </m:r>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𝑦</m:t>
                          </m:r>
                        </m:e>
                        <m:sub>
                          <m:r>
                            <a:rPr lang="en-US" altLang="zh-CN" sz="2400" i="1">
                              <a:solidFill>
                                <a:srgbClr val="09405E"/>
                              </a:solidFill>
                              <a:latin typeface="Cambria Math" panose="02040503050406030204" pitchFamily="18" charset="0"/>
                            </a:rPr>
                            <m:t>𝑖</m:t>
                          </m:r>
                        </m:sub>
                      </m:sSub>
                      <m:r>
                        <a:rPr lang="en-US" altLang="zh-CN" sz="2400" i="1">
                          <a:solidFill>
                            <a:srgbClr val="09405E"/>
                          </a:solidFill>
                          <a:latin typeface="Cambria Math" panose="02040503050406030204" pitchFamily="18" charset="0"/>
                        </a:rPr>
                        <m:t>(</m:t>
                      </m:r>
                      <m:sSup>
                        <m:sSupPr>
                          <m:ctrlPr>
                            <a:rPr lang="zh-CN" altLang="zh-CN" sz="2400" i="1">
                              <a:solidFill>
                                <a:srgbClr val="09405E"/>
                              </a:solidFill>
                              <a:latin typeface="Cambria Math" panose="02040503050406030204" pitchFamily="18" charset="0"/>
                            </a:rPr>
                          </m:ctrlPr>
                        </m:sSupPr>
                        <m:e>
                          <m:r>
                            <a:rPr lang="en-US" altLang="zh-CN" sz="2400" b="1" i="1">
                              <a:solidFill>
                                <a:srgbClr val="09405E"/>
                              </a:solidFill>
                              <a:latin typeface="Cambria Math" panose="02040503050406030204" pitchFamily="18" charset="0"/>
                            </a:rPr>
                            <m:t>𝒘</m:t>
                          </m:r>
                        </m:e>
                        <m:sup>
                          <m:r>
                            <m:rPr>
                              <m:sty m:val="p"/>
                            </m:rPr>
                            <a:rPr lang="en-US" altLang="zh-CN" sz="2400">
                              <a:solidFill>
                                <a:srgbClr val="09405E"/>
                              </a:solidFill>
                              <a:latin typeface="Cambria Math" panose="02040503050406030204" pitchFamily="18" charset="0"/>
                            </a:rPr>
                            <m:t>T</m:t>
                          </m:r>
                        </m:sup>
                      </m:sSup>
                      <m:sSub>
                        <m:sSubPr>
                          <m:ctrlPr>
                            <a:rPr lang="zh-CN" altLang="zh-CN" sz="2400" i="1">
                              <a:solidFill>
                                <a:srgbClr val="09405E"/>
                              </a:solidFill>
                              <a:latin typeface="Cambria Math" panose="02040503050406030204" pitchFamily="18" charset="0"/>
                            </a:rPr>
                          </m:ctrlPr>
                        </m:sSubPr>
                        <m:e>
                          <m:r>
                            <a:rPr lang="en-US" altLang="zh-CN" sz="2400" b="1" i="1">
                              <a:solidFill>
                                <a:srgbClr val="09405E"/>
                              </a:solidFill>
                              <a:latin typeface="Cambria Math" panose="02040503050406030204" pitchFamily="18" charset="0"/>
                            </a:rPr>
                            <m:t>𝒙</m:t>
                          </m:r>
                        </m:e>
                        <m:sub>
                          <m:r>
                            <a:rPr lang="en-US" altLang="zh-CN" sz="2400" i="1">
                              <a:solidFill>
                                <a:srgbClr val="09405E"/>
                              </a:solidFill>
                              <a:latin typeface="Cambria Math" panose="02040503050406030204" pitchFamily="18" charset="0"/>
                            </a:rPr>
                            <m:t>𝑖</m:t>
                          </m:r>
                        </m:sub>
                      </m:sSub>
                      <m:r>
                        <a:rPr lang="en-US" altLang="zh-CN" sz="2400" i="1">
                          <a:solidFill>
                            <a:srgbClr val="09405E"/>
                          </a:solidFill>
                          <a:latin typeface="Cambria Math" panose="02040503050406030204" pitchFamily="18" charset="0"/>
                        </a:rPr>
                        <m:t>+</m:t>
                      </m:r>
                      <m:r>
                        <a:rPr lang="en-US" altLang="zh-CN" sz="2400" i="1">
                          <a:solidFill>
                            <a:srgbClr val="09405E"/>
                          </a:solidFill>
                          <a:latin typeface="Cambria Math" panose="02040503050406030204" pitchFamily="18" charset="0"/>
                        </a:rPr>
                        <m:t>𝑏</m:t>
                      </m:r>
                      <m:r>
                        <a:rPr lang="en-US" altLang="zh-CN" sz="2400" i="1">
                          <a:solidFill>
                            <a:srgbClr val="09405E"/>
                          </a:solidFill>
                          <a:latin typeface="Cambria Math" panose="02040503050406030204" pitchFamily="18" charset="0"/>
                        </a:rPr>
                        <m:t>)−1+</m:t>
                      </m:r>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𝜉</m:t>
                          </m:r>
                        </m:e>
                        <m:sub>
                          <m:r>
                            <a:rPr lang="en-US" altLang="zh-CN" sz="2400" i="1">
                              <a:solidFill>
                                <a:srgbClr val="09405E"/>
                              </a:solidFill>
                              <a:latin typeface="Cambria Math" panose="02040503050406030204" pitchFamily="18" charset="0"/>
                            </a:rPr>
                            <m:t>𝑖</m:t>
                          </m:r>
                        </m:sub>
                      </m:sSub>
                      <m:r>
                        <a:rPr lang="en-US" altLang="zh-CN" sz="2400" i="1">
                          <a:solidFill>
                            <a:srgbClr val="09405E"/>
                          </a:solidFill>
                          <a:latin typeface="Cambria Math" panose="02040503050406030204" pitchFamily="18"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panose="02040503050406030204" pitchFamily="18" charset="0"/>
                            </a:rPr>
                            <m:t>𝑖</m:t>
                          </m:r>
                          <m:r>
                            <a:rPr lang="en-US" altLang="zh-CN" sz="2400" i="1">
                              <a:solidFill>
                                <a:srgbClr val="09405E"/>
                              </a:solidFill>
                              <a:latin typeface="Cambria Math" panose="02040503050406030204" pitchFamily="18" charset="0"/>
                            </a:rPr>
                            <m:t>=1</m:t>
                          </m:r>
                        </m:sub>
                        <m:sup>
                          <m:r>
                            <a:rPr lang="en-US" altLang="zh-CN" sz="2400" i="1">
                              <a:solidFill>
                                <a:srgbClr val="09405E"/>
                              </a:solidFill>
                              <a:latin typeface="Cambria Math" panose="02040503050406030204" pitchFamily="18"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𝜇</m:t>
                              </m:r>
                            </m:e>
                            <m:sub>
                              <m:r>
                                <a:rPr lang="en-US" altLang="zh-CN" sz="2400" i="1">
                                  <a:solidFill>
                                    <a:srgbClr val="09405E"/>
                                  </a:solidFill>
                                  <a:latin typeface="Cambria Math" panose="02040503050406030204" pitchFamily="18"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𝜉</m:t>
                          </m:r>
                        </m:e>
                        <m:sub>
                          <m:r>
                            <a:rPr lang="en-US" altLang="zh-CN" sz="2400" i="1">
                              <a:solidFill>
                                <a:srgbClr val="09405E"/>
                              </a:solidFill>
                              <a:latin typeface="Cambria Math" panose="02040503050406030204" pitchFamily="18" charset="0"/>
                            </a:rPr>
                            <m:t>𝑖</m:t>
                          </m:r>
                        </m:sub>
                      </m:sSub>
                    </m:oMath>
                  </m:oMathPara>
                </a14:m>
                <a:endParaRPr lang="zh-CN" altLang="en-US" sz="24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548189" y="5046160"/>
                <a:ext cx="10643811" cy="1138260"/>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04621" y="6285724"/>
                <a:ext cx="72186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panose="02040503050406030204" pitchFamily="18" charset="0"/>
                              <a:ea typeface="微软雅黑" pitchFamily="34" charset="-122"/>
                            </a:rPr>
                          </m:ctrlPr>
                        </m:funcPr>
                        <m:fName>
                          <m:r>
                            <m:rPr>
                              <m:sty m:val="p"/>
                            </m:rPr>
                            <a:rPr lang="en-US" altLang="zh-CN" sz="2400" b="0" i="0" smtClean="0">
                              <a:solidFill>
                                <a:srgbClr val="09405E"/>
                              </a:solidFill>
                              <a:latin typeface="Cambria Math" charset="0"/>
                              <a:ea typeface="微软雅黑" pitchFamily="34" charset="-122"/>
                            </a:rPr>
                            <m:t>s</m:t>
                          </m:r>
                          <m:r>
                            <a:rPr lang="en-US" altLang="zh-CN" sz="2400" b="0" i="0" smtClean="0">
                              <a:solidFill>
                                <a:srgbClr val="09405E"/>
                              </a:solidFill>
                              <a:latin typeface="Cambria Math" charset="0"/>
                              <a:ea typeface="微软雅黑" pitchFamily="34" charset="-122"/>
                            </a:rPr>
                            <m:t>.</m:t>
                          </m:r>
                          <m:r>
                            <m:rPr>
                              <m:sty m:val="p"/>
                            </m:rPr>
                            <a:rPr lang="en-US" altLang="zh-CN" sz="2400" b="0" i="0" smtClean="0">
                              <a:solidFill>
                                <a:srgbClr val="09405E"/>
                              </a:solidFill>
                              <a:latin typeface="Cambria Math" charset="0"/>
                              <a:ea typeface="微软雅黑" pitchFamily="34" charset="-122"/>
                            </a:rPr>
                            <m:t>t</m:t>
                          </m:r>
                          <m:r>
                            <a:rPr lang="en-US" altLang="zh-CN" sz="2400" b="0" i="0" smtClean="0">
                              <a:solidFill>
                                <a:srgbClr val="09405E"/>
                              </a:solidFill>
                              <a:latin typeface="Cambria Math" charset="0"/>
                              <a:ea typeface="微软雅黑" pitchFamily="34" charset="-122"/>
                            </a:rPr>
                            <m:t>. </m:t>
                          </m:r>
                        </m:fName>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kumimoji="1" lang="en-US" altLang="zh-CN" sz="2400" i="1" dirty="0" smtClean="0">
                              <a:solidFill>
                                <a:srgbClr val="09405E"/>
                              </a:solidFill>
                              <a:latin typeface="Cambria Math" charset="0"/>
                              <a:ea typeface="Cambria Math" charset="0"/>
                              <a:cs typeface="Cambria Math" charset="0"/>
                            </a:rPr>
                            <m:t>≥</m:t>
                          </m:r>
                          <m:r>
                            <a:rPr kumimoji="1" lang="en-US" altLang="zh-CN" sz="2400" b="0" i="1" dirty="0" smtClean="0">
                              <a:solidFill>
                                <a:srgbClr val="09405E"/>
                              </a:solidFill>
                              <a:latin typeface="Cambria Math" charset="0"/>
                              <a:ea typeface="Cambria Math" charset="0"/>
                              <a:cs typeface="Cambria Math" charset="0"/>
                            </a:rPr>
                            <m:t>0</m:t>
                          </m:r>
                          <m:r>
                            <a:rPr lang="en-US" altLang="zh-CN" sz="2400" b="0" i="1" smtClean="0">
                              <a:solidFill>
                                <a:srgbClr val="09405E"/>
                              </a:solidFill>
                              <a:latin typeface="Cambria Math" charset="0"/>
                              <a:ea typeface="Cambria Math" charset="0"/>
                              <a:cs typeface="Cambria Math" charset="0"/>
                            </a:rPr>
                            <m:t>,</m:t>
                          </m:r>
                          <m:sSub>
                            <m:sSubPr>
                              <m:ctrlPr>
                                <a:rPr lang="zh-CN" altLang="zh-CN" sz="2400" i="1">
                                  <a:solidFill>
                                    <a:srgbClr val="09405E"/>
                                  </a:solidFill>
                                  <a:latin typeface="Cambria Math" panose="02040503050406030204" pitchFamily="18" charset="0"/>
                                </a:rPr>
                              </m:ctrlPr>
                            </m:sSubPr>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kumimoji="1" lang="en-US" altLang="zh-CN" sz="2400" i="1" dirty="0">
                                  <a:solidFill>
                                    <a:srgbClr val="09405E"/>
                                  </a:solidFill>
                                  <a:latin typeface="Cambria Math" charset="0"/>
                                  <a:ea typeface="Cambria Math" charset="0"/>
                                  <a:cs typeface="Cambria Math" charset="0"/>
                                </a:rPr>
                                <m:t>≥0</m:t>
                              </m:r>
                              <m:r>
                                <a:rPr lang="en-US" altLang="zh-CN" sz="2400" i="1">
                                  <a:solidFill>
                                    <a:srgbClr val="09405E"/>
                                  </a:solidFill>
                                  <a:latin typeface="Cambria Math" charset="0"/>
                                  <a:ea typeface="Cambria Math" charset="0"/>
                                  <a:cs typeface="Cambria Math" charset="0"/>
                                </a:rPr>
                                <m:t>,  </m:t>
                              </m:r>
                              <m:r>
                                <a:rPr lang="en-US" altLang="zh-CN" sz="2400" i="1">
                                  <a:solidFill>
                                    <a:srgbClr val="09405E"/>
                                  </a:solidFill>
                                  <a:latin typeface="Cambria Math" charset="0"/>
                                </a:rPr>
                                <m:t>𝜇</m:t>
                              </m:r>
                            </m:e>
                            <m:sub>
                              <m:r>
                                <a:rPr lang="en-US" altLang="zh-CN" sz="2400" i="1">
                                  <a:solidFill>
                                    <a:srgbClr val="09405E"/>
                                  </a:solidFill>
                                  <a:latin typeface="Cambria Math" charset="0"/>
                                </a:rPr>
                                <m:t>𝑖</m:t>
                              </m:r>
                            </m:sub>
                          </m:sSub>
                          <m:r>
                            <a:rPr kumimoji="1" lang="en-US" altLang="zh-CN" sz="2400" i="1">
                              <a:solidFill>
                                <a:srgbClr val="09405E"/>
                              </a:solidFill>
                              <a:latin typeface="Cambria Math" charset="0"/>
                              <a:ea typeface="Cambria Math" charset="0"/>
                              <a:cs typeface="Cambria Math" charset="0"/>
                            </a:rPr>
                            <m:t>≥0</m:t>
                          </m:r>
                          <m:r>
                            <a:rPr kumimoji="1" lang="zh-CN" altLang="en-US" sz="2400" i="1">
                              <a:solidFill>
                                <a:srgbClr val="09405E"/>
                              </a:solidFill>
                              <a:latin typeface="Cambria Math" charset="0"/>
                              <a:ea typeface="Cambria Math" charset="0"/>
                              <a:cs typeface="Cambria Math" charset="0"/>
                            </a:rPr>
                            <m:t>，</m:t>
                          </m:r>
                          <m:sSub>
                            <m:sSubPr>
                              <m:ctrlPr>
                                <a:rPr kumimoji="1"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𝜉</m:t>
                              </m:r>
                            </m:e>
                            <m:sub>
                              <m:r>
                                <a:rPr kumimoji="1" lang="en-US" altLang="zh-CN" sz="2400" i="1">
                                  <a:solidFill>
                                    <a:srgbClr val="09405E"/>
                                  </a:solidFill>
                                  <a:latin typeface="Cambria Math" charset="0"/>
                                </a:rPr>
                                <m:t>𝑖</m:t>
                              </m:r>
                            </m:sub>
                          </m:sSub>
                          <m:r>
                            <a:rPr kumimoji="1" lang="en-US" altLang="zh-CN" sz="2400" i="1">
                              <a:solidFill>
                                <a:srgbClr val="09405E"/>
                              </a:solidFill>
                              <a:latin typeface="Cambria Math" charset="0"/>
                              <a:ea typeface="Cambria Math" charset="0"/>
                              <a:cs typeface="Cambria Math" charset="0"/>
                            </a:rPr>
                            <m:t>≥0</m:t>
                          </m:r>
                          <m:r>
                            <a:rPr kumimoji="1" lang="zh-CN" altLang="en-US" sz="2400" i="1">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e>
                      </m:func>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1004621" y="6285724"/>
                <a:ext cx="7218643" cy="461665"/>
              </a:xfrm>
              <a:prstGeom prst="rect">
                <a:avLst/>
              </a:prstGeom>
              <a:blipFill>
                <a:blip r:embed="rId10"/>
                <a:stretch>
                  <a:fillRect b="-210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2908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3"/>
          <p:cNvSpPr>
            <a:spLocks noGrp="1" noChangeArrowheads="1"/>
          </p:cNvSpPr>
          <p:nvPr>
            <p:ph sz="quarter" idx="10"/>
          </p:nvPr>
        </p:nvSpPr>
        <p:spPr/>
        <p:txBody>
          <a:bodyPr>
            <a:normAutofit/>
          </a:bodyPr>
          <a:lstStyle/>
          <a:p>
            <a:pPr>
              <a:buClr>
                <a:schemeClr val="tx1"/>
              </a:buClr>
              <a:buFont typeface="Wingdings" charset="2"/>
              <a:buChar char="n"/>
            </a:pPr>
            <a:r>
              <a:rPr lang="zh-CN" altLang="en-US" dirty="0">
                <a:latin typeface="Times New Roman" pitchFamily="18" charset="0"/>
                <a:cs typeface="Times New Roman" pitchFamily="18" charset="0"/>
              </a:rPr>
              <a:t>一般地，原问题：</a:t>
            </a:r>
            <a:endParaRPr lang="en-US" altLang="zh-CN" dirty="0">
              <a:latin typeface="Times New Roman" pitchFamily="18" charset="0"/>
              <a:cs typeface="Times New Roman" pitchFamily="18" charset="0"/>
            </a:endParaRPr>
          </a:p>
          <a:p>
            <a:pPr>
              <a:buClr>
                <a:schemeClr val="tx1"/>
              </a:buClr>
              <a:buFont typeface="Wingdings" charset="2"/>
              <a:buChar char="n"/>
            </a:pPr>
            <a:endParaRPr lang="en-US" altLang="zh-CN" dirty="0">
              <a:latin typeface="Times New Roman" pitchFamily="18" charset="0"/>
              <a:cs typeface="Times New Roman" pitchFamily="18" charset="0"/>
            </a:endParaRPr>
          </a:p>
          <a:p>
            <a:pPr>
              <a:buClr>
                <a:schemeClr val="tx1"/>
              </a:buClr>
              <a:buFont typeface="Wingdings" charset="2"/>
              <a:buChar char="n"/>
            </a:pPr>
            <a:endParaRPr lang="en-US" altLang="zh-CN" dirty="0">
              <a:latin typeface="Times New Roman" pitchFamily="18" charset="0"/>
              <a:cs typeface="Times New Roman" pitchFamily="18" charset="0"/>
            </a:endParaRPr>
          </a:p>
          <a:p>
            <a:pPr>
              <a:buClr>
                <a:schemeClr val="tx1"/>
              </a:buClr>
              <a:buFont typeface="Wingdings" charset="2"/>
              <a:buChar char="n"/>
            </a:pPr>
            <a:endParaRPr lang="en-US" altLang="zh-CN" dirty="0">
              <a:latin typeface="Times New Roman" pitchFamily="18" charset="0"/>
              <a:cs typeface="Times New Roman" pitchFamily="18" charset="0"/>
            </a:endParaRPr>
          </a:p>
          <a:p>
            <a:pPr>
              <a:buClr>
                <a:schemeClr val="tx1"/>
              </a:buClr>
              <a:buFont typeface="Wingdings" charset="2"/>
              <a:buChar char="n"/>
            </a:pP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广义拉格朗日函数：</a:t>
            </a:r>
            <a:endParaRPr lang="en-US" altLang="zh-CN" dirty="0">
              <a:latin typeface="Times New Roman" pitchFamily="18" charset="0"/>
              <a:cs typeface="Times New Roman" pitchFamily="18" charset="0"/>
            </a:endParaRPr>
          </a:p>
          <a:p>
            <a:pPr>
              <a:buClr>
                <a:schemeClr val="tx1"/>
              </a:buClr>
              <a:buFont typeface="Wingdings" charset="2"/>
              <a:buChar char="n"/>
            </a:pPr>
            <a:endParaRPr lang="en-US" altLang="zh-CN" dirty="0">
              <a:latin typeface="Times New Roman" pitchFamily="18" charset="0"/>
              <a:cs typeface="Times New Roman" pitchFamily="18" charset="0"/>
            </a:endParaRPr>
          </a:p>
          <a:p>
            <a:pPr>
              <a:buClr>
                <a:schemeClr val="tx1"/>
              </a:buClr>
              <a:buFont typeface="Wingdings" charset="2"/>
              <a:buChar char="n"/>
            </a:pPr>
            <a:endParaRPr lang="en-US" altLang="zh-CN" dirty="0">
              <a:latin typeface="Times New Roman" pitchFamily="18" charset="0"/>
              <a:cs typeface="Times New Roman" pitchFamily="18" charset="0"/>
            </a:endParaRPr>
          </a:p>
        </p:txBody>
      </p:sp>
      <p:sp>
        <p:nvSpPr>
          <p:cNvPr id="355330" name="Rectangle 2"/>
          <p:cNvSpPr>
            <a:spLocks noGrp="1" noRot="1" noChangeArrowheads="1"/>
          </p:cNvSpPr>
          <p:nvPr>
            <p:ph type="title"/>
          </p:nvPr>
        </p:nvSpPr>
        <p:spPr>
          <a:xfrm>
            <a:off x="765176" y="163931"/>
            <a:ext cx="9753146" cy="674233"/>
          </a:xfrm>
        </p:spPr>
        <p:txBody>
          <a:bodyPr>
            <a:normAutofit/>
          </a:bodyPr>
          <a:lstStyle/>
          <a:p>
            <a:r>
              <a:rPr lang="zh-CN" altLang="en-US" dirty="0">
                <a:effectLst/>
                <a:latin typeface="Microsoft YaHei" charset="-122"/>
                <a:ea typeface="Microsoft YaHei" charset="-122"/>
                <a:cs typeface="Microsoft YaHei" charset="-122"/>
              </a:rPr>
              <a:t>对偶性</a:t>
            </a:r>
            <a:r>
              <a:rPr lang="en-US" altLang="zh-CN" dirty="0">
                <a:effectLst/>
                <a:latin typeface="Microsoft YaHei" charset="-122"/>
                <a:ea typeface="Microsoft YaHei" charset="-122"/>
                <a:cs typeface="Microsoft YaHei" charset="-122"/>
              </a:rPr>
              <a:t>(</a:t>
            </a:r>
            <a:r>
              <a:rPr lang="zh-CN" altLang="en-US" dirty="0">
                <a:effectLst/>
                <a:latin typeface="Microsoft YaHei" charset="-122"/>
                <a:ea typeface="Microsoft YaHei" charset="-122"/>
                <a:cs typeface="Microsoft YaHei" charset="-122"/>
              </a:rPr>
              <a:t> </a:t>
            </a:r>
            <a:r>
              <a:rPr lang="en-US" altLang="zh-CN" dirty="0">
                <a:effectLst/>
                <a:latin typeface="Microsoft YaHei" charset="-122"/>
                <a:ea typeface="Microsoft YaHei" charset="-122"/>
                <a:cs typeface="Microsoft YaHei" charset="-122"/>
              </a:rPr>
              <a:t>Duality)</a:t>
            </a:r>
            <a:endParaRPr lang="zh-CN" altLang="en-US" dirty="0">
              <a:effectLst/>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 name="文本框 3"/>
              <p:cNvSpPr txBox="1"/>
              <p:nvPr/>
            </p:nvSpPr>
            <p:spPr>
              <a:xfrm>
                <a:off x="6212774" y="1173670"/>
                <a:ext cx="2157385" cy="5586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𝑃</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func>
                        <m:funcPr>
                          <m:ctrlPr>
                            <a:rPr kumimoji="0" lang="mr-IN"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funcPr>
                        <m:fName>
                          <m:limLow>
                            <m:limLowPr>
                              <m:ctrlPr>
                                <a:rPr kumimoji="0" lang="mr-IN"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limLowPr>
                            <m:e>
                              <m:r>
                                <m:rPr>
                                  <m:sty m:val="p"/>
                                </m:rPr>
                                <a:rPr kumimoji="0" lang="mr-IN"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min</m:t>
                              </m:r>
                            </m:e>
                            <m:lim>
                              <m:r>
                                <a:rPr kumimoji="0" lang="en-US" altLang="zh-CN" sz="2800" b="1"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𝒙</m:t>
                              </m:r>
                            </m:lim>
                          </m:limLow>
                        </m:fName>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𝑓</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a:rPr kumimoji="0" lang="en-US" altLang="zh-CN" sz="2800" b="1"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𝒙</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e>
                      </m:func>
                    </m:oMath>
                  </m:oMathPara>
                </a14:m>
                <a:endParaRPr kumimoji="0" lang="en-US" altLang="zh-CN"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212774" y="1173670"/>
                <a:ext cx="2157385" cy="558614"/>
              </a:xfrm>
              <a:prstGeom prst="rect">
                <a:avLst/>
              </a:prstGeom>
              <a:blipFill>
                <a:blip r:embed="rId3"/>
                <a:stretch>
                  <a:fillRect l="-3509" r="-5263" b="-11111"/>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096000" y="2345315"/>
                <a:ext cx="3177215" cy="4655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微软雅黑" pitchFamily="34" charset="-122"/>
                            </a:rPr>
                            <m:t>h</m:t>
                          </m:r>
                        </m:e>
                        <m:sub>
                          <m:r>
                            <a:rPr lang="en-US" altLang="zh-CN" sz="2800" b="0" i="1" smtClean="0">
                              <a:solidFill>
                                <a:srgbClr val="09405E"/>
                              </a:solidFill>
                              <a:latin typeface="Cambria Math" charset="0"/>
                              <a:ea typeface="微软雅黑" pitchFamily="34" charset="-122"/>
                            </a:rPr>
                            <m:t>𝑗</m:t>
                          </m:r>
                        </m:sub>
                      </m:sSub>
                      <m:d>
                        <m:dPr>
                          <m:ctrlPr>
                            <a:rPr kumimoji="0" lang="en-US"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dPr>
                        <m:e>
                          <m:r>
                            <a:rPr lang="en-US" altLang="zh-CN" sz="2800" b="1" i="1">
                              <a:solidFill>
                                <a:srgbClr val="09405E"/>
                              </a:solidFill>
                              <a:latin typeface="Cambria Math" charset="0"/>
                              <a:ea typeface="微软雅黑" pitchFamily="34" charset="-122"/>
                              <a:sym typeface="Times New Roman" panose="02020603050405020304"/>
                            </a:rPr>
                            <m:t>𝒙</m:t>
                          </m:r>
                        </m:e>
                      </m:d>
                      <m:r>
                        <a:rPr lang="en-US" altLang="zh-CN" sz="2800" b="0" i="1" smtClean="0">
                          <a:solidFill>
                            <a:srgbClr val="09405E"/>
                          </a:solidFill>
                          <a:latin typeface="Cambria Math" charset="0"/>
                          <a:ea typeface="微软雅黑" pitchFamily="34" charset="-122"/>
                        </a:rPr>
                        <m:t>=0</m:t>
                      </m:r>
                      <m:r>
                        <a:rPr lang="en-US" altLang="zh-CN" sz="2800" i="1">
                          <a:solidFill>
                            <a:srgbClr val="09405E"/>
                          </a:solidFill>
                          <a:latin typeface="Cambria Math" charset="0"/>
                          <a:ea typeface="微软雅黑" pitchFamily="34" charset="-122"/>
                        </a:rPr>
                        <m:t>, 1</m:t>
                      </m:r>
                      <m:r>
                        <a:rPr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𝑗</m:t>
                      </m:r>
                      <m:r>
                        <a:rPr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𝐿</m:t>
                      </m:r>
                    </m:oMath>
                  </m:oMathPara>
                </a14:m>
                <a:endParaRPr kumimoji="0" lang="en-US" altLang="zh-CN" sz="2800" i="1"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096000" y="2345315"/>
                <a:ext cx="3177215" cy="465577"/>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154278" y="1725812"/>
                <a:ext cx="4232249"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      </m:t>
                      </m:r>
                      <m:sSub>
                        <m:sSubPr>
                          <m:ctrlPr>
                            <a:rPr kumimoji="0" lang="en-US"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sSubPr>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𝑔</m:t>
                          </m:r>
                        </m:e>
                        <m:sub>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𝑖</m:t>
                          </m:r>
                        </m:sub>
                      </m:sSub>
                      <m:d>
                        <m:dPr>
                          <m:ctrlPr>
                            <a:rPr kumimoji="0" lang="en-US"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dPr>
                        <m:e>
                          <m:r>
                            <a:rPr lang="en-US" altLang="zh-CN" sz="2800" b="1" i="1">
                              <a:solidFill>
                                <a:srgbClr val="09405E"/>
                              </a:solidFill>
                              <a:latin typeface="Cambria Math" charset="0"/>
                              <a:ea typeface="微软雅黑" pitchFamily="34" charset="-122"/>
                              <a:sym typeface="Times New Roman" panose="02020603050405020304"/>
                            </a:rPr>
                            <m:t>𝒙</m:t>
                          </m:r>
                        </m:e>
                      </m:d>
                      <m:r>
                        <a:rPr lang="en-US" altLang="zh-CN" sz="2800" i="1">
                          <a:solidFill>
                            <a:srgbClr val="09405E"/>
                          </a:solidFill>
                          <a:latin typeface="Cambria Math" charset="0"/>
                          <a:ea typeface="微软雅黑" pitchFamily="34" charset="-122"/>
                          <a:cs typeface="Cambria Math" charset="0"/>
                        </a:rPr>
                        <m:t>≤</m:t>
                      </m:r>
                      <m:r>
                        <a:rPr lang="en-US" altLang="zh-CN" sz="2800" b="0" i="1" smtClean="0">
                          <a:solidFill>
                            <a:srgbClr val="09405E"/>
                          </a:solidFill>
                          <a:latin typeface="Cambria Math" charset="0"/>
                          <a:ea typeface="微软雅黑" pitchFamily="34" charset="-122"/>
                        </a:rPr>
                        <m:t>0, 1</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𝐾</m:t>
                      </m:r>
                    </m:oMath>
                  </m:oMathPara>
                </a14:m>
                <a:endParaRPr kumimoji="0" lang="en-US" altLang="zh-CN" sz="2800" i="1"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154278" y="1725812"/>
                <a:ext cx="4232249" cy="430887"/>
              </a:xfrm>
              <a:prstGeom prst="rect">
                <a:avLst/>
              </a:prstGeom>
              <a:blipFill rotWithShape="0">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752726" y="3436931"/>
                <a:ext cx="7234866" cy="1352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solidFill>
                            <a:srgbClr val="09405E"/>
                          </a:solidFill>
                          <a:latin typeface="Cambria Math" charset="0"/>
                        </a:rPr>
                        <m:t>𝐿</m:t>
                      </m:r>
                      <m:d>
                        <m:dPr>
                          <m:ctrlPr>
                            <a:rPr lang="en-US" altLang="zh-CN" sz="2800" i="1" dirty="0">
                              <a:solidFill>
                                <a:srgbClr val="09405E"/>
                              </a:solidFill>
                              <a:latin typeface="Cambria Math" panose="02040503050406030204" pitchFamily="18" charset="0"/>
                            </a:rPr>
                          </m:ctrlPr>
                        </m:dPr>
                        <m:e>
                          <m:r>
                            <a:rPr lang="en-US" altLang="zh-CN" sz="2800" b="1" i="1">
                              <a:solidFill>
                                <a:srgbClr val="09405E"/>
                              </a:solidFill>
                              <a:latin typeface="Cambria Math" charset="0"/>
                            </a:rPr>
                            <m:t>𝒙</m:t>
                          </m:r>
                          <m:r>
                            <a:rPr lang="en-US" altLang="zh-CN" sz="2800" i="1">
                              <a:solidFill>
                                <a:srgbClr val="09405E"/>
                              </a:solidFill>
                              <a:latin typeface="Cambria Math" charset="0"/>
                            </a:rPr>
                            <m:t>,</m:t>
                          </m:r>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e>
                      </m:d>
                      <m:r>
                        <a:rPr lang="en-US" altLang="zh-CN" sz="2800" i="1" dirty="0">
                          <a:solidFill>
                            <a:srgbClr val="09405E"/>
                          </a:solidFill>
                          <a:latin typeface="Cambria Math" charset="0"/>
                        </a:rPr>
                        <m:t>=</m:t>
                      </m:r>
                      <m:r>
                        <a:rPr lang="en-US" altLang="zh-CN" sz="2800" i="1">
                          <a:solidFill>
                            <a:srgbClr val="09405E"/>
                          </a:solidFill>
                          <a:latin typeface="Cambria Math" charset="0"/>
                        </a:rPr>
                        <m:t>𝑓</m:t>
                      </m:r>
                      <m:d>
                        <m:dPr>
                          <m:ctrlPr>
                            <a:rPr lang="en-US"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𝐾</m:t>
                          </m:r>
                        </m:sup>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Sub>
                        </m:e>
                      </m:nary>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𝑔</m:t>
                          </m:r>
                        </m:e>
                        <m:sub>
                          <m:r>
                            <a:rPr lang="en-US" altLang="zh-CN" sz="2800" i="1">
                              <a:solidFill>
                                <a:srgbClr val="09405E"/>
                              </a:solidFill>
                              <a:latin typeface="Cambria Math" charset="0"/>
                            </a:rPr>
                            <m:t>𝑖</m:t>
                          </m:r>
                        </m:sub>
                      </m:sSub>
                      <m:d>
                        <m:dPr>
                          <m:ctrlPr>
                            <a:rPr lang="en-US"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nary>
                        <m:naryPr>
                          <m:chr m:val="∑"/>
                          <m:ctrlPr>
                            <a:rPr lang="is-IS" altLang="zh-CN" sz="2800" i="1">
                              <a:solidFill>
                                <a:srgbClr val="09405E"/>
                              </a:solidFill>
                              <a:latin typeface="Cambria Math" panose="02040503050406030204" pitchFamily="18" charset="0"/>
                            </a:rPr>
                          </m:ctrlPr>
                        </m:naryPr>
                        <m:sub>
                          <m:r>
                            <a:rPr lang="en-US" altLang="zh-CN" sz="2800" i="1">
                              <a:solidFill>
                                <a:srgbClr val="09405E"/>
                              </a:solidFill>
                              <a:latin typeface="Cambria Math" charset="0"/>
                            </a:rPr>
                            <m:t>𝑗</m:t>
                          </m:r>
                          <m:r>
                            <a:rPr lang="en-US" altLang="zh-CN" sz="2800" i="1">
                              <a:solidFill>
                                <a:srgbClr val="09405E"/>
                              </a:solidFill>
                              <a:latin typeface="Cambria Math" charset="0"/>
                            </a:rPr>
                            <m:t>=1</m:t>
                          </m:r>
                        </m:sub>
                        <m:sup>
                          <m:r>
                            <a:rPr lang="en-US" altLang="zh-CN" sz="2800" i="1">
                              <a:solidFill>
                                <a:srgbClr val="09405E"/>
                              </a:solidFill>
                              <a:latin typeface="Cambria Math" charset="0"/>
                            </a:rPr>
                            <m:t>𝐿</m:t>
                          </m:r>
                        </m:sup>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𝛽</m:t>
                              </m:r>
                            </m:e>
                            <m:sub>
                              <m:r>
                                <a:rPr lang="en-US" altLang="zh-CN" sz="2800" i="1">
                                  <a:solidFill>
                                    <a:srgbClr val="09405E"/>
                                  </a:solidFill>
                                  <a:latin typeface="Cambria Math" charset="0"/>
                                  <a:ea typeface="Cambria Math" charset="0"/>
                                  <a:cs typeface="Cambria Math" charset="0"/>
                                </a:rPr>
                                <m:t>𝑗</m:t>
                              </m:r>
                            </m:sub>
                          </m:sSub>
                        </m:e>
                      </m:nary>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h</m:t>
                          </m:r>
                        </m:e>
                        <m:sub>
                          <m:r>
                            <a:rPr lang="en-US" altLang="zh-CN" sz="2800" i="1">
                              <a:solidFill>
                                <a:srgbClr val="09405E"/>
                              </a:solidFill>
                              <a:latin typeface="Cambria Math" charset="0"/>
                            </a:rPr>
                            <m:t>𝑗</m:t>
                          </m:r>
                        </m:sub>
                      </m:sSub>
                      <m:d>
                        <m:dPr>
                          <m:ctrlPr>
                            <a:rPr lang="en-US"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4752726" y="3436931"/>
                <a:ext cx="7234866" cy="1352678"/>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341877" y="4883764"/>
                <a:ext cx="3741794"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8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      </m:t>
                      </m:r>
                      <m:sSub>
                        <m:sSubPr>
                          <m:ctrlPr>
                            <a:rPr kumimoji="0" lang="en-US"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sSubPr>
                        <m:e>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𝛼</m:t>
                          </m:r>
                        </m:e>
                        <m:sub>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𝑖</m:t>
                          </m:r>
                        </m:sub>
                      </m:sSub>
                      <m:r>
                        <a:rPr lang="en-US" altLang="zh-CN" sz="2800" b="0" i="1" smtClean="0">
                          <a:solidFill>
                            <a:srgbClr val="09405E"/>
                          </a:solidFill>
                          <a:latin typeface="Cambria Math" charset="0"/>
                          <a:ea typeface="微软雅黑" pitchFamily="34" charset="-122"/>
                        </a:rPr>
                        <m:t>&gt;0, 1</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𝐾</m:t>
                      </m:r>
                    </m:oMath>
                  </m:oMathPara>
                </a14:m>
                <a:endParaRPr kumimoji="0" lang="en-US" altLang="zh-CN" sz="2800" i="1"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4341877" y="4883764"/>
                <a:ext cx="3741794" cy="430887"/>
              </a:xfrm>
              <a:prstGeom prst="rect">
                <a:avLst/>
              </a:prstGeom>
              <a:blipFill rotWithShape="0">
                <a:blip r:embed="rId7"/>
                <a:stretch>
                  <a:fillRect/>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824587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拉格朗日函数：</a:t>
                </a:r>
                <a14:m>
                  <m:oMath xmlns:m="http://schemas.openxmlformats.org/officeDocument/2006/math">
                    <m:r>
                      <a:rPr lang="en-US" altLang="zh-CN" i="1" dirty="0">
                        <a:latin typeface="Cambria Math" charset="0"/>
                      </a:rPr>
                      <m:t>𝐿</m:t>
                    </m:r>
                    <m:d>
                      <m:dPr>
                        <m:ctrlPr>
                          <a:rPr lang="en-US" altLang="zh-CN" i="1" dirty="0">
                            <a:latin typeface="Cambria Math" panose="02040503050406030204" pitchFamily="18"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r>
                      <a:rPr lang="en-US" altLang="zh-CN" i="1" dirty="0">
                        <a:latin typeface="Cambria Math" charset="0"/>
                      </a:rPr>
                      <m:t>=</m:t>
                    </m:r>
                    <m:r>
                      <a:rPr lang="en-US" altLang="zh-CN" i="1">
                        <a:latin typeface="Cambria Math" charset="0"/>
                      </a:rPr>
                      <m:t>𝑓</m:t>
                    </m:r>
                    <m:d>
                      <m:dPr>
                        <m:ctrlPr>
                          <a:rPr lang="en-US"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nary>
                      <m:naryPr>
                        <m:chr m:val="∑"/>
                        <m:ctrlPr>
                          <a:rPr lang="is-IS" altLang="zh-CN" i="1">
                            <a:latin typeface="Cambria Math" panose="02040503050406030204" pitchFamily="18" charset="0"/>
                          </a:rPr>
                        </m:ctrlPr>
                      </m:naryPr>
                      <m:sub>
                        <m:r>
                          <m:rPr>
                            <m:brk m:alnAt="23"/>
                          </m:rPr>
                          <a:rPr lang="en-US" altLang="zh-CN" i="1">
                            <a:latin typeface="Cambria Math" charset="0"/>
                          </a:rPr>
                          <m:t>𝑖</m:t>
                        </m:r>
                        <m:r>
                          <a:rPr lang="en-US" altLang="zh-CN" i="1">
                            <a:latin typeface="Cambria Math" charset="0"/>
                          </a:rPr>
                          <m:t>=1</m:t>
                        </m:r>
                      </m:sub>
                      <m:sup>
                        <m:r>
                          <a:rPr lang="en-US" altLang="zh-CN" i="1">
                            <a:latin typeface="Cambria Math" charset="0"/>
                          </a:rPr>
                          <m:t>𝐾</m:t>
                        </m:r>
                      </m:sup>
                      <m:e>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𝛼</m:t>
                            </m:r>
                          </m:e>
                          <m:sub>
                            <m:r>
                              <a:rPr lang="en-US" altLang="zh-CN" i="1">
                                <a:latin typeface="Cambria Math" charset="0"/>
                              </a:rPr>
                              <m:t>𝑖</m:t>
                            </m:r>
                          </m:sub>
                        </m:sSub>
                      </m:e>
                    </m:nary>
                    <m:sSub>
                      <m:sSubPr>
                        <m:ctrlPr>
                          <a:rPr lang="en-US" altLang="zh-CN" i="1">
                            <a:latin typeface="Cambria Math" panose="02040503050406030204" pitchFamily="18" charset="0"/>
                          </a:rPr>
                        </m:ctrlPr>
                      </m:sSubPr>
                      <m:e>
                        <m:r>
                          <a:rPr lang="en-US" altLang="zh-CN" i="1">
                            <a:latin typeface="Cambria Math" charset="0"/>
                          </a:rPr>
                          <m:t>𝑔</m:t>
                        </m:r>
                      </m:e>
                      <m:sub>
                        <m:r>
                          <a:rPr lang="en-US" altLang="zh-CN" i="1">
                            <a:latin typeface="Cambria Math" charset="0"/>
                          </a:rPr>
                          <m:t>𝑖</m:t>
                        </m:r>
                      </m:sub>
                    </m:sSub>
                    <m:d>
                      <m:dPr>
                        <m:ctrlPr>
                          <a:rPr lang="en-US"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nary>
                      <m:naryPr>
                        <m:chr m:val="∑"/>
                        <m:ctrlPr>
                          <a:rPr lang="is-IS" altLang="zh-CN" i="1">
                            <a:latin typeface="Cambria Math" panose="02040503050406030204" pitchFamily="18" charset="0"/>
                          </a:rPr>
                        </m:ctrlPr>
                      </m:naryPr>
                      <m:sub>
                        <m:r>
                          <a:rPr lang="en-US" altLang="zh-CN" i="1">
                            <a:latin typeface="Cambria Math" charset="0"/>
                          </a:rPr>
                          <m:t>𝑗</m:t>
                        </m:r>
                        <m:r>
                          <a:rPr lang="en-US" altLang="zh-CN" i="1">
                            <a:latin typeface="Cambria Math" charset="0"/>
                          </a:rPr>
                          <m:t>=1</m:t>
                        </m:r>
                      </m:sub>
                      <m:sup>
                        <m:r>
                          <a:rPr lang="en-US" altLang="zh-CN" i="1">
                            <a:latin typeface="Cambria Math" charset="0"/>
                          </a:rPr>
                          <m:t>𝐿</m:t>
                        </m:r>
                      </m:sup>
                      <m:e>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𝛽</m:t>
                            </m:r>
                          </m:e>
                          <m:sub>
                            <m:r>
                              <a:rPr lang="en-US" altLang="zh-CN" i="1">
                                <a:latin typeface="Cambria Math" charset="0"/>
                                <a:ea typeface="Cambria Math" charset="0"/>
                                <a:cs typeface="Cambria Math" charset="0"/>
                              </a:rPr>
                              <m:t>𝑗</m:t>
                            </m:r>
                          </m:sub>
                        </m:sSub>
                      </m:e>
                    </m:nary>
                    <m:sSub>
                      <m:sSubPr>
                        <m:ctrlPr>
                          <a:rPr lang="en-US" altLang="zh-CN" i="1">
                            <a:latin typeface="Cambria Math" panose="02040503050406030204" pitchFamily="18" charset="0"/>
                          </a:rPr>
                        </m:ctrlPr>
                      </m:sSubPr>
                      <m:e>
                        <m:r>
                          <a:rPr lang="en-US" altLang="zh-CN" i="1">
                            <a:latin typeface="Cambria Math" charset="0"/>
                          </a:rPr>
                          <m:t>h</m:t>
                        </m:r>
                      </m:e>
                      <m:sub>
                        <m:r>
                          <a:rPr lang="en-US" altLang="zh-CN" i="1">
                            <a:latin typeface="Cambria Math" charset="0"/>
                          </a:rPr>
                          <m:t>𝑗</m:t>
                        </m:r>
                      </m:sub>
                    </m:sSub>
                    <m:d>
                      <m:dPr>
                        <m:ctrlPr>
                          <a:rPr lang="en-US" altLang="zh-CN" i="1">
                            <a:latin typeface="Cambria Math" panose="02040503050406030204" pitchFamily="18" charset="0"/>
                          </a:rPr>
                        </m:ctrlPr>
                      </m:dPr>
                      <m:e>
                        <m:r>
                          <a:rPr lang="en-US" altLang="zh-CN" b="1" i="1">
                            <a:latin typeface="Cambria Math" charset="0"/>
                          </a:rPr>
                          <m:t>𝒙</m:t>
                        </m:r>
                      </m:e>
                    </m:d>
                  </m:oMath>
                </a14:m>
                <a:endParaRPr kumimoji="1" lang="en-US" altLang="zh-CN" dirty="0"/>
              </a:p>
              <a:p>
                <a:r>
                  <a:rPr lang="zh-CN" altLang="en-US" dirty="0"/>
                  <a:t>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𝜃</m:t>
                        </m:r>
                      </m:e>
                      <m:sub>
                        <m:r>
                          <a:rPr lang="en-US" altLang="zh-CN" i="1">
                            <a:latin typeface="Cambria Math" charset="0"/>
                          </a:rPr>
                          <m:t>𝑃</m:t>
                        </m:r>
                      </m:sub>
                    </m:sSub>
                    <m:d>
                      <m:dPr>
                        <m:ctrlPr>
                          <a:rPr lang="en-US"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max</m:t>
                            </m:r>
                          </m:e>
                          <m:lim>
                            <m:sSub>
                              <m:sSubPr>
                                <m:ctrlPr>
                                  <a:rPr lang="en-US" altLang="zh-CN" i="1">
                                    <a:latin typeface="Cambria Math" panose="02040503050406030204" pitchFamily="18"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Name>
                      <m:e>
                        <m:r>
                          <a:rPr lang="en-US" altLang="zh-CN" i="1">
                            <a:latin typeface="Cambria Math" charset="0"/>
                          </a:rPr>
                          <m:t>𝐿</m:t>
                        </m:r>
                        <m:d>
                          <m:dPr>
                            <m:ctrlPr>
                              <a:rPr lang="en-US" altLang="zh-CN" i="1">
                                <a:latin typeface="Cambria Math" panose="02040503050406030204" pitchFamily="18"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oMath>
                </a14:m>
                <a:r>
                  <a:rPr kumimoji="1" lang="zh-CN" altLang="en-US" dirty="0"/>
                  <a:t>，</a:t>
                </a:r>
                <a:r>
                  <a:rPr lang="zh-CN" altLang="en-US" dirty="0"/>
                  <a:t>其中</a:t>
                </a:r>
                <a14:m>
                  <m:oMath xmlns:m="http://schemas.openxmlformats.org/officeDocument/2006/math">
                    <m:r>
                      <a:rPr lang="en-US" altLang="zh-CN" i="1" dirty="0">
                        <a:latin typeface="Cambria Math" charset="0"/>
                      </a:rPr>
                      <m:t>𝑃</m:t>
                    </m:r>
                  </m:oMath>
                </a14:m>
                <a:r>
                  <a:rPr lang="zh-CN" altLang="en-US" dirty="0"/>
                  <a:t>表示原问题（</a:t>
                </a:r>
                <a:r>
                  <a:rPr lang="en-US" altLang="zh-CN" dirty="0"/>
                  <a:t>Primal</a:t>
                </a:r>
                <a:r>
                  <a:rPr lang="zh-CN" altLang="en-US" dirty="0"/>
                  <a:t>）。</a:t>
                </a:r>
                <a:endParaRPr lang="en-US" altLang="zh-CN" dirty="0"/>
              </a:p>
              <a:p>
                <a:r>
                  <a:rPr lang="zh-CN" altLang="en-US" dirty="0"/>
                  <a:t>如果某个约束条件不满足（</a:t>
                </a:r>
                <a14:m>
                  <m:oMath xmlns:m="http://schemas.openxmlformats.org/officeDocument/2006/math">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微软雅黑" pitchFamily="34" charset="-122"/>
                          </a:rPr>
                          <m:t>h</m:t>
                        </m:r>
                      </m:e>
                      <m:sub>
                        <m:r>
                          <a:rPr lang="en-US" altLang="zh-CN" i="1">
                            <a:latin typeface="Cambria Math" charset="0"/>
                            <a:ea typeface="微软雅黑" pitchFamily="34" charset="-122"/>
                          </a:rPr>
                          <m:t>𝑗</m:t>
                        </m:r>
                      </m:sub>
                    </m:sSub>
                    <m:d>
                      <m:dPr>
                        <m:ctrlPr>
                          <a:rPr lang="en-US" altLang="zh-CN" i="1">
                            <a:latin typeface="Cambria Math" panose="02040503050406030204" pitchFamily="18" charset="0"/>
                            <a:ea typeface="微软雅黑" pitchFamily="34" charset="-122"/>
                          </a:rPr>
                        </m:ctrlPr>
                      </m:dPr>
                      <m:e>
                        <m:r>
                          <a:rPr lang="en-US" altLang="zh-CN" b="1" i="1">
                            <a:latin typeface="Cambria Math" charset="0"/>
                            <a:ea typeface="微软雅黑" pitchFamily="34" charset="-122"/>
                          </a:rPr>
                          <m:t>𝒙</m:t>
                        </m:r>
                      </m:e>
                    </m:d>
                    <m:r>
                      <a:rPr lang="en-US" altLang="zh-CN" i="1">
                        <a:latin typeface="Cambria Math" charset="0"/>
                        <a:ea typeface="Cambria Math" charset="0"/>
                        <a:cs typeface="Cambria Math" charset="0"/>
                      </a:rPr>
                      <m:t>≠</m:t>
                    </m:r>
                    <m:r>
                      <a:rPr lang="en-US" altLang="zh-CN" i="1">
                        <a:latin typeface="Cambria Math" charset="0"/>
                        <a:ea typeface="微软雅黑" pitchFamily="34" charset="-122"/>
                      </a:rPr>
                      <m:t>0</m:t>
                    </m:r>
                  </m:oMath>
                </a14:m>
                <a:r>
                  <a:rPr lang="zh-CN" altLang="en-US" dirty="0"/>
                  <a:t>或</a:t>
                </a:r>
                <a14:m>
                  <m:oMath xmlns:m="http://schemas.openxmlformats.org/officeDocument/2006/math">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微软雅黑" pitchFamily="34" charset="-122"/>
                          </a:rPr>
                          <m:t>𝑔</m:t>
                        </m:r>
                      </m:e>
                      <m:sub>
                        <m:r>
                          <a:rPr lang="en-US" altLang="zh-CN" i="1">
                            <a:latin typeface="Cambria Math" charset="0"/>
                            <a:ea typeface="微软雅黑" pitchFamily="34" charset="-122"/>
                          </a:rPr>
                          <m:t>𝑖</m:t>
                        </m:r>
                      </m:sub>
                    </m:sSub>
                    <m:d>
                      <m:dPr>
                        <m:ctrlPr>
                          <a:rPr lang="en-US" altLang="zh-CN" i="1">
                            <a:latin typeface="Cambria Math" panose="02040503050406030204" pitchFamily="18" charset="0"/>
                            <a:ea typeface="微软雅黑" pitchFamily="34" charset="-122"/>
                          </a:rPr>
                        </m:ctrlPr>
                      </m:dPr>
                      <m:e>
                        <m:r>
                          <a:rPr lang="en-US" altLang="zh-CN" b="1" i="1">
                            <a:latin typeface="Cambria Math" charset="0"/>
                            <a:ea typeface="微软雅黑" pitchFamily="34" charset="-122"/>
                          </a:rPr>
                          <m:t>𝒙</m:t>
                        </m:r>
                      </m:e>
                    </m:d>
                    <m:r>
                      <a:rPr lang="en-US" altLang="zh-CN" i="1">
                        <a:latin typeface="Cambria Math" charset="0"/>
                        <a:ea typeface="微软雅黑" pitchFamily="34" charset="-122"/>
                      </a:rPr>
                      <m:t>&gt;0</m:t>
                    </m:r>
                  </m:oMath>
                </a14:m>
                <a:r>
                  <a:rPr lang="zh-CN" altLang="en-US" dirty="0"/>
                  <a:t>）时</a:t>
                </a:r>
                <a:endParaRPr lang="en-US" altLang="zh-CN" dirty="0"/>
              </a:p>
              <a:p>
                <a:endParaRPr kumimoji="1" lang="en-US" altLang="zh-CN" dirty="0"/>
              </a:p>
              <a:p>
                <a:endParaRPr kumimoji="1" lang="en-US" altLang="zh-CN" dirty="0"/>
              </a:p>
              <a:p>
                <a:pPr lvl="1"/>
                <a:r>
                  <a:rPr lang="zh-CN" altLang="en-US" dirty="0"/>
                  <a:t>只要令不满足约束条件的拉格朗日乘子</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𝛽</m:t>
                        </m:r>
                      </m:e>
                      <m:sub>
                        <m:r>
                          <a:rPr lang="en-US" altLang="zh-CN" i="1">
                            <a:latin typeface="Cambria Math" charset="0"/>
                          </a:rPr>
                          <m:t>𝑗</m:t>
                        </m:r>
                      </m:sub>
                    </m:sSub>
                    <m:r>
                      <a:rPr lang="en-US" altLang="zh-CN" i="1">
                        <a:latin typeface="Cambria Math" charset="0"/>
                      </a:rPr>
                      <m:t>=∞</m:t>
                    </m:r>
                    <m:r>
                      <m:rPr>
                        <m:nor/>
                      </m:rPr>
                      <a:rPr lang="zh-CN" altLang="en-US"/>
                      <m:t>或</m:t>
                    </m:r>
                    <m:sSub>
                      <m:sSubPr>
                        <m:ctrlPr>
                          <a:rPr lang="en-US" altLang="zh-CN" i="1">
                            <a:latin typeface="Cambria Math" panose="02040503050406030204" pitchFamily="18" charset="0"/>
                          </a:rPr>
                        </m:ctrlPr>
                      </m:sSubPr>
                      <m:e>
                        <m:r>
                          <a:rPr lang="en-US" altLang="zh-CN" i="1">
                            <a:latin typeface="Cambria Math" charset="0"/>
                          </a:rPr>
                          <m:t>𝛼</m:t>
                        </m:r>
                      </m:e>
                      <m:sub>
                        <m:r>
                          <a:rPr lang="en-US" altLang="zh-CN" i="1">
                            <a:latin typeface="Cambria Math" charset="0"/>
                          </a:rPr>
                          <m:t>𝑖</m:t>
                        </m:r>
                      </m:sub>
                    </m:sSub>
                    <m:r>
                      <a:rPr lang="en-US" altLang="zh-CN" i="1">
                        <a:latin typeface="Cambria Math" charset="0"/>
                      </a:rPr>
                      <m:t>=∞</m:t>
                    </m:r>
                  </m:oMath>
                </a14:m>
                <a:r>
                  <a:rPr lang="zh-CN" altLang="en-US" dirty="0"/>
                  <a:t>即可。</a:t>
                </a:r>
                <a:endParaRPr kumimoji="1" lang="en-US" altLang="zh-CN" dirty="0"/>
              </a:p>
              <a:p>
                <a:r>
                  <a:rPr lang="zh-CN" altLang="en-US" dirty="0"/>
                  <a:t>当所有约束条件都满足时，则有：</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𝜃</m:t>
                        </m:r>
                      </m:e>
                      <m:sub>
                        <m:r>
                          <a:rPr lang="en-US" altLang="zh-CN" i="1">
                            <a:latin typeface="Cambria Math" charset="0"/>
                          </a:rPr>
                          <m:t>𝑃</m:t>
                        </m:r>
                      </m:sub>
                    </m:sSub>
                    <m:d>
                      <m:dPr>
                        <m:ctrlPr>
                          <a:rPr lang="en-US"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r>
                      <a:rPr lang="en-US" altLang="zh-CN" i="1">
                        <a:latin typeface="Cambria Math" charset="0"/>
                      </a:rPr>
                      <m:t>𝑓</m:t>
                    </m:r>
                    <m:d>
                      <m:dPr>
                        <m:ctrlPr>
                          <a:rPr lang="en-US" altLang="zh-CN" i="1">
                            <a:latin typeface="Cambria Math" panose="02040503050406030204" pitchFamily="18" charset="0"/>
                          </a:rPr>
                        </m:ctrlPr>
                      </m:dPr>
                      <m:e>
                        <m:r>
                          <a:rPr lang="en-US" altLang="zh-CN" b="1" i="1">
                            <a:latin typeface="Cambria Math" charset="0"/>
                          </a:rPr>
                          <m:t>𝒙</m:t>
                        </m:r>
                      </m:e>
                    </m:d>
                  </m:oMath>
                </a14:m>
                <a:endParaRPr kumimoji="1" lang="en-US" altLang="zh-CN" dirty="0"/>
              </a:p>
              <a:p>
                <a:r>
                  <a:rPr lang="zh-CN" altLang="en-US" dirty="0"/>
                  <a:t>亦即我们最初要最小化的函数。</a:t>
                </a:r>
                <a:endParaRPr kumimoji="1"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570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对偶性</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797966" y="3475484"/>
                <a:ext cx="7728013"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9405E"/>
                              </a:solidFill>
                              <a:latin typeface="Cambria Math" panose="02040503050406030204" pitchFamily="18"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𝜃</m:t>
                          </m:r>
                        </m:e>
                        <m:sub>
                          <m:r>
                            <a:rPr lang="en-US" altLang="zh-CN" sz="2400" i="1">
                              <a:solidFill>
                                <a:srgbClr val="09405E"/>
                              </a:solidFill>
                              <a:latin typeface="Cambria Math" charset="0"/>
                              <a:ea typeface="Microsoft YaHei" charset="-122"/>
                              <a:cs typeface="Microsoft YaHei" charset="-122"/>
                            </a:rPr>
                            <m:t>𝑃</m:t>
                          </m:r>
                        </m:sub>
                      </m:sSub>
                      <m:d>
                        <m:dPr>
                          <m:ctrlPr>
                            <a:rPr lang="en-US" altLang="zh-CN" sz="2400" i="1">
                              <a:solidFill>
                                <a:srgbClr val="09405E"/>
                              </a:solidFill>
                              <a:latin typeface="Cambria Math" panose="02040503050406030204" pitchFamily="18" charset="0"/>
                              <a:ea typeface="Microsoft YaHei" charset="-122"/>
                              <a:cs typeface="Microsoft YaHei" charset="-122"/>
                            </a:rPr>
                          </m:ctrlPr>
                        </m:dPr>
                        <m:e>
                          <m:r>
                            <a:rPr lang="en-US" altLang="zh-CN" sz="2400" b="1" i="1">
                              <a:solidFill>
                                <a:srgbClr val="09405E"/>
                              </a:solidFill>
                              <a:latin typeface="Cambria Math" charset="0"/>
                              <a:ea typeface="Microsoft YaHei" charset="-122"/>
                              <a:cs typeface="Microsoft YaHei" charset="-122"/>
                            </a:rPr>
                            <m:t>𝒙</m:t>
                          </m:r>
                        </m:e>
                      </m:d>
                      <m:r>
                        <a:rPr lang="en-US" altLang="zh-CN" sz="2400" b="0" i="1" smtClean="0">
                          <a:solidFill>
                            <a:srgbClr val="09405E"/>
                          </a:solidFill>
                          <a:latin typeface="Cambria Math" charset="0"/>
                          <a:ea typeface="Cambria Math" charset="0"/>
                          <a:cs typeface="Cambria Math" charset="0"/>
                        </a:rPr>
                        <m:t>=</m:t>
                      </m:r>
                      <m:func>
                        <m:funcPr>
                          <m:ctrlPr>
                            <a:rPr lang="mr-IN" altLang="zh-CN" sz="2400" i="1">
                              <a:solidFill>
                                <a:srgbClr val="09405E"/>
                              </a:solidFill>
                              <a:latin typeface="Cambria Math" panose="02040503050406030204" pitchFamily="18" charset="0"/>
                              <a:ea typeface="Microsoft YaHei" charset="-122"/>
                              <a:cs typeface="Microsoft YaHei" charset="-122"/>
                            </a:rPr>
                          </m:ctrlPr>
                        </m:funcPr>
                        <m:fName>
                          <m:limLow>
                            <m:limLowPr>
                              <m:ctrlPr>
                                <a:rPr lang="mr-IN" altLang="zh-CN" sz="2400" i="1">
                                  <a:solidFill>
                                    <a:srgbClr val="09405E"/>
                                  </a:solidFill>
                                  <a:latin typeface="Cambria Math" panose="02040503050406030204" pitchFamily="18" charset="0"/>
                                  <a:ea typeface="Microsoft YaHei" charset="-122"/>
                                  <a:cs typeface="Microsoft YaHei" charset="-122"/>
                                </a:rPr>
                              </m:ctrlPr>
                            </m:limLowPr>
                            <m:e>
                              <m:r>
                                <m:rPr>
                                  <m:sty m:val="p"/>
                                </m:rPr>
                                <a:rPr lang="mr-IN" altLang="zh-CN" sz="2400">
                                  <a:solidFill>
                                    <a:srgbClr val="09405E"/>
                                  </a:solidFill>
                                  <a:latin typeface="Cambria Math" charset="0"/>
                                  <a:ea typeface="Microsoft YaHei" charset="-122"/>
                                  <a:cs typeface="Microsoft YaHei" charset="-122"/>
                                </a:rPr>
                                <m:t>max</m:t>
                              </m:r>
                            </m:e>
                            <m:lim>
                              <m:sSub>
                                <m:sSubPr>
                                  <m:ctrlPr>
                                    <a:rPr lang="en-US" altLang="zh-CN" sz="2400" i="1">
                                      <a:solidFill>
                                        <a:srgbClr val="09405E"/>
                                      </a:solidFill>
                                      <a:latin typeface="Cambria Math" panose="02040503050406030204" pitchFamily="18" charset="0"/>
                                      <a:ea typeface="Microsoft YaHei" charset="-122"/>
                                      <a:cs typeface="Microsoft YaHei" charset="-122"/>
                                    </a:rPr>
                                  </m:ctrlPr>
                                </m:sSubPr>
                                <m:e>
                                  <m:r>
                                    <a:rPr lang="en-US" altLang="zh-CN" sz="2400" b="1" i="1">
                                      <a:solidFill>
                                        <a:srgbClr val="09405E"/>
                                      </a:solidFill>
                                      <a:latin typeface="Cambria Math" charset="0"/>
                                      <a:ea typeface="Cambria Math" charset="0"/>
                                      <a:cs typeface="Cambria Math" charset="0"/>
                                    </a:rPr>
                                    <m:t>𝜶</m:t>
                                  </m:r>
                                  <m:r>
                                    <a:rPr lang="en-US" altLang="zh-CN" sz="2400" i="1">
                                      <a:solidFill>
                                        <a:srgbClr val="09405E"/>
                                      </a:solidFill>
                                      <a:latin typeface="Cambria Math" charset="0"/>
                                      <a:ea typeface="Cambria Math" charset="0"/>
                                      <a:cs typeface="Cambria Math" charset="0"/>
                                    </a:rPr>
                                    <m:t>,</m:t>
                                  </m:r>
                                  <m:r>
                                    <a:rPr lang="en-US" altLang="zh-CN" sz="2400" b="1" i="1">
                                      <a:solidFill>
                                        <a:srgbClr val="09405E"/>
                                      </a:solidFill>
                                      <a:latin typeface="Cambria Math" charset="0"/>
                                      <a:ea typeface="Cambria Math" charset="0"/>
                                      <a:cs typeface="Cambria Math" charset="0"/>
                                    </a:rPr>
                                    <m:t>𝜷</m:t>
                                  </m:r>
                                  <m:r>
                                    <a:rPr lang="en-US" altLang="zh-CN" sz="2400" i="1">
                                      <a:solidFill>
                                        <a:srgbClr val="09405E"/>
                                      </a:solidFill>
                                      <a:latin typeface="Cambria Math" charset="0"/>
                                      <a:ea typeface="Cambria Math" charset="0"/>
                                      <a:cs typeface="Cambria Math" charset="0"/>
                                    </a:rPr>
                                    <m:t>: </m:t>
                                  </m:r>
                                  <m:r>
                                    <a:rPr lang="en-US" altLang="zh-CN" sz="2400" i="1">
                                      <a:solidFill>
                                        <a:srgbClr val="09405E"/>
                                      </a:solidFill>
                                      <a:latin typeface="Cambria Math" charset="0"/>
                                      <a:ea typeface="Microsoft YaHei" charset="-122"/>
                                      <a:cs typeface="Microsoft YaHei" charset="-122"/>
                                    </a:rPr>
                                    <m:t>𝛼</m:t>
                                  </m:r>
                                </m:e>
                                <m:sub>
                                  <m:r>
                                    <a:rPr lang="en-US" altLang="zh-CN" sz="2400" i="1">
                                      <a:solidFill>
                                        <a:srgbClr val="09405E"/>
                                      </a:solidFill>
                                      <a:latin typeface="Cambria Math" charset="0"/>
                                      <a:ea typeface="Microsoft YaHei" charset="-122"/>
                                      <a:cs typeface="Microsoft YaHei" charset="-122"/>
                                    </a:rPr>
                                    <m:t>𝑖</m:t>
                                  </m:r>
                                </m:sub>
                              </m:sSub>
                              <m:r>
                                <a:rPr lang="en-US" altLang="zh-CN" sz="2400" i="1">
                                  <a:solidFill>
                                    <a:srgbClr val="09405E"/>
                                  </a:solidFill>
                                  <a:latin typeface="Cambria Math" charset="0"/>
                                  <a:ea typeface="Microsoft YaHei" charset="-122"/>
                                  <a:cs typeface="Microsoft YaHei" charset="-122"/>
                                </a:rPr>
                                <m:t>≥0 </m:t>
                              </m:r>
                            </m:lim>
                          </m:limLow>
                        </m:fName>
                        <m:e>
                          <m:d>
                            <m:dPr>
                              <m:begChr m:val="["/>
                              <m:endChr m:val="]"/>
                              <m:ctrlPr>
                                <a:rPr lang="mr-IN" altLang="zh-CN" sz="2400" i="1" smtClean="0">
                                  <a:solidFill>
                                    <a:srgbClr val="09405E"/>
                                  </a:solidFill>
                                  <a:latin typeface="Cambria Math" panose="02040503050406030204" pitchFamily="18" charset="0"/>
                                  <a:ea typeface="Microsoft YaHei" charset="-122"/>
                                  <a:cs typeface="Microsoft YaHei" charset="-122"/>
                                </a:rPr>
                              </m:ctrlPr>
                            </m:dPr>
                            <m:e>
                              <m:r>
                                <a:rPr lang="en-US" altLang="zh-CN" sz="2400" i="1">
                                  <a:solidFill>
                                    <a:srgbClr val="09405E"/>
                                  </a:solidFill>
                                  <a:latin typeface="Cambria Math" charset="0"/>
                                </a:rPr>
                                <m:t>𝑓</m:t>
                              </m:r>
                              <m:d>
                                <m:dPr>
                                  <m:ctrlPr>
                                    <a:rPr lang="en-US" altLang="zh-CN" sz="2400" i="1">
                                      <a:solidFill>
                                        <a:srgbClr val="09405E"/>
                                      </a:solidFill>
                                      <a:latin typeface="Cambria Math" panose="02040503050406030204" pitchFamily="18" charset="0"/>
                                    </a:rPr>
                                  </m:ctrlPr>
                                </m:dPr>
                                <m:e>
                                  <m:r>
                                    <a:rPr lang="en-US" altLang="zh-CN" sz="2400" b="1" i="1">
                                      <a:solidFill>
                                        <a:srgbClr val="09405E"/>
                                      </a:solidFill>
                                      <a:latin typeface="Cambria Math" charset="0"/>
                                    </a:rPr>
                                    <m:t>𝒙</m:t>
                                  </m:r>
                                </m:e>
                              </m:d>
                              <m:r>
                                <a:rPr lang="en-US" altLang="zh-CN" sz="2400" i="1">
                                  <a:solidFill>
                                    <a:srgbClr val="09405E"/>
                                  </a:solidFill>
                                  <a:latin typeface="Cambria Math" charset="0"/>
                                </a:rPr>
                                <m:t>+</m:t>
                              </m:r>
                              <m:nary>
                                <m:naryPr>
                                  <m:chr m:val="∑"/>
                                  <m:ctrlPr>
                                    <a:rPr lang="is-IS" altLang="zh-CN" sz="2400" i="1">
                                      <a:solidFill>
                                        <a:srgbClr val="09405E"/>
                                      </a:solidFill>
                                      <a:latin typeface="Cambria Math" panose="02040503050406030204" pitchFamily="18" charset="0"/>
                                    </a:rPr>
                                  </m:ctrlPr>
                                </m:naryPr>
                                <m:sub>
                                  <m:r>
                                    <m:rPr>
                                      <m:brk m:alnAt="23"/>
                                    </m:rP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𝐾</m:t>
                                  </m:r>
                                </m:sup>
                                <m:e>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rPr>
                                        <m:t>𝑖</m:t>
                                      </m:r>
                                    </m:sub>
                                  </m:sSub>
                                </m:e>
                              </m:nary>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𝑔</m:t>
                                  </m:r>
                                </m:e>
                                <m:sub>
                                  <m:r>
                                    <a:rPr lang="en-US" altLang="zh-CN" sz="2400" i="1">
                                      <a:solidFill>
                                        <a:srgbClr val="09405E"/>
                                      </a:solidFill>
                                      <a:latin typeface="Cambria Math" charset="0"/>
                                    </a:rPr>
                                    <m:t>𝑖</m:t>
                                  </m:r>
                                </m:sub>
                              </m:sSub>
                              <m:d>
                                <m:dPr>
                                  <m:ctrlPr>
                                    <a:rPr lang="en-US" altLang="zh-CN" sz="2400" i="1">
                                      <a:solidFill>
                                        <a:srgbClr val="09405E"/>
                                      </a:solidFill>
                                      <a:latin typeface="Cambria Math" panose="02040503050406030204" pitchFamily="18" charset="0"/>
                                    </a:rPr>
                                  </m:ctrlPr>
                                </m:dPr>
                                <m:e>
                                  <m:r>
                                    <a:rPr lang="en-US" altLang="zh-CN" sz="2400" b="1" i="1">
                                      <a:solidFill>
                                        <a:srgbClr val="09405E"/>
                                      </a:solidFill>
                                      <a:latin typeface="Cambria Math" charset="0"/>
                                    </a:rPr>
                                    <m:t>𝒙</m:t>
                                  </m:r>
                                </m:e>
                              </m:d>
                              <m:r>
                                <a:rPr lang="en-US" altLang="zh-CN" sz="2400" i="1">
                                  <a:solidFill>
                                    <a:srgbClr val="09405E"/>
                                  </a:solidFill>
                                  <a:latin typeface="Cambria Math" charset="0"/>
                                </a:rPr>
                                <m:t>+</m:t>
                              </m:r>
                              <m:nary>
                                <m:naryPr>
                                  <m:chr m:val="∑"/>
                                  <m:ctrlPr>
                                    <a:rPr lang="is-IS"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𝑗</m:t>
                                  </m:r>
                                  <m:r>
                                    <a:rPr lang="en-US" altLang="zh-CN" sz="2400" i="1">
                                      <a:solidFill>
                                        <a:srgbClr val="09405E"/>
                                      </a:solidFill>
                                      <a:latin typeface="Cambria Math" charset="0"/>
                                    </a:rPr>
                                    <m:t>=1</m:t>
                                  </m:r>
                                </m:sub>
                                <m:sup>
                                  <m:r>
                                    <a:rPr lang="en-US" altLang="zh-CN" sz="2400" i="1">
                                      <a:solidFill>
                                        <a:srgbClr val="09405E"/>
                                      </a:solidFill>
                                      <a:latin typeface="Cambria Math" charset="0"/>
                                    </a:rPr>
                                    <m:t>𝐿</m:t>
                                  </m:r>
                                </m:sup>
                                <m:e>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ea typeface="Cambria Math" charset="0"/>
                                          <a:cs typeface="Cambria Math" charset="0"/>
                                        </a:rPr>
                                        <m:t>𝛽</m:t>
                                      </m:r>
                                    </m:e>
                                    <m:sub>
                                      <m:r>
                                        <a:rPr lang="en-US" altLang="zh-CN" sz="2400" i="1">
                                          <a:solidFill>
                                            <a:srgbClr val="09405E"/>
                                          </a:solidFill>
                                          <a:latin typeface="Cambria Math" charset="0"/>
                                          <a:ea typeface="Cambria Math" charset="0"/>
                                          <a:cs typeface="Cambria Math" charset="0"/>
                                        </a:rPr>
                                        <m:t>𝑗</m:t>
                                      </m:r>
                                    </m:sub>
                                  </m:sSub>
                                </m:e>
                              </m:nary>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h</m:t>
                                  </m:r>
                                </m:e>
                                <m:sub>
                                  <m:r>
                                    <a:rPr lang="en-US" altLang="zh-CN" sz="2400" i="1">
                                      <a:solidFill>
                                        <a:srgbClr val="09405E"/>
                                      </a:solidFill>
                                      <a:latin typeface="Cambria Math" charset="0"/>
                                    </a:rPr>
                                    <m:t>𝑗</m:t>
                                  </m:r>
                                </m:sub>
                              </m:sSub>
                              <m:d>
                                <m:dPr>
                                  <m:ctrlPr>
                                    <a:rPr lang="en-US" altLang="zh-CN" sz="2400" i="1">
                                      <a:solidFill>
                                        <a:srgbClr val="09405E"/>
                                      </a:solidFill>
                                      <a:latin typeface="Cambria Math" panose="02040503050406030204" pitchFamily="18" charset="0"/>
                                    </a:rPr>
                                  </m:ctrlPr>
                                </m:dPr>
                                <m:e>
                                  <m:r>
                                    <a:rPr lang="en-US" altLang="zh-CN" sz="2400" b="1" i="1">
                                      <a:solidFill>
                                        <a:srgbClr val="09405E"/>
                                      </a:solidFill>
                                      <a:latin typeface="Cambria Math" charset="0"/>
                                    </a:rPr>
                                    <m:t>𝒙</m:t>
                                  </m:r>
                                </m:e>
                              </m:d>
                            </m:e>
                          </m:d>
                        </m:e>
                      </m:func>
                      <m:r>
                        <a:rPr lang="en-US" altLang="zh-CN" sz="2400" b="0" i="0"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m:t>
                      </m:r>
                    </m:oMath>
                  </m:oMathPara>
                </a14:m>
                <a:endParaRPr lang="zh-CN" altLang="en-US" sz="24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797966" y="3475484"/>
                <a:ext cx="7728013" cy="1266180"/>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4952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561763" cy="5237271"/>
              </a:xfrm>
            </p:spPr>
            <p:txBody>
              <a:bodyPr/>
              <a:lstStyle/>
              <a:p>
                <a:pPr>
                  <a:lnSpc>
                    <a:spcPct val="100000"/>
                  </a:lnSpc>
                </a:pPr>
                <a:r>
                  <a:rPr lang="zh-CN" altLang="en-US" dirty="0"/>
                  <a:t>考虑最小化问题：</a:t>
                </a:r>
                <a14:m>
                  <m:oMath xmlns:m="http://schemas.openxmlformats.org/officeDocument/2006/math">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min</m:t>
                            </m:r>
                          </m:e>
                          <m:lim>
                            <m:r>
                              <a:rPr lang="en-US" altLang="zh-CN" b="1" i="1">
                                <a:latin typeface="Cambria Math" charset="0"/>
                              </a:rPr>
                              <m:t>𝒙</m:t>
                            </m:r>
                          </m:lim>
                        </m:limLow>
                      </m:fName>
                      <m:e>
                        <m:sSub>
                          <m:sSubPr>
                            <m:ctrlPr>
                              <a:rPr lang="en-US" altLang="zh-CN" i="1">
                                <a:latin typeface="Cambria Math" panose="02040503050406030204" pitchFamily="18" charset="0"/>
                              </a:rPr>
                            </m:ctrlPr>
                          </m:sSubPr>
                          <m:e>
                            <m:r>
                              <a:rPr lang="en-US" altLang="zh-CN" i="1">
                                <a:latin typeface="Cambria Math" charset="0"/>
                              </a:rPr>
                              <m:t>𝜃</m:t>
                            </m:r>
                          </m:e>
                          <m:sub>
                            <m:r>
                              <a:rPr lang="en-US" altLang="zh-CN" i="1">
                                <a:latin typeface="Cambria Math" charset="0"/>
                              </a:rPr>
                              <m:t>𝑃</m:t>
                            </m:r>
                          </m:sub>
                        </m:sSub>
                        <m:d>
                          <m:dPr>
                            <m:ctrlPr>
                              <a:rPr lang="en-US" altLang="zh-CN" i="1">
                                <a:latin typeface="Cambria Math" panose="02040503050406030204" pitchFamily="18" charset="0"/>
                              </a:rPr>
                            </m:ctrlPr>
                          </m:dPr>
                          <m:e>
                            <m:r>
                              <a:rPr lang="en-US" altLang="zh-CN" b="1" i="1">
                                <a:latin typeface="Cambria Math" charset="0"/>
                              </a:rPr>
                              <m:t>𝒙</m:t>
                            </m:r>
                          </m:e>
                        </m:d>
                      </m:e>
                    </m:func>
                    <m:r>
                      <a:rPr lang="en-US" altLang="zh-CN" i="1">
                        <a:latin typeface="Cambria Math" charset="0"/>
                      </a:rPr>
                      <m:t>=</m:t>
                    </m:r>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min</m:t>
                            </m:r>
                          </m:e>
                          <m:lim>
                            <m:r>
                              <a:rPr lang="en-US" altLang="zh-CN" b="1" i="1">
                                <a:latin typeface="Cambria Math" charset="0"/>
                              </a:rPr>
                              <m:t>𝒙</m:t>
                            </m:r>
                          </m:lim>
                        </m:limLow>
                      </m:fName>
                      <m:e>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max</m:t>
                                </m:r>
                              </m:e>
                              <m:lim>
                                <m:sSub>
                                  <m:sSubPr>
                                    <m:ctrlPr>
                                      <a:rPr lang="en-US" altLang="zh-CN" i="1">
                                        <a:latin typeface="Cambria Math" panose="02040503050406030204" pitchFamily="18"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Name>
                          <m:e>
                            <m:r>
                              <a:rPr lang="en-US" altLang="zh-CN" i="1">
                                <a:latin typeface="Cambria Math" charset="0"/>
                              </a:rPr>
                              <m:t>𝐿</m:t>
                            </m:r>
                            <m:d>
                              <m:dPr>
                                <m:ctrlPr>
                                  <a:rPr lang="en-US" altLang="zh-CN" i="1">
                                    <a:latin typeface="Cambria Math" panose="02040503050406030204" pitchFamily="18"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e>
                    </m:func>
                  </m:oMath>
                </a14:m>
                <a:r>
                  <a:rPr lang="zh-CN" altLang="en-US" dirty="0"/>
                  <a:t>，</a:t>
                </a:r>
                <a:endParaRPr lang="en-US" altLang="zh-CN" dirty="0"/>
              </a:p>
              <a:p>
                <a:pPr>
                  <a:lnSpc>
                    <a:spcPct val="100000"/>
                  </a:lnSpc>
                </a:pPr>
                <a:r>
                  <a:rPr lang="zh-CN" altLang="en-US" dirty="0"/>
                  <a:t>这个问题的解和我们最初的原问题的解相同。</a:t>
                </a:r>
                <a:endParaRPr lang="en-US" altLang="zh-CN" dirty="0"/>
              </a:p>
              <a:p>
                <a:pPr>
                  <a:lnSpc>
                    <a:spcPct val="100000"/>
                  </a:lnSpc>
                </a:pPr>
                <a:r>
                  <a:rPr lang="zh-CN" altLang="en-US" dirty="0"/>
                  <a:t>用</a:t>
                </a:r>
                <a14:m>
                  <m:oMath xmlns:m="http://schemas.openxmlformats.org/officeDocument/2006/math">
                    <m:sSup>
                      <m:sSupPr>
                        <m:ctrlPr>
                          <a:rPr lang="en-US" altLang="zh-CN" b="1" i="1">
                            <a:latin typeface="Cambria Math" panose="02040503050406030204" pitchFamily="18" charset="0"/>
                          </a:rPr>
                        </m:ctrlPr>
                      </m:sSupPr>
                      <m:e>
                        <m:r>
                          <a:rPr lang="en-US" altLang="zh-CN" i="1">
                            <a:latin typeface="Cambria Math" charset="0"/>
                          </a:rPr>
                          <m:t>𝑝</m:t>
                        </m:r>
                      </m:e>
                      <m:sup>
                        <m:r>
                          <a:rPr lang="en-US" altLang="zh-CN" i="1">
                            <a:latin typeface="Cambria Math" charset="0"/>
                          </a:rPr>
                          <m:t>∗</m:t>
                        </m:r>
                      </m:sup>
                    </m:sSup>
                    <m:r>
                      <a:rPr lang="en-US" altLang="zh-CN" i="1">
                        <a:latin typeface="Cambria Math" charset="0"/>
                      </a:rPr>
                      <m:t>=</m:t>
                    </m:r>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min</m:t>
                            </m:r>
                          </m:e>
                          <m:lim>
                            <m:r>
                              <a:rPr lang="en-US" altLang="zh-CN" b="1" i="1">
                                <a:latin typeface="Cambria Math" charset="0"/>
                              </a:rPr>
                              <m:t>𝒙</m:t>
                            </m:r>
                          </m:lim>
                        </m:limLow>
                      </m:fName>
                      <m:e>
                        <m:sSub>
                          <m:sSubPr>
                            <m:ctrlPr>
                              <a:rPr lang="en-US" altLang="zh-CN" i="1">
                                <a:latin typeface="Cambria Math" panose="02040503050406030204" pitchFamily="18" charset="0"/>
                              </a:rPr>
                            </m:ctrlPr>
                          </m:sSubPr>
                          <m:e>
                            <m:r>
                              <a:rPr lang="en-US" altLang="zh-CN" i="1">
                                <a:latin typeface="Cambria Math" charset="0"/>
                              </a:rPr>
                              <m:t>𝜃</m:t>
                            </m:r>
                          </m:e>
                          <m:sub>
                            <m:r>
                              <a:rPr lang="en-US" altLang="zh-CN" i="1">
                                <a:latin typeface="Cambria Math" charset="0"/>
                              </a:rPr>
                              <m:t>𝑃</m:t>
                            </m:r>
                          </m:sub>
                        </m:sSub>
                        <m:d>
                          <m:dPr>
                            <m:ctrlPr>
                              <a:rPr lang="en-US" altLang="zh-CN" i="1">
                                <a:latin typeface="Cambria Math" panose="02040503050406030204" pitchFamily="18" charset="0"/>
                              </a:rPr>
                            </m:ctrlPr>
                          </m:dPr>
                          <m:e>
                            <m:r>
                              <a:rPr lang="en-US" altLang="zh-CN" b="1" i="1">
                                <a:latin typeface="Cambria Math" charset="0"/>
                              </a:rPr>
                              <m:t>𝒙</m:t>
                            </m:r>
                          </m:e>
                        </m:d>
                      </m:e>
                    </m:func>
                    <m:r>
                      <a:rPr lang="en-US" altLang="zh-CN" i="1">
                        <a:latin typeface="Cambria Math" charset="0"/>
                      </a:rPr>
                      <m:t>=</m:t>
                    </m:r>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min</m:t>
                            </m:r>
                          </m:e>
                          <m:lim>
                            <m:r>
                              <a:rPr lang="en-US" altLang="zh-CN" b="1" i="1">
                                <a:latin typeface="Cambria Math" charset="0"/>
                              </a:rPr>
                              <m:t>𝒙</m:t>
                            </m:r>
                          </m:lim>
                        </m:limLow>
                      </m:fName>
                      <m:e>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max</m:t>
                                </m:r>
                              </m:e>
                              <m:lim>
                                <m:sSub>
                                  <m:sSubPr>
                                    <m:ctrlPr>
                                      <a:rPr lang="en-US" altLang="zh-CN" i="1">
                                        <a:latin typeface="Cambria Math" panose="02040503050406030204" pitchFamily="18"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Name>
                          <m:e>
                            <m:r>
                              <a:rPr lang="en-US" altLang="zh-CN" i="1">
                                <a:latin typeface="Cambria Math" charset="0"/>
                              </a:rPr>
                              <m:t>𝐿</m:t>
                            </m:r>
                            <m:d>
                              <m:dPr>
                                <m:ctrlPr>
                                  <a:rPr lang="en-US" altLang="zh-CN" i="1">
                                    <a:latin typeface="Cambria Math" panose="02040503050406030204" pitchFamily="18"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e>
                    </m:func>
                  </m:oMath>
                </a14:m>
                <a:r>
                  <a:rPr lang="zh-CN" altLang="en-US" dirty="0"/>
                  <a:t>表示这是原问题的最优解。</a:t>
                </a:r>
                <a:endParaRPr lang="en-US" altLang="zh-CN" dirty="0"/>
              </a:p>
              <a:p>
                <a:pPr lvl="1">
                  <a:lnSpc>
                    <a:spcPct val="100000"/>
                  </a:lnSpc>
                </a:pPr>
                <a:endParaRPr lang="en-US" altLang="zh-CN" sz="2000" dirty="0"/>
              </a:p>
              <a:p>
                <a:pPr>
                  <a:lnSpc>
                    <a:spcPct val="100000"/>
                  </a:lnSpc>
                </a:pPr>
                <a:r>
                  <a:rPr lang="zh-CN" altLang="en-US" dirty="0"/>
                  <a:t>接下来我们考虑另一个不同的问题：</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𝜃</m:t>
                        </m:r>
                      </m:e>
                      <m:sub>
                        <m:r>
                          <a:rPr lang="en-US" altLang="zh-CN" i="1">
                            <a:latin typeface="Cambria Math" charset="0"/>
                          </a:rPr>
                          <m:t>𝐷</m:t>
                        </m:r>
                      </m:sub>
                    </m:sSub>
                    <m:d>
                      <m:dPr>
                        <m:ctrlPr>
                          <a:rPr lang="en-US" altLang="zh-CN" i="1">
                            <a:latin typeface="Cambria Math" panose="02040503050406030204" pitchFamily="18" charset="0"/>
                          </a:rPr>
                        </m:ctrlPr>
                      </m:d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r>
                      <a:rPr lang="en-US" altLang="zh-CN" i="1">
                        <a:latin typeface="Cambria Math" charset="0"/>
                      </a:rPr>
                      <m:t>=</m:t>
                    </m:r>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m:t>
                            </m:r>
                            <m:r>
                              <m:rPr>
                                <m:sty m:val="p"/>
                              </m:rPr>
                              <a:rPr lang="en-US" altLang="zh-CN" i="1">
                                <a:latin typeface="Cambria Math" charset="0"/>
                              </a:rPr>
                              <m:t>in</m:t>
                            </m:r>
                          </m:e>
                          <m:lim>
                            <m:r>
                              <a:rPr lang="en-US" altLang="zh-CN" b="1" i="1">
                                <a:latin typeface="Cambria Math" charset="0"/>
                              </a:rPr>
                              <m:t>𝒙</m:t>
                            </m:r>
                            <m:r>
                              <a:rPr lang="en-US" altLang="zh-CN" i="1">
                                <a:latin typeface="Cambria Math" charset="0"/>
                              </a:rPr>
                              <m:t> </m:t>
                            </m:r>
                          </m:lim>
                        </m:limLow>
                      </m:fName>
                      <m:e>
                        <m:r>
                          <a:rPr lang="en-US" altLang="zh-CN" i="1">
                            <a:latin typeface="Cambria Math" charset="0"/>
                          </a:rPr>
                          <m:t>𝐿</m:t>
                        </m:r>
                        <m:d>
                          <m:dPr>
                            <m:ctrlPr>
                              <a:rPr lang="en-US" altLang="zh-CN" i="1">
                                <a:latin typeface="Cambria Math" panose="02040503050406030204" pitchFamily="18"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oMath>
                </a14:m>
                <a:r>
                  <a:rPr lang="zh-CN" altLang="en-US" dirty="0"/>
                  <a:t>，其中</a:t>
                </a:r>
                <a14:m>
                  <m:oMath xmlns:m="http://schemas.openxmlformats.org/officeDocument/2006/math">
                    <m:r>
                      <a:rPr lang="en-US" altLang="zh-CN" i="1" dirty="0">
                        <a:latin typeface="Cambria Math" charset="0"/>
                      </a:rPr>
                      <m:t>𝐷</m:t>
                    </m:r>
                  </m:oMath>
                </a14:m>
                <a:r>
                  <a:rPr lang="zh-CN" altLang="en-US" dirty="0"/>
                  <a:t>表示对偶问题（</a:t>
                </a:r>
                <a:r>
                  <a:rPr lang="en-US" altLang="zh-CN" dirty="0"/>
                  <a:t>Dual</a:t>
                </a:r>
                <a:r>
                  <a:rPr lang="zh-CN" altLang="en-US" dirty="0"/>
                  <a:t>）。</a:t>
                </a:r>
                <a:endParaRPr lang="en-US" altLang="zh-CN" dirty="0"/>
              </a:p>
              <a:p>
                <a:pPr>
                  <a:lnSpc>
                    <a:spcPct val="100000"/>
                  </a:lnSpc>
                </a:pPr>
                <a:endParaRPr kumimoji="1" lang="en-US" altLang="zh-CN" dirty="0"/>
              </a:p>
              <a:p>
                <a:pPr>
                  <a:lnSpc>
                    <a:spcPct val="100000"/>
                  </a:lnSpc>
                </a:pPr>
                <a:r>
                  <a:rPr lang="zh-CN" altLang="en-US" dirty="0"/>
                  <a:t>定义对偶问题的优化问题：</a:t>
                </a:r>
                <a14:m>
                  <m:oMath xmlns:m="http://schemas.openxmlformats.org/officeDocument/2006/math">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m:t>
                            </m:r>
                            <m:r>
                              <m:rPr>
                                <m:sty m:val="p"/>
                              </m:rPr>
                              <a:rPr lang="en-US" altLang="zh-CN" i="1">
                                <a:latin typeface="Cambria Math" charset="0"/>
                              </a:rPr>
                              <m:t>ax</m:t>
                            </m:r>
                          </m:e>
                          <m:lim>
                            <m:sSub>
                              <m:sSubPr>
                                <m:ctrlPr>
                                  <a:rPr lang="en-US" altLang="zh-CN" i="1">
                                    <a:latin typeface="Cambria Math" panose="02040503050406030204" pitchFamily="18"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m:t>
                            </m:r>
                          </m:lim>
                        </m:limLow>
                      </m:fName>
                      <m:e>
                        <m:sSub>
                          <m:sSubPr>
                            <m:ctrlPr>
                              <a:rPr lang="en-US" altLang="zh-CN" i="1">
                                <a:latin typeface="Cambria Math" panose="02040503050406030204" pitchFamily="18" charset="0"/>
                              </a:rPr>
                            </m:ctrlPr>
                          </m:sSubPr>
                          <m:e>
                            <m:r>
                              <a:rPr lang="en-US" altLang="zh-CN" i="1">
                                <a:latin typeface="Cambria Math" charset="0"/>
                              </a:rPr>
                              <m:t>𝜃</m:t>
                            </m:r>
                          </m:e>
                          <m:sub>
                            <m:r>
                              <a:rPr lang="en-US" altLang="zh-CN" i="1">
                                <a:latin typeface="Cambria Math" charset="0"/>
                              </a:rPr>
                              <m:t>𝐷</m:t>
                            </m:r>
                          </m:sub>
                        </m:sSub>
                        <m:d>
                          <m:dPr>
                            <m:ctrlPr>
                              <a:rPr lang="en-US" altLang="zh-CN" i="1">
                                <a:latin typeface="Cambria Math" panose="02040503050406030204" pitchFamily="18" charset="0"/>
                              </a:rPr>
                            </m:ctrlPr>
                          </m:d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r>
                      <a:rPr lang="en-US" altLang="zh-CN" i="1">
                        <a:latin typeface="Cambria Math" charset="0"/>
                      </a:rPr>
                      <m:t>=</m:t>
                    </m:r>
                    <m:limLow>
                      <m:limLowPr>
                        <m:ctrlPr>
                          <a:rPr lang="mr-IN" altLang="zh-CN" i="1">
                            <a:latin typeface="Cambria Math" panose="02040503050406030204" pitchFamily="18" charset="0"/>
                          </a:rPr>
                        </m:ctrlPr>
                      </m:limLowPr>
                      <m:e>
                        <m:r>
                          <m:rPr>
                            <m:sty m:val="p"/>
                          </m:rPr>
                          <a:rPr lang="mr-IN" altLang="zh-CN">
                            <a:latin typeface="Cambria Math" charset="0"/>
                          </a:rPr>
                          <m:t>max</m:t>
                        </m:r>
                      </m:e>
                      <m:lim>
                        <m:sSub>
                          <m:sSubPr>
                            <m:ctrlPr>
                              <a:rPr lang="en-US" altLang="zh-CN" i="1">
                                <a:latin typeface="Cambria Math" panose="02040503050406030204" pitchFamily="18" charset="0"/>
                              </a:rPr>
                            </m:ctrlPr>
                          </m:sSubPr>
                          <m:e>
                            <m:r>
                              <a:rPr lang="en-US" altLang="zh-CN" b="1">
                                <a:latin typeface="Cambria Math" charset="0"/>
                                <a:ea typeface="Cambria Math" charset="0"/>
                                <a:cs typeface="Cambria Math" charset="0"/>
                              </a:rPr>
                              <m:t>𝛂</m:t>
                            </m:r>
                            <m:r>
                              <a:rPr lang="en-US" altLang="zh-CN" i="1">
                                <a:latin typeface="Cambria Math" charset="0"/>
                                <a:ea typeface="Cambria Math" charset="0"/>
                                <a:cs typeface="Cambria Math" charset="0"/>
                              </a:rPr>
                              <m:t>,</m:t>
                            </m:r>
                            <m:r>
                              <a:rPr lang="en-US" altLang="zh-CN" b="1">
                                <a:latin typeface="Cambria Math" charset="0"/>
                                <a:ea typeface="Cambria Math" charset="0"/>
                                <a:cs typeface="Cambria Math" charset="0"/>
                              </a:rPr>
                              <m:t>𝛃</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min</m:t>
                            </m:r>
                          </m:e>
                          <m:lim>
                            <m:r>
                              <a:rPr lang="en-US" altLang="zh-CN" b="1">
                                <a:latin typeface="Cambria Math" charset="0"/>
                              </a:rPr>
                              <m:t>𝐱</m:t>
                            </m:r>
                          </m:lim>
                        </m:limLow>
                      </m:fName>
                      <m:e>
                        <m:r>
                          <a:rPr lang="en-US" altLang="zh-CN" i="1">
                            <a:latin typeface="Cambria Math" charset="0"/>
                          </a:rPr>
                          <m:t>𝐿</m:t>
                        </m:r>
                        <m:d>
                          <m:dPr>
                            <m:ctrlPr>
                              <a:rPr lang="en-US" altLang="zh-CN" i="1">
                                <a:latin typeface="Cambria Math" panose="02040503050406030204" pitchFamily="18"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oMath>
                </a14:m>
                <a:r>
                  <a:rPr kumimoji="1" lang="zh-CN" altLang="en-US" dirty="0"/>
                  <a:t>。</a:t>
                </a:r>
                <a:endParaRPr kumimoji="1" lang="en-US" altLang="zh-CN" dirty="0"/>
              </a:p>
              <a:p>
                <a:pPr>
                  <a:lnSpc>
                    <a:spcPct val="100000"/>
                  </a:lnSpc>
                </a:pPr>
                <a:r>
                  <a:rPr lang="zh-CN" altLang="en-US" dirty="0"/>
                  <a:t>用</a:t>
                </a:r>
                <a14:m>
                  <m:oMath xmlns:m="http://schemas.openxmlformats.org/officeDocument/2006/math">
                    <m:sSup>
                      <m:sSupPr>
                        <m:ctrlPr>
                          <a:rPr lang="en-US" altLang="zh-CN" b="1" i="1">
                            <a:latin typeface="Cambria Math" panose="02040503050406030204" pitchFamily="18" charset="0"/>
                          </a:rPr>
                        </m:ctrlPr>
                      </m:sSupPr>
                      <m:e>
                        <m:r>
                          <a:rPr lang="en-US" altLang="zh-CN" i="1">
                            <a:latin typeface="Cambria Math" charset="0"/>
                          </a:rPr>
                          <m:t>𝑑</m:t>
                        </m:r>
                      </m:e>
                      <m:sup>
                        <m:r>
                          <a:rPr lang="en-US" altLang="zh-CN" i="1">
                            <a:latin typeface="Cambria Math" charset="0"/>
                          </a:rPr>
                          <m:t>∗</m:t>
                        </m:r>
                      </m:sup>
                    </m:sSup>
                    <m:r>
                      <a:rPr lang="en-US" altLang="zh-CN" b="1" i="1">
                        <a:latin typeface="Cambria Math" charset="0"/>
                      </a:rPr>
                      <m:t>=</m:t>
                    </m:r>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m:t>
                            </m:r>
                            <m:r>
                              <m:rPr>
                                <m:sty m:val="p"/>
                              </m:rPr>
                              <a:rPr lang="en-US" altLang="zh-CN" i="1">
                                <a:latin typeface="Cambria Math" charset="0"/>
                              </a:rPr>
                              <m:t>ax</m:t>
                            </m:r>
                          </m:e>
                          <m:lim>
                            <m:sSub>
                              <m:sSubPr>
                                <m:ctrlPr>
                                  <a:rPr lang="en-US" altLang="zh-CN" i="1">
                                    <a:latin typeface="Cambria Math" panose="02040503050406030204" pitchFamily="18"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m:t>
                            </m:r>
                          </m:lim>
                        </m:limLow>
                      </m:fName>
                      <m:e>
                        <m:sSub>
                          <m:sSubPr>
                            <m:ctrlPr>
                              <a:rPr lang="en-US" altLang="zh-CN" i="1">
                                <a:latin typeface="Cambria Math" panose="02040503050406030204" pitchFamily="18" charset="0"/>
                              </a:rPr>
                            </m:ctrlPr>
                          </m:sSubPr>
                          <m:e>
                            <m:r>
                              <a:rPr lang="en-US" altLang="zh-CN" i="1">
                                <a:latin typeface="Cambria Math" charset="0"/>
                              </a:rPr>
                              <m:t>𝜃</m:t>
                            </m:r>
                          </m:e>
                          <m:sub>
                            <m:r>
                              <a:rPr lang="en-US" altLang="zh-CN" i="1">
                                <a:latin typeface="Cambria Math" charset="0"/>
                              </a:rPr>
                              <m:t>𝐷</m:t>
                            </m:r>
                          </m:sub>
                        </m:sSub>
                        <m:d>
                          <m:dPr>
                            <m:ctrlPr>
                              <a:rPr lang="en-US" altLang="zh-CN" i="1">
                                <a:latin typeface="Cambria Math" panose="02040503050406030204" pitchFamily="18" charset="0"/>
                              </a:rPr>
                            </m:ctrlPr>
                          </m:d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r>
                      <a:rPr lang="en-US" altLang="zh-CN" i="1">
                        <a:latin typeface="Cambria Math" charset="0"/>
                      </a:rPr>
                      <m:t>=</m:t>
                    </m:r>
                    <m:limLow>
                      <m:limLowPr>
                        <m:ctrlPr>
                          <a:rPr lang="mr-IN" altLang="zh-CN" i="1">
                            <a:latin typeface="Cambria Math" panose="02040503050406030204" pitchFamily="18" charset="0"/>
                          </a:rPr>
                        </m:ctrlPr>
                      </m:limLowPr>
                      <m:e>
                        <m:r>
                          <m:rPr>
                            <m:sty m:val="p"/>
                          </m:rPr>
                          <a:rPr lang="mr-IN" altLang="zh-CN">
                            <a:latin typeface="Cambria Math" charset="0"/>
                          </a:rPr>
                          <m:t>max</m:t>
                        </m:r>
                      </m:e>
                      <m:lim>
                        <m:sSub>
                          <m:sSubPr>
                            <m:ctrlPr>
                              <a:rPr lang="en-US" altLang="zh-CN" i="1">
                                <a:latin typeface="Cambria Math" panose="02040503050406030204" pitchFamily="18" charset="0"/>
                              </a:rPr>
                            </m:ctrlPr>
                          </m:sSubPr>
                          <m:e>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r>
                              <a:rPr lang="en-US" altLang="zh-CN" i="1">
                                <a:latin typeface="Cambria Math" charset="0"/>
                                <a:ea typeface="Cambria Math" charset="0"/>
                                <a:cs typeface="Cambria Math" charset="0"/>
                              </a:rPr>
                              <m:t>: </m:t>
                            </m:r>
                            <m:r>
                              <a:rPr lang="en-US" altLang="zh-CN" i="1">
                                <a:latin typeface="Cambria Math" charset="0"/>
                              </a:rPr>
                              <m:t>𝛼</m:t>
                            </m:r>
                          </m:e>
                          <m:sub>
                            <m:r>
                              <a:rPr lang="en-US" altLang="zh-CN" i="1">
                                <a:latin typeface="Cambria Math" charset="0"/>
                              </a:rPr>
                              <m:t>𝑖</m:t>
                            </m:r>
                          </m:sub>
                        </m:sSub>
                        <m:r>
                          <a:rPr lang="en-US" altLang="zh-CN" i="1">
                            <a:latin typeface="Cambria Math" charset="0"/>
                          </a:rPr>
                          <m:t>≥0 </m:t>
                        </m:r>
                      </m:lim>
                    </m:limLow>
                    <m:func>
                      <m:funcPr>
                        <m:ctrlPr>
                          <a:rPr lang="mr-IN" altLang="zh-CN" i="1">
                            <a:latin typeface="Cambria Math" panose="02040503050406030204" pitchFamily="18" charset="0"/>
                          </a:rPr>
                        </m:ctrlPr>
                      </m:funcPr>
                      <m:fName>
                        <m:limLow>
                          <m:limLowPr>
                            <m:ctrlPr>
                              <a:rPr lang="mr-IN" altLang="zh-CN" i="1">
                                <a:latin typeface="Cambria Math" panose="02040503050406030204" pitchFamily="18" charset="0"/>
                              </a:rPr>
                            </m:ctrlPr>
                          </m:limLowPr>
                          <m:e>
                            <m:r>
                              <m:rPr>
                                <m:sty m:val="p"/>
                              </m:rPr>
                              <a:rPr lang="mr-IN" altLang="zh-CN">
                                <a:latin typeface="Cambria Math" charset="0"/>
                              </a:rPr>
                              <m:t>min</m:t>
                            </m:r>
                          </m:e>
                          <m:lim>
                            <m:r>
                              <a:rPr lang="en-US" altLang="zh-CN" b="1" i="1">
                                <a:latin typeface="Cambria Math" charset="0"/>
                              </a:rPr>
                              <m:t>𝒙</m:t>
                            </m:r>
                          </m:lim>
                        </m:limLow>
                      </m:fName>
                      <m:e>
                        <m:r>
                          <a:rPr lang="en-US" altLang="zh-CN" i="1">
                            <a:latin typeface="Cambria Math" charset="0"/>
                          </a:rPr>
                          <m:t>𝐿</m:t>
                        </m:r>
                        <m:d>
                          <m:dPr>
                            <m:ctrlPr>
                              <a:rPr lang="en-US" altLang="zh-CN" i="1">
                                <a:latin typeface="Cambria Math" panose="02040503050406030204" pitchFamily="18" charset="0"/>
                              </a:rPr>
                            </m:ctrlPr>
                          </m:dPr>
                          <m:e>
                            <m:r>
                              <a:rPr lang="en-US" altLang="zh-CN" b="1" i="1">
                                <a:latin typeface="Cambria Math" charset="0"/>
                              </a:rPr>
                              <m:t>𝒙</m:t>
                            </m:r>
                            <m:r>
                              <a:rPr lang="en-US" altLang="zh-CN" i="1">
                                <a:latin typeface="Cambria Math" charset="0"/>
                              </a:rPr>
                              <m:t>,</m:t>
                            </m:r>
                            <m:r>
                              <a:rPr lang="en-US" altLang="zh-CN" b="1" i="1">
                                <a:latin typeface="Cambria Math" charset="0"/>
                                <a:ea typeface="Cambria Math" charset="0"/>
                                <a:cs typeface="Cambria Math" charset="0"/>
                              </a:rPr>
                              <m:t>𝜶</m:t>
                            </m:r>
                            <m:r>
                              <a:rPr lang="en-US" altLang="zh-CN" i="1">
                                <a:latin typeface="Cambria Math" charset="0"/>
                                <a:ea typeface="Cambria Math" charset="0"/>
                                <a:cs typeface="Cambria Math" charset="0"/>
                              </a:rPr>
                              <m:t>,</m:t>
                            </m:r>
                            <m:r>
                              <a:rPr lang="en-US" altLang="zh-CN" b="1" i="1">
                                <a:latin typeface="Cambria Math" charset="0"/>
                                <a:ea typeface="Cambria Math" charset="0"/>
                                <a:cs typeface="Cambria Math" charset="0"/>
                              </a:rPr>
                              <m:t>𝜷</m:t>
                            </m:r>
                          </m:e>
                        </m:d>
                      </m:e>
                    </m:func>
                  </m:oMath>
                </a14:m>
                <a:r>
                  <a:rPr lang="zh-CN" altLang="en-US" dirty="0"/>
                  <a:t>表示对偶问题的最优解。</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2"/>
                <a:stretch>
                  <a:fillRect l="-896" t="-1164" r="-4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对偶性</a:t>
            </a:r>
          </a:p>
        </p:txBody>
      </p:sp>
      <p:sp>
        <p:nvSpPr>
          <p:cNvPr id="5" name="矩形 4"/>
          <p:cNvSpPr/>
          <p:nvPr/>
        </p:nvSpPr>
        <p:spPr>
          <a:xfrm>
            <a:off x="910251" y="6330708"/>
            <a:ext cx="6144631" cy="369332"/>
          </a:xfrm>
          <a:prstGeom prst="rect">
            <a:avLst/>
          </a:prstGeom>
        </p:spPr>
        <p:txBody>
          <a:bodyPr wrap="none">
            <a:spAutoFit/>
          </a:bodyPr>
          <a:lstStyle/>
          <a:p>
            <a:r>
              <a:rPr lang="zh-CN" altLang="en-US" dirty="0">
                <a:solidFill>
                  <a:srgbClr val="09405E"/>
                </a:solidFill>
                <a:latin typeface="Microsoft YaHei" charset="-122"/>
                <a:ea typeface="Microsoft YaHei" charset="-122"/>
                <a:cs typeface="Microsoft YaHei" charset="-122"/>
              </a:rPr>
              <a:t>注意：和原问题相比，对偶问题交换了</a:t>
            </a:r>
            <a:r>
              <a:rPr lang="en-US" altLang="zh-CN" dirty="0">
                <a:solidFill>
                  <a:srgbClr val="09405E"/>
                </a:solidFill>
                <a:latin typeface="Microsoft YaHei" charset="-122"/>
                <a:ea typeface="Microsoft YaHei" charset="-122"/>
                <a:cs typeface="Microsoft YaHei" charset="-122"/>
              </a:rPr>
              <a:t>max</a:t>
            </a:r>
            <a:r>
              <a:rPr lang="zh-CN" altLang="en-US" dirty="0">
                <a:solidFill>
                  <a:srgbClr val="09405E"/>
                </a:solidFill>
                <a:latin typeface="Microsoft YaHei" charset="-122"/>
                <a:ea typeface="Microsoft YaHei" charset="-122"/>
                <a:cs typeface="Microsoft YaHei" charset="-122"/>
              </a:rPr>
              <a:t>和</a:t>
            </a:r>
            <a:r>
              <a:rPr lang="en-US" altLang="zh-CN" dirty="0">
                <a:solidFill>
                  <a:srgbClr val="09405E"/>
                </a:solidFill>
                <a:latin typeface="Microsoft YaHei" charset="-122"/>
                <a:ea typeface="Microsoft YaHei" charset="-122"/>
                <a:cs typeface="Microsoft YaHei" charset="-122"/>
              </a:rPr>
              <a:t>min</a:t>
            </a:r>
            <a:r>
              <a:rPr lang="zh-CN" altLang="en-US" dirty="0">
                <a:solidFill>
                  <a:srgbClr val="09405E"/>
                </a:solidFill>
                <a:latin typeface="Microsoft YaHei" charset="-122"/>
                <a:ea typeface="Microsoft YaHei" charset="-122"/>
                <a:cs typeface="Microsoft YaHei" charset="-122"/>
              </a:rPr>
              <a:t>的顺序。</a:t>
            </a:r>
            <a:endParaRPr lang="zh-CN" altLang="en-US" dirty="0"/>
          </a:p>
        </p:txBody>
      </p:sp>
    </p:spTree>
    <p:extLst>
      <p:ext uri="{BB962C8B-B14F-4D97-AF65-F5344CB8AC3E}">
        <p14:creationId xmlns:p14="http://schemas.microsoft.com/office/powerpoint/2010/main" val="1287458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原问题和对偶问题直接有什么关系呢？</a:t>
                </a:r>
                <a:endParaRPr lang="en-US" altLang="zh-CN" dirty="0"/>
              </a:p>
              <a:p>
                <a:r>
                  <a:rPr lang="zh-CN" altLang="en-US" dirty="0"/>
                  <a:t>容易证明：</a:t>
                </a:r>
                <a:endParaRPr lang="en-US" altLang="zh-CN" dirty="0"/>
              </a:p>
              <a:p>
                <a:endParaRPr kumimoji="1" lang="en-US" altLang="zh-CN" dirty="0"/>
              </a:p>
              <a:p>
                <a:endParaRPr kumimoji="1" lang="en-US" altLang="zh-CN" dirty="0"/>
              </a:p>
              <a:p>
                <a:pPr lvl="1"/>
                <a:r>
                  <a:rPr kumimoji="1" lang="zh-CN" altLang="en-US" dirty="0"/>
                  <a:t> </a:t>
                </a:r>
                <a:r>
                  <a:rPr lang="zh-CN" altLang="en-US" dirty="0"/>
                  <a:t> 直观上，最大值中最小的一个，总比最小值中最大的一个要大。</a:t>
                </a:r>
                <a:endParaRPr kumimoji="1" lang="en-US" altLang="zh-CN" dirty="0"/>
              </a:p>
              <a:p>
                <a:r>
                  <a:rPr lang="zh-CN" altLang="en-US" dirty="0"/>
                  <a:t>对偶问题的最优值</a:t>
                </a:r>
                <a14:m>
                  <m:oMath xmlns:m="http://schemas.openxmlformats.org/officeDocument/2006/math">
                    <m:sSup>
                      <m:sSupPr>
                        <m:ctrlPr>
                          <a:rPr lang="en-US" altLang="zh-CN" b="1" i="1">
                            <a:latin typeface="Cambria Math" panose="02040503050406030204" pitchFamily="18" charset="0"/>
                          </a:rPr>
                        </m:ctrlPr>
                      </m:sSupPr>
                      <m:e>
                        <m:r>
                          <a:rPr lang="en-US" altLang="zh-CN" i="1">
                            <a:latin typeface="Cambria Math" charset="0"/>
                          </a:rPr>
                          <m:t>𝑑</m:t>
                        </m:r>
                      </m:e>
                      <m:sup>
                        <m:r>
                          <a:rPr lang="en-US" altLang="zh-CN" i="1">
                            <a:latin typeface="Cambria Math" charset="0"/>
                          </a:rPr>
                          <m:t>∗</m:t>
                        </m:r>
                      </m:sup>
                    </m:sSup>
                  </m:oMath>
                </a14:m>
                <a:r>
                  <a:rPr lang="zh-CN" altLang="en-US" dirty="0"/>
                  <a:t>提供了一个原问题的最优值</a:t>
                </a:r>
                <a14:m>
                  <m:oMath xmlns:m="http://schemas.openxmlformats.org/officeDocument/2006/math">
                    <m:sSup>
                      <m:sSupPr>
                        <m:ctrlPr>
                          <a:rPr lang="en-US" altLang="zh-CN" b="1" i="1">
                            <a:latin typeface="Cambria Math" panose="02040503050406030204" pitchFamily="18" charset="0"/>
                          </a:rPr>
                        </m:ctrlPr>
                      </m:sSupPr>
                      <m:e>
                        <m:r>
                          <a:rPr lang="en-US" altLang="zh-CN" i="1">
                            <a:latin typeface="Cambria Math" charset="0"/>
                          </a:rPr>
                          <m:t>𝑝</m:t>
                        </m:r>
                      </m:e>
                      <m:sup>
                        <m:r>
                          <a:rPr lang="en-US" altLang="zh-CN" i="1">
                            <a:latin typeface="Cambria Math" charset="0"/>
                          </a:rPr>
                          <m:t>∗</m:t>
                        </m:r>
                      </m:sup>
                    </m:sSup>
                  </m:oMath>
                </a14:m>
                <a:r>
                  <a:rPr lang="zh-CN" altLang="en-US" dirty="0"/>
                  <a:t>的一个下界。</a:t>
                </a:r>
                <a:endParaRPr lang="en-US" altLang="zh-CN" dirty="0"/>
              </a:p>
              <a:p>
                <a:r>
                  <a:rPr lang="zh-CN" altLang="en-US" dirty="0"/>
                  <a:t>在满足一定条件时，</a:t>
                </a:r>
                <a14:m>
                  <m:oMath xmlns:m="http://schemas.openxmlformats.org/officeDocument/2006/math">
                    <m:sSup>
                      <m:sSupPr>
                        <m:ctrlPr>
                          <a:rPr lang="en-US" altLang="zh-CN" b="1" i="1">
                            <a:latin typeface="Cambria Math" panose="02040503050406030204" pitchFamily="18" charset="0"/>
                          </a:rPr>
                        </m:ctrlPr>
                      </m:sSupPr>
                      <m:e>
                        <m:r>
                          <a:rPr lang="en-US" altLang="zh-CN" i="1">
                            <a:latin typeface="Cambria Math" charset="0"/>
                          </a:rPr>
                          <m:t>𝑑</m:t>
                        </m:r>
                      </m:e>
                      <m:sup>
                        <m:r>
                          <a:rPr lang="en-US" altLang="zh-CN" i="1">
                            <a:latin typeface="Cambria Math" charset="0"/>
                          </a:rPr>
                          <m:t>∗</m:t>
                        </m:r>
                      </m:sup>
                    </m:sSup>
                    <m:r>
                      <a:rPr lang="en-US" altLang="zh-CN" b="1" i="1">
                        <a:latin typeface="Cambria Math" charset="0"/>
                      </a:rPr>
                      <m:t>=</m:t>
                    </m:r>
                    <m:sSup>
                      <m:sSupPr>
                        <m:ctrlPr>
                          <a:rPr lang="en-US" altLang="zh-CN" b="1" i="1">
                            <a:latin typeface="Cambria Math" panose="02040503050406030204" pitchFamily="18" charset="0"/>
                          </a:rPr>
                        </m:ctrlPr>
                      </m:sSupPr>
                      <m:e>
                        <m:r>
                          <a:rPr lang="en-US" altLang="zh-CN" i="1">
                            <a:latin typeface="Cambria Math" charset="0"/>
                          </a:rPr>
                          <m:t>𝑝</m:t>
                        </m:r>
                      </m:e>
                      <m:sup>
                        <m:r>
                          <a:rPr lang="en-US" altLang="zh-CN" i="1">
                            <a:latin typeface="Cambria Math" charset="0"/>
                          </a:rPr>
                          <m:t>∗</m:t>
                        </m:r>
                      </m:sup>
                    </m:sSup>
                  </m:oMath>
                </a14:m>
                <a:r>
                  <a:rPr kumimoji="1" lang="zh-CN" altLang="en-US" dirty="0"/>
                  <a:t>，</a:t>
                </a:r>
                <a:r>
                  <a:rPr lang="zh-CN" altLang="en-US" dirty="0"/>
                  <a:t>可以通过求解对偶问题来间接地求解原问题。</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对偶性</a:t>
            </a:r>
          </a:p>
        </p:txBody>
      </p:sp>
      <mc:AlternateContent xmlns:mc="http://schemas.openxmlformats.org/markup-compatibility/2006" xmlns:a14="http://schemas.microsoft.com/office/drawing/2010/main">
        <mc:Choice Requires="a14">
          <p:sp>
            <p:nvSpPr>
              <p:cNvPr id="4" name="矩形 3"/>
              <p:cNvSpPr/>
              <p:nvPr/>
            </p:nvSpPr>
            <p:spPr>
              <a:xfrm>
                <a:off x="1572838" y="2608867"/>
                <a:ext cx="9046323" cy="7121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solidFill>
                                <a:srgbClr val="09405E"/>
                              </a:solidFill>
                              <a:latin typeface="Cambria Math" panose="02040503050406030204" pitchFamily="18"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𝑑</m:t>
                          </m:r>
                        </m:e>
                        <m:sup>
                          <m:r>
                            <a:rPr lang="en-US" altLang="zh-CN" sz="2800" i="1">
                              <a:solidFill>
                                <a:srgbClr val="09405E"/>
                              </a:solidFill>
                              <a:latin typeface="Cambria Math" charset="0"/>
                              <a:ea typeface="Microsoft YaHei" charset="-122"/>
                              <a:cs typeface="Microsoft YaHei" charset="-122"/>
                            </a:rPr>
                            <m:t>∗</m:t>
                          </m:r>
                        </m:sup>
                      </m:sSup>
                      <m:r>
                        <a:rPr lang="en-US" altLang="zh-CN" sz="2800" i="1">
                          <a:solidFill>
                            <a:srgbClr val="09405E"/>
                          </a:solidFill>
                          <a:latin typeface="Cambria Math" charset="0"/>
                          <a:ea typeface="Microsoft YaHei" charset="-122"/>
                          <a:cs typeface="Microsoft YaHei" charset="-122"/>
                        </a:rPr>
                        <m:t>=</m:t>
                      </m:r>
                      <m:limLow>
                        <m:limLowPr>
                          <m:ctrlPr>
                            <a:rPr lang="mr-IN" altLang="zh-CN" sz="2800" i="1">
                              <a:solidFill>
                                <a:srgbClr val="09405E"/>
                              </a:solidFill>
                              <a:latin typeface="Cambria Math" panose="02040503050406030204" pitchFamily="18" charset="0"/>
                              <a:ea typeface="Microsoft YaHei" charset="-122"/>
                              <a:cs typeface="Microsoft YaHei" charset="-122"/>
                            </a:rPr>
                          </m:ctrlPr>
                        </m:limLowPr>
                        <m:e>
                          <m:r>
                            <m:rPr>
                              <m:sty m:val="p"/>
                            </m:rPr>
                            <a:rPr lang="mr-IN" altLang="zh-CN" sz="2800">
                              <a:solidFill>
                                <a:srgbClr val="09405E"/>
                              </a:solidFill>
                              <a:latin typeface="Cambria Math" charset="0"/>
                              <a:ea typeface="Microsoft YaHei" charset="-122"/>
                              <a:cs typeface="Microsoft YaHei" charset="-122"/>
                            </a:rPr>
                            <m:t>max</m:t>
                          </m:r>
                        </m:e>
                        <m:lim>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r>
                                <a:rPr lang="en-US" altLang="zh-CN" sz="2800" i="1">
                                  <a:solidFill>
                                    <a:srgbClr val="09405E"/>
                                  </a:solidFill>
                                  <a:latin typeface="Cambria Math" charset="0"/>
                                  <a:ea typeface="Cambria Math" charset="0"/>
                                  <a:cs typeface="Cambria Math" charset="0"/>
                                </a:rPr>
                                <m:t>: </m:t>
                              </m:r>
                              <m:r>
                                <a:rPr lang="en-US" altLang="zh-CN" sz="2800" i="1">
                                  <a:solidFill>
                                    <a:srgbClr val="09405E"/>
                                  </a:solidFill>
                                  <a:latin typeface="Cambria Math" charset="0"/>
                                  <a:ea typeface="Microsoft YaHei" charset="-122"/>
                                  <a:cs typeface="Microsoft YaHei" charset="-122"/>
                                </a:rPr>
                                <m:t>𝛼</m:t>
                              </m:r>
                            </m:e>
                            <m:sub>
                              <m:r>
                                <a:rPr lang="en-US" altLang="zh-CN" sz="2800" i="1">
                                  <a:solidFill>
                                    <a:srgbClr val="09405E"/>
                                  </a:solidFill>
                                  <a:latin typeface="Cambria Math" charset="0"/>
                                  <a:ea typeface="Microsoft YaHei" charset="-122"/>
                                  <a:cs typeface="Microsoft YaHei" charset="-122"/>
                                </a:rPr>
                                <m:t>𝑖</m:t>
                              </m:r>
                            </m:sub>
                          </m:sSub>
                          <m:r>
                            <a:rPr lang="en-US" altLang="zh-CN" sz="2800" i="1">
                              <a:solidFill>
                                <a:srgbClr val="09405E"/>
                              </a:solidFill>
                              <a:latin typeface="Cambria Math" charset="0"/>
                              <a:ea typeface="Microsoft YaHei" charset="-122"/>
                              <a:cs typeface="Microsoft YaHei" charset="-122"/>
                            </a:rPr>
                            <m:t>≥0 </m:t>
                          </m:r>
                        </m:lim>
                      </m:limLow>
                      <m:func>
                        <m:funcPr>
                          <m:ctrlPr>
                            <a:rPr lang="mr-IN" altLang="zh-CN" sz="2800" i="1">
                              <a:solidFill>
                                <a:srgbClr val="09405E"/>
                              </a:solidFill>
                              <a:latin typeface="Cambria Math" panose="02040503050406030204" pitchFamily="18" charset="0"/>
                              <a:ea typeface="Microsoft YaHei" charset="-122"/>
                              <a:cs typeface="Microsoft YaHei" charset="-122"/>
                            </a:rPr>
                          </m:ctrlPr>
                        </m:funcPr>
                        <m:fName>
                          <m:limLow>
                            <m:limLowPr>
                              <m:ctrlPr>
                                <a:rPr lang="mr-IN" altLang="zh-CN" sz="2800" i="1">
                                  <a:solidFill>
                                    <a:srgbClr val="09405E"/>
                                  </a:solidFill>
                                  <a:latin typeface="Cambria Math" panose="02040503050406030204" pitchFamily="18" charset="0"/>
                                  <a:ea typeface="Microsoft YaHei" charset="-122"/>
                                  <a:cs typeface="Microsoft YaHei" charset="-122"/>
                                </a:rPr>
                              </m:ctrlPr>
                            </m:limLowPr>
                            <m:e>
                              <m:r>
                                <m:rPr>
                                  <m:sty m:val="p"/>
                                </m:rPr>
                                <a:rPr lang="mr-IN" altLang="zh-CN" sz="2800">
                                  <a:solidFill>
                                    <a:srgbClr val="09405E"/>
                                  </a:solidFill>
                                  <a:latin typeface="Cambria Math" charset="0"/>
                                  <a:ea typeface="Microsoft YaHei" charset="-122"/>
                                  <a:cs typeface="Microsoft YaHei" charset="-122"/>
                                </a:rPr>
                                <m:t>min</m:t>
                              </m:r>
                            </m:e>
                            <m:lim>
                              <m:r>
                                <a:rPr lang="en-US" altLang="zh-CN" sz="2800" b="1" i="1">
                                  <a:solidFill>
                                    <a:srgbClr val="09405E"/>
                                  </a:solidFill>
                                  <a:latin typeface="Cambria Math" charset="0"/>
                                  <a:ea typeface="Microsoft YaHei" charset="-122"/>
                                  <a:cs typeface="Microsoft YaHei" charset="-122"/>
                                </a:rPr>
                                <m:t>𝒙</m:t>
                              </m:r>
                            </m:lim>
                          </m:limLow>
                        </m:fName>
                        <m:e>
                          <m:r>
                            <a:rPr lang="en-US" altLang="zh-CN" sz="2800" i="1">
                              <a:solidFill>
                                <a:srgbClr val="09405E"/>
                              </a:solidFill>
                              <a:latin typeface="Cambria Math" charset="0"/>
                              <a:ea typeface="Microsoft YaHei" charset="-122"/>
                              <a:cs typeface="Microsoft YaHei" charset="-122"/>
                            </a:rPr>
                            <m:t>𝐿</m:t>
                          </m:r>
                          <m:d>
                            <m:dPr>
                              <m:ctrlPr>
                                <a:rPr lang="en-US" altLang="zh-CN" sz="2800" i="1">
                                  <a:solidFill>
                                    <a:srgbClr val="09405E"/>
                                  </a:solidFill>
                                  <a:latin typeface="Cambria Math" panose="02040503050406030204" pitchFamily="18" charset="0"/>
                                  <a:ea typeface="Microsoft YaHei" charset="-122"/>
                                  <a:cs typeface="Microsoft YaHei" charset="-122"/>
                                </a:rPr>
                              </m:ctrlPr>
                            </m:dPr>
                            <m:e>
                              <m:r>
                                <a:rPr lang="en-US" altLang="zh-CN" sz="2800" b="1" i="1">
                                  <a:solidFill>
                                    <a:srgbClr val="09405E"/>
                                  </a:solidFill>
                                  <a:latin typeface="Cambria Math" charset="0"/>
                                </a:rPr>
                                <m:t>𝒙</m:t>
                              </m:r>
                              <m:r>
                                <a:rPr lang="en-US" altLang="zh-CN" sz="2800" i="1">
                                  <a:solidFill>
                                    <a:srgbClr val="09405E"/>
                                  </a:solidFill>
                                  <a:latin typeface="Cambria Math" charset="0"/>
                                </a:rPr>
                                <m:t>,</m:t>
                              </m:r>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e>
                          </m:d>
                        </m:e>
                      </m:func>
                      <m:r>
                        <a:rPr lang="en-US" altLang="zh-CN" sz="2800" b="1" i="1">
                          <a:solidFill>
                            <a:srgbClr val="09405E"/>
                          </a:solidFill>
                          <a:latin typeface="Cambria Math" charset="0"/>
                          <a:ea typeface="Cambria Math" charset="0"/>
                          <a:cs typeface="Cambria Math" charset="0"/>
                        </a:rPr>
                        <m:t>≤</m:t>
                      </m:r>
                      <m:func>
                        <m:funcPr>
                          <m:ctrlPr>
                            <a:rPr lang="mr-IN" altLang="zh-CN" sz="2800" i="1">
                              <a:solidFill>
                                <a:srgbClr val="09405E"/>
                              </a:solidFill>
                              <a:latin typeface="Cambria Math" panose="02040503050406030204" pitchFamily="18" charset="0"/>
                              <a:ea typeface="Microsoft YaHei" charset="-122"/>
                              <a:cs typeface="Microsoft YaHei" charset="-122"/>
                            </a:rPr>
                          </m:ctrlPr>
                        </m:funcPr>
                        <m:fName>
                          <m:limLow>
                            <m:limLowPr>
                              <m:ctrlPr>
                                <a:rPr lang="mr-IN" altLang="zh-CN" sz="2800" i="1">
                                  <a:solidFill>
                                    <a:srgbClr val="09405E"/>
                                  </a:solidFill>
                                  <a:latin typeface="Cambria Math" panose="02040503050406030204" pitchFamily="18" charset="0"/>
                                  <a:ea typeface="Microsoft YaHei" charset="-122"/>
                                  <a:cs typeface="Microsoft YaHei" charset="-122"/>
                                </a:rPr>
                              </m:ctrlPr>
                            </m:limLowPr>
                            <m:e>
                              <m:r>
                                <m:rPr>
                                  <m:sty m:val="p"/>
                                </m:rPr>
                                <a:rPr lang="mr-IN" altLang="zh-CN" sz="2800">
                                  <a:solidFill>
                                    <a:srgbClr val="09405E"/>
                                  </a:solidFill>
                                  <a:latin typeface="Cambria Math" charset="0"/>
                                  <a:ea typeface="Microsoft YaHei" charset="-122"/>
                                  <a:cs typeface="Microsoft YaHei" charset="-122"/>
                                </a:rPr>
                                <m:t>min</m:t>
                              </m:r>
                            </m:e>
                            <m:lim>
                              <m:r>
                                <a:rPr lang="en-US" altLang="zh-CN" sz="2800" b="1" i="1">
                                  <a:solidFill>
                                    <a:srgbClr val="09405E"/>
                                  </a:solidFill>
                                  <a:latin typeface="Cambria Math" charset="0"/>
                                  <a:ea typeface="Microsoft YaHei" charset="-122"/>
                                  <a:cs typeface="Microsoft YaHei" charset="-122"/>
                                </a:rPr>
                                <m:t>𝒙</m:t>
                              </m:r>
                            </m:lim>
                          </m:limLow>
                        </m:fName>
                        <m:e>
                          <m:func>
                            <m:funcPr>
                              <m:ctrlPr>
                                <a:rPr lang="mr-IN" altLang="zh-CN" sz="2800" i="1">
                                  <a:solidFill>
                                    <a:srgbClr val="09405E"/>
                                  </a:solidFill>
                                  <a:latin typeface="Cambria Math" panose="02040503050406030204" pitchFamily="18" charset="0"/>
                                  <a:ea typeface="Microsoft YaHei" charset="-122"/>
                                  <a:cs typeface="Microsoft YaHei" charset="-122"/>
                                </a:rPr>
                              </m:ctrlPr>
                            </m:funcPr>
                            <m:fName>
                              <m:limLow>
                                <m:limLowPr>
                                  <m:ctrlPr>
                                    <a:rPr lang="mr-IN" altLang="zh-CN" sz="2800" i="1">
                                      <a:solidFill>
                                        <a:srgbClr val="09405E"/>
                                      </a:solidFill>
                                      <a:latin typeface="Cambria Math" panose="02040503050406030204" pitchFamily="18" charset="0"/>
                                      <a:ea typeface="Microsoft YaHei" charset="-122"/>
                                      <a:cs typeface="Microsoft YaHei" charset="-122"/>
                                    </a:rPr>
                                  </m:ctrlPr>
                                </m:limLowPr>
                                <m:e>
                                  <m:r>
                                    <m:rPr>
                                      <m:sty m:val="p"/>
                                    </m:rPr>
                                    <a:rPr lang="mr-IN" altLang="zh-CN" sz="2800">
                                      <a:solidFill>
                                        <a:srgbClr val="09405E"/>
                                      </a:solidFill>
                                      <a:latin typeface="Cambria Math" charset="0"/>
                                      <a:ea typeface="Microsoft YaHei" charset="-122"/>
                                      <a:cs typeface="Microsoft YaHei" charset="-122"/>
                                    </a:rPr>
                                    <m:t>max</m:t>
                                  </m:r>
                                </m:e>
                                <m:lim>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r>
                                        <a:rPr lang="en-US" altLang="zh-CN" sz="2800" i="1">
                                          <a:solidFill>
                                            <a:srgbClr val="09405E"/>
                                          </a:solidFill>
                                          <a:latin typeface="Cambria Math" charset="0"/>
                                          <a:ea typeface="Cambria Math" charset="0"/>
                                          <a:cs typeface="Cambria Math" charset="0"/>
                                        </a:rPr>
                                        <m:t>: </m:t>
                                      </m:r>
                                      <m:r>
                                        <a:rPr lang="en-US" altLang="zh-CN" sz="2800" i="1">
                                          <a:solidFill>
                                            <a:srgbClr val="09405E"/>
                                          </a:solidFill>
                                          <a:latin typeface="Cambria Math" charset="0"/>
                                          <a:ea typeface="Microsoft YaHei" charset="-122"/>
                                          <a:cs typeface="Microsoft YaHei" charset="-122"/>
                                        </a:rPr>
                                        <m:t>𝛼</m:t>
                                      </m:r>
                                    </m:e>
                                    <m:sub>
                                      <m:r>
                                        <a:rPr lang="en-US" altLang="zh-CN" sz="2800" i="1">
                                          <a:solidFill>
                                            <a:srgbClr val="09405E"/>
                                          </a:solidFill>
                                          <a:latin typeface="Cambria Math" charset="0"/>
                                          <a:ea typeface="Microsoft YaHei" charset="-122"/>
                                          <a:cs typeface="Microsoft YaHei" charset="-122"/>
                                        </a:rPr>
                                        <m:t>𝑖</m:t>
                                      </m:r>
                                    </m:sub>
                                  </m:sSub>
                                  <m:r>
                                    <a:rPr lang="en-US" altLang="zh-CN" sz="2800" i="1">
                                      <a:solidFill>
                                        <a:srgbClr val="09405E"/>
                                      </a:solidFill>
                                      <a:latin typeface="Cambria Math" charset="0"/>
                                      <a:ea typeface="Microsoft YaHei" charset="-122"/>
                                      <a:cs typeface="Microsoft YaHei" charset="-122"/>
                                    </a:rPr>
                                    <m:t>≥0 </m:t>
                                  </m:r>
                                </m:lim>
                              </m:limLow>
                            </m:fName>
                            <m:e>
                              <m:r>
                                <a:rPr lang="en-US" altLang="zh-CN" sz="2800" i="1">
                                  <a:solidFill>
                                    <a:srgbClr val="09405E"/>
                                  </a:solidFill>
                                  <a:latin typeface="Cambria Math" charset="0"/>
                                  <a:ea typeface="Microsoft YaHei" charset="-122"/>
                                  <a:cs typeface="Microsoft YaHei" charset="-122"/>
                                </a:rPr>
                                <m:t>𝐿</m:t>
                              </m:r>
                              <m:d>
                                <m:dPr>
                                  <m:ctrlPr>
                                    <a:rPr lang="en-US" altLang="zh-CN" sz="2800" i="1">
                                      <a:solidFill>
                                        <a:srgbClr val="09405E"/>
                                      </a:solidFill>
                                      <a:latin typeface="Cambria Math" panose="02040503050406030204" pitchFamily="18" charset="0"/>
                                      <a:ea typeface="Microsoft YaHei" charset="-122"/>
                                      <a:cs typeface="Microsoft YaHei" charset="-122"/>
                                    </a:rPr>
                                  </m:ctrlPr>
                                </m:dPr>
                                <m:e>
                                  <m:r>
                                    <a:rPr lang="en-US" altLang="zh-CN" sz="2800" b="1" i="1">
                                      <a:solidFill>
                                        <a:srgbClr val="09405E"/>
                                      </a:solidFill>
                                      <a:latin typeface="Cambria Math" charset="0"/>
                                    </a:rPr>
                                    <m:t>𝒙</m:t>
                                  </m:r>
                                  <m:r>
                                    <a:rPr lang="en-US" altLang="zh-CN" sz="2800" i="1">
                                      <a:solidFill>
                                        <a:srgbClr val="09405E"/>
                                      </a:solidFill>
                                      <a:latin typeface="Cambria Math" charset="0"/>
                                    </a:rPr>
                                    <m:t>,</m:t>
                                  </m:r>
                                  <m:r>
                                    <a:rPr lang="en-US" altLang="zh-CN" sz="2800" b="1" i="1">
                                      <a:solidFill>
                                        <a:srgbClr val="09405E"/>
                                      </a:solidFill>
                                      <a:latin typeface="Cambria Math" charset="0"/>
                                      <a:ea typeface="Cambria Math" charset="0"/>
                                      <a:cs typeface="Cambria Math" charset="0"/>
                                    </a:rPr>
                                    <m:t>𝜶</m:t>
                                  </m:r>
                                  <m:r>
                                    <a:rPr lang="en-US" altLang="zh-CN" sz="2800"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𝜷</m:t>
                                  </m:r>
                                </m:e>
                              </m:d>
                            </m:e>
                          </m:func>
                        </m:e>
                      </m:func>
                      <m:r>
                        <a:rPr lang="en-US" altLang="zh-CN" sz="2800" b="1" i="1">
                          <a:solidFill>
                            <a:srgbClr val="09405E"/>
                          </a:solidFill>
                          <a:latin typeface="Cambria Math" charset="0"/>
                          <a:ea typeface="Cambria Math" charset="0"/>
                          <a:cs typeface="Cambria Math" charset="0"/>
                        </a:rPr>
                        <m:t>=</m:t>
                      </m:r>
                      <m:sSup>
                        <m:sSupPr>
                          <m:ctrlPr>
                            <a:rPr lang="en-US" altLang="zh-CN" sz="2800" b="1" i="1">
                              <a:solidFill>
                                <a:srgbClr val="09405E"/>
                              </a:solidFill>
                              <a:latin typeface="Cambria Math" panose="02040503050406030204" pitchFamily="18" charset="0"/>
                              <a:ea typeface="Microsoft YaHei" charset="-122"/>
                              <a:cs typeface="Microsoft YaHei" charset="-122"/>
                            </a:rPr>
                          </m:ctrlPr>
                        </m:sSupPr>
                        <m:e>
                          <m:r>
                            <a:rPr lang="en-US" altLang="zh-CN" sz="2800" i="1">
                              <a:solidFill>
                                <a:srgbClr val="09405E"/>
                              </a:solidFill>
                              <a:latin typeface="Cambria Math" charset="0"/>
                              <a:ea typeface="Microsoft YaHei" charset="-122"/>
                              <a:cs typeface="Microsoft YaHei" charset="-122"/>
                            </a:rPr>
                            <m:t>𝑝</m:t>
                          </m:r>
                        </m:e>
                        <m:sup>
                          <m:r>
                            <a:rPr lang="en-US" altLang="zh-CN" sz="2800" i="1">
                              <a:solidFill>
                                <a:srgbClr val="09405E"/>
                              </a:solidFill>
                              <a:latin typeface="Cambria Math" charset="0"/>
                              <a:ea typeface="Microsoft YaHei" charset="-122"/>
                              <a:cs typeface="Microsoft YaHei" charset="-122"/>
                            </a:rPr>
                            <m:t>∗</m:t>
                          </m:r>
                        </m:sup>
                      </m:sSup>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572838" y="2608867"/>
                <a:ext cx="9046323" cy="71218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6257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假设</a:t>
                </a:r>
                <a14:m>
                  <m:oMath xmlns:m="http://schemas.openxmlformats.org/officeDocument/2006/math">
                    <m:r>
                      <a:rPr lang="en-US" altLang="zh-CN" i="1" dirty="0">
                        <a:latin typeface="Cambria Math" charset="0"/>
                      </a:rPr>
                      <m:t>𝑓</m:t>
                    </m:r>
                    <m:r>
                      <a:rPr lang="en-US" altLang="zh-CN" i="1" dirty="0">
                        <a:latin typeface="Cambria Math" charset="0"/>
                      </a:rPr>
                      <m:t>, </m:t>
                    </m:r>
                    <m:sSub>
                      <m:sSubPr>
                        <m:ctrlPr>
                          <a:rPr lang="en-US" altLang="zh-CN" i="1" dirty="0">
                            <a:latin typeface="Cambria Math" panose="02040503050406030204" pitchFamily="18" charset="0"/>
                          </a:rPr>
                        </m:ctrlPr>
                      </m:sSubPr>
                      <m:e>
                        <m:r>
                          <a:rPr lang="en-US" altLang="zh-CN" i="1" dirty="0">
                            <a:latin typeface="Cambria Math" charset="0"/>
                          </a:rPr>
                          <m:t>𝑔</m:t>
                        </m:r>
                      </m:e>
                      <m:sub>
                        <m:r>
                          <a:rPr lang="en-US" altLang="zh-CN" i="1" dirty="0">
                            <a:latin typeface="Cambria Math" charset="0"/>
                          </a:rPr>
                          <m:t>𝑖</m:t>
                        </m:r>
                      </m:sub>
                    </m:sSub>
                  </m:oMath>
                </a14:m>
                <a:r>
                  <a:rPr lang="zh-CN" altLang="en-US" dirty="0"/>
                  <a:t>是凸函数，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h</m:t>
                        </m:r>
                      </m:e>
                      <m:sub>
                        <m:r>
                          <a:rPr lang="en-US" altLang="zh-CN" i="1">
                            <a:latin typeface="Cambria Math" charset="0"/>
                          </a:rPr>
                          <m:t>𝑗</m:t>
                        </m:r>
                      </m:sub>
                    </m:sSub>
                  </m:oMath>
                </a14:m>
                <a:r>
                  <a:rPr lang="zh-CN" altLang="en-US" dirty="0"/>
                  <a:t>是仿射函数（形式为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h</m:t>
                        </m:r>
                      </m:e>
                      <m:sub>
                        <m:r>
                          <a:rPr lang="en-US" altLang="zh-CN" i="1">
                            <a:latin typeface="Cambria Math" charset="0"/>
                          </a:rPr>
                          <m:t>𝑗</m:t>
                        </m:r>
                      </m:sub>
                    </m:sSub>
                    <m:d>
                      <m:dPr>
                        <m:ctrlPr>
                          <a:rPr lang="en-US" altLang="zh-CN" i="1">
                            <a:latin typeface="Cambria Math" panose="02040503050406030204" pitchFamily="18" charset="0"/>
                          </a:rPr>
                        </m:ctrlPr>
                      </m:dPr>
                      <m:e>
                        <m:r>
                          <a:rPr lang="en-US" altLang="zh-CN" b="1" i="1">
                            <a:latin typeface="Cambria Math" charset="0"/>
                          </a:rPr>
                          <m:t>𝒙</m:t>
                        </m:r>
                      </m:e>
                    </m:d>
                    <m:r>
                      <a:rPr lang="en-US" altLang="zh-CN">
                        <a:latin typeface="Cambria Math" charset="0"/>
                      </a:rPr>
                      <m:t>=</m:t>
                    </m:r>
                    <m:sSup>
                      <m:sSupPr>
                        <m:ctrlPr>
                          <a:rPr lang="en-US" altLang="zh-CN" i="1">
                            <a:latin typeface="Cambria Math" panose="02040503050406030204" pitchFamily="18" charset="0"/>
                          </a:rPr>
                        </m:ctrlPr>
                      </m:sSupPr>
                      <m:e>
                        <m:r>
                          <a:rPr lang="en-US" altLang="zh-CN" b="1" i="1">
                            <a:latin typeface="Cambria Math" charset="0"/>
                          </a:rPr>
                          <m:t>𝒂</m:t>
                        </m:r>
                      </m:e>
                      <m:sup>
                        <m:r>
                          <m:rPr>
                            <m:sty m:val="p"/>
                          </m:rPr>
                          <a:rPr lang="en-US" altLang="zh-CN" i="0">
                            <a:latin typeface="Cambria Math" charset="0"/>
                          </a:rPr>
                          <m:t>T</m:t>
                        </m:r>
                      </m:sup>
                    </m:sSup>
                    <m:r>
                      <a:rPr lang="en-US" altLang="zh-CN" b="1" i="1">
                        <a:latin typeface="Cambria Math" charset="0"/>
                      </a:rPr>
                      <m:t>𝒙</m:t>
                    </m:r>
                    <m:r>
                      <a:rPr lang="en-US" altLang="zh-CN" i="1">
                        <a:latin typeface="Cambria Math" charset="0"/>
                      </a:rPr>
                      <m:t>+</m:t>
                    </m:r>
                    <m:r>
                      <a:rPr lang="en-US" altLang="zh-CN" i="1">
                        <a:latin typeface="Cambria Math" charset="0"/>
                      </a:rPr>
                      <m:t>𝑏</m:t>
                    </m:r>
                  </m:oMath>
                </a14:m>
                <a:r>
                  <a:rPr lang="zh-CN" altLang="en-US" dirty="0"/>
                  <a:t>）</a:t>
                </a:r>
                <a:endParaRPr lang="en-US" altLang="zh-CN" dirty="0"/>
              </a:p>
              <a:p>
                <a:r>
                  <a:rPr lang="zh-CN" altLang="en-US" dirty="0"/>
                  <a:t>同时约束</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charset="0"/>
                          </a:rPr>
                          <m:t>𝑔</m:t>
                        </m:r>
                      </m:e>
                      <m:sub>
                        <m:r>
                          <a:rPr lang="en-US" altLang="zh-CN" i="1" dirty="0">
                            <a:latin typeface="Cambria Math" charset="0"/>
                          </a:rPr>
                          <m:t>𝑖</m:t>
                        </m:r>
                      </m:sub>
                    </m:sSub>
                  </m:oMath>
                </a14:m>
                <a:r>
                  <a:rPr lang="zh-CN" altLang="en-US" dirty="0"/>
                  <a:t>是严格可行的（存在</a:t>
                </a:r>
                <a14:m>
                  <m:oMath xmlns:m="http://schemas.openxmlformats.org/officeDocument/2006/math">
                    <m:r>
                      <a:rPr lang="en-US" altLang="zh-CN" b="1" i="1">
                        <a:latin typeface="Cambria Math" charset="0"/>
                      </a:rPr>
                      <m:t>𝒙</m:t>
                    </m:r>
                    <m:r>
                      <a:rPr lang="en-US" altLang="zh-CN" b="1" i="1">
                        <a:latin typeface="Cambria Math" charset="0"/>
                      </a:rPr>
                      <m:t> </m:t>
                    </m:r>
                    <m:r>
                      <a:rPr lang="zh-CN" altLang="en-US">
                        <a:latin typeface="Cambria Math" charset="0"/>
                      </a:rPr>
                      <m:t>使得</m:t>
                    </m:r>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微软雅黑" pitchFamily="34" charset="-122"/>
                          </a:rPr>
                          <m:t>𝑔</m:t>
                        </m:r>
                      </m:e>
                      <m:sub>
                        <m:r>
                          <a:rPr lang="en-US" altLang="zh-CN" i="1">
                            <a:latin typeface="Cambria Math" charset="0"/>
                            <a:ea typeface="微软雅黑" pitchFamily="34" charset="-122"/>
                          </a:rPr>
                          <m:t>𝑖</m:t>
                        </m:r>
                      </m:sub>
                    </m:sSub>
                    <m:d>
                      <m:dPr>
                        <m:ctrlPr>
                          <a:rPr lang="en-US" altLang="zh-CN" i="1">
                            <a:latin typeface="Cambria Math" panose="02040503050406030204" pitchFamily="18" charset="0"/>
                            <a:ea typeface="微软雅黑" pitchFamily="34" charset="-122"/>
                          </a:rPr>
                        </m:ctrlPr>
                      </m:dPr>
                      <m:e>
                        <m:r>
                          <a:rPr lang="en-US" altLang="zh-CN" b="1" i="1">
                            <a:latin typeface="Cambria Math" charset="0"/>
                            <a:ea typeface="微软雅黑" pitchFamily="34" charset="-122"/>
                          </a:rPr>
                          <m:t>𝒙</m:t>
                        </m:r>
                      </m:e>
                    </m:d>
                    <m:r>
                      <a:rPr lang="en-US" altLang="zh-CN" i="1">
                        <a:latin typeface="Cambria Math" charset="0"/>
                        <a:ea typeface="微软雅黑" pitchFamily="34" charset="-122"/>
                        <a:cs typeface="Cambria Math" charset="0"/>
                      </a:rPr>
                      <m:t>≤</m:t>
                    </m:r>
                    <m:r>
                      <a:rPr lang="en-US" altLang="zh-CN" i="1">
                        <a:latin typeface="Cambria Math" charset="0"/>
                        <a:ea typeface="微软雅黑" pitchFamily="34" charset="-122"/>
                      </a:rPr>
                      <m:t>0</m:t>
                    </m:r>
                  </m:oMath>
                </a14:m>
                <a:r>
                  <a:rPr lang="zh-CN" altLang="en-US" dirty="0"/>
                  <a:t>），</a:t>
                </a:r>
                <a:endParaRPr lang="en-US" altLang="zh-CN" dirty="0"/>
              </a:p>
              <a:p>
                <a:r>
                  <a:rPr lang="zh-CN" altLang="en-US" dirty="0"/>
                  <a:t>则必然存在</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charset="0"/>
                            <a:ea typeface="微软雅黑" pitchFamily="34" charset="-122"/>
                          </a:rPr>
                          <m:t>𝒙</m:t>
                        </m:r>
                      </m:e>
                      <m:sup>
                        <m:r>
                          <a:rPr lang="zh-CN" altLang="en-US" i="1">
                            <a:latin typeface="Cambria Math" charset="0"/>
                          </a:rPr>
                          <m:t>∗</m:t>
                        </m:r>
                      </m:sup>
                    </m:sSup>
                    <m:r>
                      <a:rPr lang="en-US" altLang="zh-CN" i="1">
                        <a:latin typeface="Cambria Math" charset="0"/>
                      </a:rPr>
                      <m:t>,</m:t>
                    </m:r>
                    <m:sSup>
                      <m:sSupPr>
                        <m:ctrlPr>
                          <a:rPr lang="en-US" altLang="zh-CN" i="1">
                            <a:latin typeface="Cambria Math" panose="02040503050406030204" pitchFamily="18" charset="0"/>
                          </a:rPr>
                        </m:ctrlPr>
                      </m:sSupPr>
                      <m:e>
                        <m:r>
                          <a:rPr lang="en-US" altLang="zh-CN" b="1" i="0">
                            <a:latin typeface="Cambria Math" charset="0"/>
                            <a:ea typeface="Cambria Math" charset="0"/>
                            <a:cs typeface="Cambria Math" charset="0"/>
                          </a:rPr>
                          <m:t>𝛂</m:t>
                        </m:r>
                      </m:e>
                      <m:sup>
                        <m:r>
                          <a:rPr lang="zh-CN" altLang="en-US" i="1">
                            <a:latin typeface="Cambria Math" charset="0"/>
                          </a:rPr>
                          <m:t>∗</m:t>
                        </m:r>
                      </m:sup>
                    </m:sSup>
                    <m:r>
                      <a:rPr lang="en-US" altLang="zh-CN" i="1">
                        <a:latin typeface="Cambria Math" charset="0"/>
                      </a:rPr>
                      <m:t>,</m:t>
                    </m:r>
                    <m:sSup>
                      <m:sSupPr>
                        <m:ctrlPr>
                          <a:rPr lang="en-US" altLang="zh-CN" i="1">
                            <a:latin typeface="Cambria Math" panose="02040503050406030204" pitchFamily="18" charset="0"/>
                          </a:rPr>
                        </m:ctrlPr>
                      </m:sSupPr>
                      <m:e>
                        <m:r>
                          <a:rPr lang="en-US" altLang="zh-CN" b="1" i="1">
                            <a:latin typeface="Cambria Math" charset="0"/>
                            <a:ea typeface="Cambria Math" charset="0"/>
                            <a:cs typeface="Cambria Math" charset="0"/>
                          </a:rPr>
                          <m:t>𝜷</m:t>
                        </m:r>
                      </m:e>
                      <m:sup>
                        <m:r>
                          <a:rPr lang="zh-CN" altLang="en-US" i="1">
                            <a:latin typeface="Cambria Math" charset="0"/>
                          </a:rPr>
                          <m:t>∗</m:t>
                        </m:r>
                      </m:sup>
                    </m:sSup>
                  </m:oMath>
                </a14:m>
                <a:r>
                  <a:rPr lang="zh-CN" altLang="en-US" dirty="0"/>
                  <a:t>，使得</a:t>
                </a:r>
                <a:endParaRPr lang="en-US" altLang="zh-CN" dirty="0"/>
              </a:p>
              <a:p>
                <a:pPr lvl="1"/>
                <a:r>
                  <a:rPr kumimoji="1" lang="zh-CN" altLang="en-US"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b="1" i="1">
                            <a:latin typeface="Cambria Math" charset="0"/>
                            <a:ea typeface="微软雅黑" pitchFamily="34" charset="-122"/>
                          </a:rPr>
                          <m:t>𝒙</m:t>
                        </m:r>
                      </m:e>
                      <m:sup>
                        <m:r>
                          <a:rPr lang="zh-CN" altLang="en-US" sz="2800" i="1">
                            <a:latin typeface="Cambria Math" charset="0"/>
                          </a:rPr>
                          <m:t>∗</m:t>
                        </m:r>
                      </m:sup>
                    </m:sSup>
                  </m:oMath>
                </a14:m>
                <a:r>
                  <a:rPr lang="zh-CN" altLang="en-US" sz="2800" dirty="0"/>
                  <a:t>是原问题的最优解</a:t>
                </a:r>
                <a:endParaRPr lang="en-US" altLang="zh-CN" sz="2800" dirty="0"/>
              </a:p>
              <a:p>
                <a:pPr lvl="1"/>
                <a:r>
                  <a:rPr kumimoji="1" lang="zh-CN" altLang="en-US" sz="2800" dirty="0"/>
                  <a:t> </a:t>
                </a:r>
                <a14:m>
                  <m:oMath xmlns:m="http://schemas.openxmlformats.org/officeDocument/2006/math">
                    <m:sSup>
                      <m:sSupPr>
                        <m:ctrlPr>
                          <a:rPr lang="en-US" altLang="zh-CN" sz="2800" i="1">
                            <a:latin typeface="Cambria Math" panose="02040503050406030204" pitchFamily="18" charset="0"/>
                          </a:rPr>
                        </m:ctrlPr>
                      </m:sSupPr>
                      <m:e>
                        <m:r>
                          <a:rPr lang="en-US" altLang="zh-CN" sz="2800" b="1" i="0">
                            <a:latin typeface="Cambria Math" charset="0"/>
                            <a:ea typeface="Cambria Math" charset="0"/>
                            <a:cs typeface="Cambria Math" charset="0"/>
                          </a:rPr>
                          <m:t>𝛂</m:t>
                        </m:r>
                      </m:e>
                      <m:sup>
                        <m:r>
                          <a:rPr lang="zh-CN" altLang="en-US" sz="2800" i="1">
                            <a:latin typeface="Cambria Math" charset="0"/>
                          </a:rPr>
                          <m:t>∗</m:t>
                        </m:r>
                      </m:sup>
                    </m:sSup>
                    <m:r>
                      <a:rPr lang="en-US" altLang="zh-CN" sz="2800" i="1">
                        <a:latin typeface="Cambria Math" charset="0"/>
                      </a:rPr>
                      <m:t>,</m:t>
                    </m:r>
                    <m:sSup>
                      <m:sSupPr>
                        <m:ctrlPr>
                          <a:rPr lang="en-US" altLang="zh-CN" sz="2800" i="1">
                            <a:latin typeface="Cambria Math" panose="02040503050406030204" pitchFamily="18" charset="0"/>
                          </a:rPr>
                        </m:ctrlPr>
                      </m:sSupPr>
                      <m:e>
                        <m:r>
                          <a:rPr lang="en-US" altLang="zh-CN" sz="2800" b="1" i="1">
                            <a:latin typeface="Cambria Math" charset="0"/>
                            <a:ea typeface="Cambria Math" charset="0"/>
                            <a:cs typeface="Cambria Math" charset="0"/>
                          </a:rPr>
                          <m:t>𝜷</m:t>
                        </m:r>
                      </m:e>
                      <m:sup>
                        <m:r>
                          <a:rPr lang="zh-CN" altLang="en-US" sz="2800" i="1">
                            <a:latin typeface="Cambria Math" charset="0"/>
                          </a:rPr>
                          <m:t>∗</m:t>
                        </m:r>
                      </m:sup>
                    </m:sSup>
                  </m:oMath>
                </a14:m>
                <a:r>
                  <a:rPr lang="zh-CN" altLang="en-US" sz="2800" dirty="0"/>
                  <a:t>是对偶问题的最优解</a:t>
                </a:r>
                <a:endParaRPr lang="en-US" altLang="zh-CN" sz="2800" dirty="0"/>
              </a:p>
              <a:p>
                <a:pPr lvl="1"/>
                <a:r>
                  <a:rPr kumimoji="1" lang="zh-CN" altLang="en-US" sz="2800" dirty="0"/>
                  <a:t> </a:t>
                </a:r>
                <a14:m>
                  <m:oMath xmlns:m="http://schemas.openxmlformats.org/officeDocument/2006/math">
                    <m:sSup>
                      <m:sSupPr>
                        <m:ctrlPr>
                          <a:rPr lang="en-US" altLang="zh-CN" sz="2800" b="1" i="1">
                            <a:latin typeface="Cambria Math" panose="02040503050406030204" pitchFamily="18" charset="0"/>
                          </a:rPr>
                        </m:ctrlPr>
                      </m:sSupPr>
                      <m:e>
                        <m:r>
                          <a:rPr lang="en-US" altLang="zh-CN" sz="2800" i="1">
                            <a:latin typeface="Cambria Math" charset="0"/>
                          </a:rPr>
                          <m:t>𝑑</m:t>
                        </m:r>
                      </m:e>
                      <m:sup>
                        <m:r>
                          <a:rPr lang="en-US" altLang="zh-CN" sz="2800" i="1">
                            <a:latin typeface="Cambria Math" charset="0"/>
                          </a:rPr>
                          <m:t>∗</m:t>
                        </m:r>
                      </m:sup>
                    </m:sSup>
                    <m:r>
                      <a:rPr lang="en-US" altLang="zh-CN" sz="2800" b="1" i="1">
                        <a:latin typeface="Cambria Math" charset="0"/>
                      </a:rPr>
                      <m:t>=</m:t>
                    </m:r>
                    <m:sSup>
                      <m:sSupPr>
                        <m:ctrlPr>
                          <a:rPr lang="en-US" altLang="zh-CN" sz="2800" b="1" i="1">
                            <a:latin typeface="Cambria Math" panose="02040503050406030204" pitchFamily="18" charset="0"/>
                          </a:rPr>
                        </m:ctrlPr>
                      </m:sSupPr>
                      <m:e>
                        <m:r>
                          <a:rPr lang="en-US" altLang="zh-CN" sz="2800" i="1">
                            <a:latin typeface="Cambria Math" charset="0"/>
                          </a:rPr>
                          <m:t>𝑝</m:t>
                        </m:r>
                      </m:e>
                      <m:sup>
                        <m:r>
                          <a:rPr lang="en-US" altLang="zh-CN" sz="2800" i="1">
                            <a:latin typeface="Cambria Math" charset="0"/>
                          </a:rPr>
                          <m:t>∗</m:t>
                        </m:r>
                      </m:sup>
                    </m:sSup>
                    <m:r>
                      <a:rPr lang="en-US" altLang="zh-CN" sz="2800" b="1" i="1">
                        <a:latin typeface="Cambria Math" charset="0"/>
                      </a:rPr>
                      <m:t>=</m:t>
                    </m:r>
                    <m:r>
                      <a:rPr lang="en-US" altLang="zh-CN" sz="2800" i="1">
                        <a:latin typeface="Cambria Math" charset="0"/>
                      </a:rPr>
                      <m:t>𝐿</m:t>
                    </m:r>
                    <m:r>
                      <a:rPr lang="en-US" altLang="zh-CN" sz="2800" b="1" i="1">
                        <a:latin typeface="Cambria Math" charset="0"/>
                      </a:rPr>
                      <m:t>(</m:t>
                    </m:r>
                    <m:sSup>
                      <m:sSupPr>
                        <m:ctrlPr>
                          <a:rPr lang="en-US" altLang="zh-CN" sz="2800" i="1">
                            <a:latin typeface="Cambria Math" panose="02040503050406030204" pitchFamily="18" charset="0"/>
                          </a:rPr>
                        </m:ctrlPr>
                      </m:sSupPr>
                      <m:e>
                        <m:r>
                          <a:rPr lang="en-US" altLang="zh-CN" sz="2800" b="1" i="1">
                            <a:latin typeface="Cambria Math" charset="0"/>
                            <a:ea typeface="微软雅黑" pitchFamily="34" charset="-122"/>
                          </a:rPr>
                          <m:t>𝒙</m:t>
                        </m:r>
                      </m:e>
                      <m:sup>
                        <m:r>
                          <a:rPr lang="zh-CN" altLang="en-US" sz="2800" i="1">
                            <a:latin typeface="Cambria Math" charset="0"/>
                          </a:rPr>
                          <m:t>∗</m:t>
                        </m:r>
                      </m:sup>
                    </m:sSup>
                    <m:r>
                      <a:rPr lang="en-US" altLang="zh-CN" sz="2800" i="1">
                        <a:latin typeface="Cambria Math" charset="0"/>
                      </a:rPr>
                      <m:t>,</m:t>
                    </m:r>
                    <m:sSup>
                      <m:sSupPr>
                        <m:ctrlPr>
                          <a:rPr lang="en-US" altLang="zh-CN" sz="2800" i="1">
                            <a:latin typeface="Cambria Math" panose="02040503050406030204" pitchFamily="18" charset="0"/>
                          </a:rPr>
                        </m:ctrlPr>
                      </m:sSupPr>
                      <m:e>
                        <m:r>
                          <a:rPr lang="en-US" altLang="zh-CN" sz="2800" b="1" i="0">
                            <a:latin typeface="Cambria Math" charset="0"/>
                            <a:ea typeface="Cambria Math" charset="0"/>
                            <a:cs typeface="Cambria Math" charset="0"/>
                          </a:rPr>
                          <m:t>𝛂</m:t>
                        </m:r>
                      </m:e>
                      <m:sup>
                        <m:r>
                          <a:rPr lang="zh-CN" altLang="en-US" sz="2800" i="1">
                            <a:latin typeface="Cambria Math" charset="0"/>
                          </a:rPr>
                          <m:t>∗</m:t>
                        </m:r>
                      </m:sup>
                    </m:sSup>
                    <m:r>
                      <a:rPr lang="en-US" altLang="zh-CN" sz="2800" i="1">
                        <a:latin typeface="Cambria Math" charset="0"/>
                      </a:rPr>
                      <m:t>,</m:t>
                    </m:r>
                    <m:sSup>
                      <m:sSupPr>
                        <m:ctrlPr>
                          <a:rPr lang="en-US" altLang="zh-CN" sz="2800" i="1">
                            <a:latin typeface="Cambria Math" panose="02040503050406030204" pitchFamily="18" charset="0"/>
                          </a:rPr>
                        </m:ctrlPr>
                      </m:sSupPr>
                      <m:e>
                        <m:r>
                          <a:rPr lang="en-US" altLang="zh-CN" sz="2800" b="1" i="1">
                            <a:latin typeface="Cambria Math" charset="0"/>
                            <a:ea typeface="Cambria Math" charset="0"/>
                            <a:cs typeface="Cambria Math" charset="0"/>
                          </a:rPr>
                          <m:t>𝜷</m:t>
                        </m:r>
                      </m:e>
                      <m:sup>
                        <m:r>
                          <a:rPr lang="zh-CN" altLang="en-US" sz="2800" i="1">
                            <a:latin typeface="Cambria Math" charset="0"/>
                          </a:rPr>
                          <m:t>∗</m:t>
                        </m:r>
                      </m:sup>
                    </m:sSup>
                    <m:r>
                      <a:rPr lang="en-US" altLang="zh-CN" sz="2800" b="1" i="1">
                        <a:latin typeface="Cambria Math" charset="0"/>
                      </a:rPr>
                      <m:t>)</m:t>
                    </m:r>
                  </m:oMath>
                </a14:m>
                <a:endParaRPr kumimoji="1" lang="en-US" altLang="zh-CN" sz="2800" dirty="0"/>
              </a:p>
              <a:p>
                <a:pPr lvl="1"/>
                <a:endParaRPr kumimoji="1" lang="en-US" altLang="zh-CN" sz="2800" dirty="0"/>
              </a:p>
              <a:p>
                <a:r>
                  <a:rPr lang="zh-CN" altLang="en-US" dirty="0"/>
                  <a:t>同时</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charset="0"/>
                            <a:ea typeface="微软雅黑" pitchFamily="34" charset="-122"/>
                          </a:rPr>
                          <m:t>𝒙</m:t>
                        </m:r>
                      </m:e>
                      <m:sup>
                        <m:r>
                          <a:rPr lang="zh-CN" altLang="en-US" i="1">
                            <a:latin typeface="Cambria Math" charset="0"/>
                          </a:rPr>
                          <m:t>∗</m:t>
                        </m:r>
                      </m:sup>
                    </m:sSup>
                    <m:r>
                      <a:rPr lang="en-US" altLang="zh-CN" i="1">
                        <a:latin typeface="Cambria Math" charset="0"/>
                      </a:rPr>
                      <m:t>,</m:t>
                    </m:r>
                    <m:sSup>
                      <m:sSupPr>
                        <m:ctrlPr>
                          <a:rPr lang="en-US" altLang="zh-CN" i="1">
                            <a:latin typeface="Cambria Math" panose="02040503050406030204" pitchFamily="18" charset="0"/>
                          </a:rPr>
                        </m:ctrlPr>
                      </m:sSupPr>
                      <m:e>
                        <m:r>
                          <a:rPr lang="en-US" altLang="zh-CN" b="1">
                            <a:latin typeface="Cambria Math" charset="0"/>
                            <a:ea typeface="Cambria Math" charset="0"/>
                            <a:cs typeface="Cambria Math" charset="0"/>
                          </a:rPr>
                          <m:t>𝛂</m:t>
                        </m:r>
                      </m:e>
                      <m:sup>
                        <m:r>
                          <a:rPr lang="zh-CN" altLang="en-US" i="1">
                            <a:latin typeface="Cambria Math" charset="0"/>
                          </a:rPr>
                          <m:t>∗</m:t>
                        </m:r>
                      </m:sup>
                    </m:sSup>
                    <m:r>
                      <a:rPr lang="en-US" altLang="zh-CN" i="1">
                        <a:latin typeface="Cambria Math" charset="0"/>
                      </a:rPr>
                      <m:t>,</m:t>
                    </m:r>
                    <m:sSup>
                      <m:sSupPr>
                        <m:ctrlPr>
                          <a:rPr lang="en-US" altLang="zh-CN" i="1">
                            <a:latin typeface="Cambria Math" panose="02040503050406030204" pitchFamily="18" charset="0"/>
                          </a:rPr>
                        </m:ctrlPr>
                      </m:sSupPr>
                      <m:e>
                        <m:r>
                          <a:rPr lang="en-US" altLang="zh-CN" b="1" i="1">
                            <a:latin typeface="Cambria Math" charset="0"/>
                            <a:ea typeface="Cambria Math" charset="0"/>
                            <a:cs typeface="Cambria Math" charset="0"/>
                          </a:rPr>
                          <m:t>𝜷</m:t>
                        </m:r>
                      </m:e>
                      <m:sup>
                        <m:r>
                          <a:rPr lang="zh-CN" altLang="en-US" i="1">
                            <a:latin typeface="Cambria Math" charset="0"/>
                          </a:rPr>
                          <m:t>∗</m:t>
                        </m:r>
                      </m:sup>
                    </m:sSup>
                  </m:oMath>
                </a14:m>
                <a:r>
                  <a:rPr lang="zh-CN" altLang="en-US" dirty="0"/>
                  <a:t>满足如下</a:t>
                </a:r>
                <a:r>
                  <a:rPr lang="en-US" altLang="zh-CN" dirty="0"/>
                  <a:t>Karush-Kuhn-Tucker (KKT) </a:t>
                </a:r>
                <a:r>
                  <a:rPr lang="zh-CN" altLang="en-US" dirty="0"/>
                  <a:t>条件。</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对偶性</a:t>
            </a:r>
          </a:p>
        </p:txBody>
      </p:sp>
    </p:spTree>
    <p:extLst>
      <p:ext uri="{BB962C8B-B14F-4D97-AF65-F5344CB8AC3E}">
        <p14:creationId xmlns:p14="http://schemas.microsoft.com/office/powerpoint/2010/main" val="64306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456771" y="832757"/>
                <a:ext cx="10752465" cy="5237271"/>
              </a:xfrm>
            </p:spPr>
            <p:txBody>
              <a:bodyPr/>
              <a:lstStyle/>
              <a:p>
                <a:r>
                  <a:rPr lang="zh-CN" altLang="en-US" dirty="0"/>
                  <a:t>最优解</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charset="0"/>
                            <a:ea typeface="微软雅黑" pitchFamily="34" charset="-122"/>
                          </a:rPr>
                          <m:t>𝒙</m:t>
                        </m:r>
                      </m:e>
                      <m:sup>
                        <m:r>
                          <a:rPr lang="zh-CN" altLang="en-US" i="1">
                            <a:latin typeface="Cambria Math" charset="0"/>
                          </a:rPr>
                          <m:t>∗</m:t>
                        </m:r>
                      </m:sup>
                    </m:sSup>
                    <m:r>
                      <a:rPr lang="en-US" altLang="zh-CN" i="1">
                        <a:latin typeface="Cambria Math" charset="0"/>
                      </a:rPr>
                      <m:t>,</m:t>
                    </m:r>
                    <m:sSup>
                      <m:sSupPr>
                        <m:ctrlPr>
                          <a:rPr lang="en-US" altLang="zh-CN" i="1">
                            <a:latin typeface="Cambria Math" panose="02040503050406030204" pitchFamily="18" charset="0"/>
                          </a:rPr>
                        </m:ctrlPr>
                      </m:sSupPr>
                      <m:e>
                        <m:r>
                          <a:rPr lang="en-US" altLang="zh-CN" b="1">
                            <a:latin typeface="Cambria Math" charset="0"/>
                            <a:ea typeface="Cambria Math" charset="0"/>
                            <a:cs typeface="Cambria Math" charset="0"/>
                          </a:rPr>
                          <m:t>𝛂</m:t>
                        </m:r>
                      </m:e>
                      <m:sup>
                        <m:r>
                          <a:rPr lang="zh-CN" altLang="en-US" i="1">
                            <a:latin typeface="Cambria Math" charset="0"/>
                          </a:rPr>
                          <m:t>∗</m:t>
                        </m:r>
                      </m:sup>
                    </m:sSup>
                    <m:r>
                      <a:rPr lang="en-US" altLang="zh-CN" i="1">
                        <a:latin typeface="Cambria Math" charset="0"/>
                      </a:rPr>
                      <m:t>,</m:t>
                    </m:r>
                    <m:sSup>
                      <m:sSupPr>
                        <m:ctrlPr>
                          <a:rPr lang="en-US" altLang="zh-CN" i="1">
                            <a:latin typeface="Cambria Math" panose="02040503050406030204" pitchFamily="18" charset="0"/>
                          </a:rPr>
                        </m:ctrlPr>
                      </m:sSupPr>
                      <m:e>
                        <m:r>
                          <a:rPr lang="en-US" altLang="zh-CN" b="1" i="1">
                            <a:latin typeface="Cambria Math" charset="0"/>
                            <a:ea typeface="Cambria Math" charset="0"/>
                            <a:cs typeface="Cambria Math" charset="0"/>
                          </a:rPr>
                          <m:t>𝜷</m:t>
                        </m:r>
                      </m:e>
                      <m:sup>
                        <m:r>
                          <a:rPr lang="zh-CN" altLang="en-US" i="1">
                            <a:latin typeface="Cambria Math" charset="0"/>
                          </a:rPr>
                          <m:t>∗</m:t>
                        </m:r>
                      </m:sup>
                    </m:sSup>
                  </m:oMath>
                </a14:m>
                <a:r>
                  <a:rPr lang="zh-CN" altLang="en-US" dirty="0"/>
                  <a:t>满足如下</a:t>
                </a:r>
                <a:r>
                  <a:rPr lang="en-US" altLang="zh-CN" dirty="0"/>
                  <a:t>Karush-Kuhn-Tucker (KKT) </a:t>
                </a:r>
                <a:r>
                  <a:rPr lang="zh-CN" altLang="en-US" dirty="0"/>
                  <a:t>条件</a:t>
                </a:r>
                <a:endParaRPr lang="en-US" altLang="zh-CN" dirty="0"/>
              </a:p>
              <a:p>
                <a:endParaRPr kumimoji="1" lang="en-US" altLang="zh-CN" dirty="0"/>
              </a:p>
              <a:p>
                <a:endParaRPr kumimoji="1" lang="en-US" altLang="zh-CN" dirty="0"/>
              </a:p>
              <a:p>
                <a:endParaRPr kumimoji="1" lang="en-US" altLang="zh-CN" dirty="0"/>
              </a:p>
              <a:p>
                <a:endParaRPr kumimoji="1" lang="en-US" altLang="zh-CN" dirty="0"/>
              </a:p>
              <a:p>
                <a:endParaRPr lang="en-US" altLang="zh-CN" dirty="0">
                  <a:sym typeface="Symbol" pitchFamily="18" charset="2"/>
                </a:endParaRPr>
              </a:p>
              <a:p>
                <a:endParaRPr lang="en-US" altLang="zh-CN" dirty="0">
                  <a:sym typeface="Symbol" pitchFamily="18" charset="2"/>
                </a:endParaRPr>
              </a:p>
              <a:p>
                <a:r>
                  <a:rPr lang="zh-CN" altLang="en-US" dirty="0">
                    <a:sym typeface="Symbol" pitchFamily="18" charset="2"/>
                  </a:rPr>
                  <a:t>对偶互补条件</a:t>
                </a:r>
                <a:r>
                  <a:rPr lang="zh-CN" altLang="en-US" dirty="0"/>
                  <a:t>是</a:t>
                </a:r>
                <a:r>
                  <a:rPr lang="en-US" altLang="zh-CN" dirty="0"/>
                  <a:t>SVM</a:t>
                </a:r>
                <a:r>
                  <a:rPr lang="zh-CN" altLang="en-US" dirty="0"/>
                  <a:t>的很多重要性质（如支持向量）的来源</a:t>
                </a:r>
                <a:endParaRPr lang="en-US" altLang="zh-CN" dirty="0"/>
              </a:p>
              <a:p>
                <a:pPr lvl="1"/>
                <a:r>
                  <a:rPr lang="zh-CN" altLang="en-US" dirty="0"/>
                  <a:t> 如果要满足</a:t>
                </a:r>
                <a14:m>
                  <m:oMath xmlns:m="http://schemas.openxmlformats.org/officeDocument/2006/math">
                    <m:sSub>
                      <m:sSubPr>
                        <m:ctrlPr>
                          <a:rPr lang="en-US" altLang="zh-CN" i="1">
                            <a:latin typeface="Cambria Math" panose="02040503050406030204" pitchFamily="18" charset="0"/>
                          </a:rPr>
                        </m:ctrlPr>
                      </m:sSubPr>
                      <m:e>
                        <m:sSubSup>
                          <m:sSubSupPr>
                            <m:ctrlPr>
                              <a:rPr lang="en-US" altLang="zh-CN" i="1">
                                <a:latin typeface="Cambria Math" panose="02040503050406030204" pitchFamily="18" charset="0"/>
                                <a:ea typeface="微软雅黑" pitchFamily="34" charset="-122"/>
                              </a:rPr>
                            </m:ctrlPr>
                          </m:sSubSup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up>
                            <m:r>
                              <a:rPr lang="en-US" altLang="zh-CN" i="1">
                                <a:latin typeface="Cambria Math" charset="0"/>
                                <a:ea typeface="微软雅黑" pitchFamily="34" charset="-122"/>
                              </a:rPr>
                              <m:t>∗</m:t>
                            </m:r>
                          </m:sup>
                        </m:sSubSup>
                        <m:r>
                          <a:rPr lang="en-US" altLang="zh-CN" i="1">
                            <a:latin typeface="Cambria Math" charset="0"/>
                          </a:rPr>
                          <m:t>𝑔</m:t>
                        </m:r>
                      </m:e>
                      <m:sub>
                        <m:r>
                          <a:rPr lang="en-US" altLang="zh-CN" i="1">
                            <a:latin typeface="Cambria Math"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charset="0"/>
                              </a:rPr>
                              <m:t>𝒙</m:t>
                            </m:r>
                          </m:e>
                          <m:sup>
                            <m:r>
                              <a:rPr lang="zh-CN" altLang="en-US" i="1">
                                <a:latin typeface="Cambria Math" charset="0"/>
                              </a:rPr>
                              <m:t>∗</m:t>
                            </m:r>
                          </m:sup>
                        </m:sSup>
                      </m:e>
                    </m:d>
                    <m:r>
                      <a:rPr lang="en-US" altLang="zh-CN" i="1">
                        <a:latin typeface="Cambria Math" charset="0"/>
                      </a:rPr>
                      <m:t>=0</m:t>
                    </m:r>
                  </m:oMath>
                </a14:m>
                <a:r>
                  <a:rPr lang="zh-CN" altLang="en-US" dirty="0"/>
                  <a:t>，必须</a:t>
                </a:r>
                <a14:m>
                  <m:oMath xmlns:m="http://schemas.openxmlformats.org/officeDocument/2006/math">
                    <m:sSubSup>
                      <m:sSubSupPr>
                        <m:ctrlPr>
                          <a:rPr lang="en-US" altLang="zh-CN" i="1">
                            <a:latin typeface="Cambria Math" panose="02040503050406030204" pitchFamily="18" charset="0"/>
                            <a:ea typeface="微软雅黑" pitchFamily="34" charset="-122"/>
                          </a:rPr>
                        </m:ctrlPr>
                      </m:sSubSup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up>
                        <m:r>
                          <a:rPr lang="en-US" altLang="zh-CN" i="1">
                            <a:latin typeface="Cambria Math" charset="0"/>
                            <a:ea typeface="微软雅黑" pitchFamily="34" charset="-122"/>
                          </a:rPr>
                          <m:t>∗</m:t>
                        </m:r>
                      </m:sup>
                    </m:sSubSup>
                    <m:r>
                      <a:rPr lang="en-US" altLang="zh-CN" i="1">
                        <a:latin typeface="Cambria Math" charset="0"/>
                      </a:rPr>
                      <m:t>=0</m:t>
                    </m:r>
                  </m:oMath>
                </a14:m>
                <a:r>
                  <a:rPr lang="zh-CN" altLang="en-US" dirty="0"/>
                  <a:t>或者</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𝑔</m:t>
                        </m:r>
                      </m:e>
                      <m:sub>
                        <m:r>
                          <a:rPr lang="en-US" altLang="zh-CN" i="1">
                            <a:latin typeface="Cambria Math"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charset="0"/>
                              </a:rPr>
                              <m:t>𝒙</m:t>
                            </m:r>
                          </m:e>
                          <m:sup>
                            <m:r>
                              <a:rPr lang="zh-CN" altLang="en-US" i="1">
                                <a:latin typeface="Cambria Math" charset="0"/>
                              </a:rPr>
                              <m:t>∗</m:t>
                            </m:r>
                          </m:sup>
                        </m:sSup>
                      </m:e>
                    </m:d>
                    <m:r>
                      <a:rPr lang="en-US" altLang="zh-CN" i="1">
                        <a:latin typeface="Cambria Math" charset="0"/>
                      </a:rPr>
                      <m:t>=0</m:t>
                    </m:r>
                  </m:oMath>
                </a14:m>
                <a:endParaRPr lang="en-US" altLang="zh-CN" dirty="0"/>
              </a:p>
              <a:p>
                <a:pPr lvl="1"/>
                <a14:m>
                  <m:oMath xmlns:m="http://schemas.openxmlformats.org/officeDocument/2006/math">
                    <m:r>
                      <a:rPr lang="zh-CN" altLang="en-US" b="0" i="1" smtClean="0">
                        <a:latin typeface="Cambria Math" charset="0"/>
                        <a:ea typeface="微软雅黑" pitchFamily="34" charset="-122"/>
                      </a:rPr>
                      <m:t> </m:t>
                    </m:r>
                    <m:sSubSup>
                      <m:sSubSupPr>
                        <m:ctrlPr>
                          <a:rPr lang="en-US" altLang="zh-CN" i="1">
                            <a:latin typeface="Cambria Math" panose="02040503050406030204" pitchFamily="18" charset="0"/>
                            <a:ea typeface="微软雅黑" pitchFamily="34" charset="-122"/>
                          </a:rPr>
                        </m:ctrlPr>
                      </m:sSubSup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up>
                        <m:r>
                          <a:rPr lang="en-US" altLang="zh-CN" i="1">
                            <a:latin typeface="Cambria Math" charset="0"/>
                            <a:ea typeface="微软雅黑" pitchFamily="34" charset="-122"/>
                          </a:rPr>
                          <m:t>∗</m:t>
                        </m:r>
                      </m:sup>
                    </m:sSubSup>
                    <m:r>
                      <a:rPr lang="en-US" altLang="zh-CN" i="1">
                        <a:latin typeface="Cambria Math" charset="0"/>
                      </a:rPr>
                      <m:t>=0</m:t>
                    </m:r>
                  </m:oMath>
                </a14:m>
                <a:r>
                  <a:rPr lang="zh-CN" altLang="en-US" dirty="0"/>
                  <a:t> 时，约束</a:t>
                </a:r>
                <a14:m>
                  <m:oMath xmlns:m="http://schemas.openxmlformats.org/officeDocument/2006/math">
                    <m:sSubSup>
                      <m:sSubSupPr>
                        <m:ctrlPr>
                          <a:rPr lang="en-US" altLang="zh-CN" i="1">
                            <a:latin typeface="Cambria Math" panose="02040503050406030204" pitchFamily="18" charset="0"/>
                            <a:ea typeface="微软雅黑" pitchFamily="34" charset="-122"/>
                          </a:rPr>
                        </m:ctrlPr>
                      </m:sSubSupPr>
                      <m:e>
                        <m:r>
                          <a:rPr lang="en-US" altLang="zh-CN" i="1">
                            <a:latin typeface="Cambria Math" charset="0"/>
                            <a:ea typeface="Cambria Math" charset="0"/>
                            <a:cs typeface="Cambria Math" charset="0"/>
                          </a:rPr>
                          <m:t>𝑔</m:t>
                        </m:r>
                      </m:e>
                      <m:sub>
                        <m:r>
                          <a:rPr lang="en-US" altLang="zh-CN" i="1">
                            <a:latin typeface="Cambria Math" charset="0"/>
                            <a:ea typeface="微软雅黑" pitchFamily="34" charset="-122"/>
                          </a:rPr>
                          <m:t>𝑖</m:t>
                        </m:r>
                      </m:sub>
                      <m:sup>
                        <m:r>
                          <a:rPr lang="en-US" altLang="zh-CN" i="1">
                            <a:latin typeface="Cambria Math" charset="0"/>
                            <a:ea typeface="微软雅黑" pitchFamily="34" charset="-122"/>
                          </a:rPr>
                          <m:t>∗</m:t>
                        </m:r>
                      </m:sup>
                    </m:sSubSup>
                    <m:d>
                      <m:dPr>
                        <m:ctrlPr>
                          <a:rPr lang="en-US"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&lt;0</m:t>
                    </m:r>
                  </m:oMath>
                </a14:m>
                <a:r>
                  <a:rPr lang="zh-CN" altLang="en-US" dirty="0"/>
                  <a:t>不起作用；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𝑔</m:t>
                        </m:r>
                      </m:e>
                      <m:sub>
                        <m:r>
                          <a:rPr lang="en-US" altLang="zh-CN" i="1">
                            <a:latin typeface="Cambria Math"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b="1" i="1">
                                <a:latin typeface="Cambria Math" charset="0"/>
                              </a:rPr>
                              <m:t>𝒙</m:t>
                            </m:r>
                          </m:e>
                          <m:sup>
                            <m:r>
                              <a:rPr lang="zh-CN" altLang="en-US" i="1">
                                <a:latin typeface="Cambria Math" charset="0"/>
                              </a:rPr>
                              <m:t>∗</m:t>
                            </m:r>
                          </m:sup>
                        </m:sSup>
                      </m:e>
                    </m:d>
                    <m:r>
                      <a:rPr lang="en-US" altLang="zh-CN" i="1">
                        <a:latin typeface="Cambria Math" charset="0"/>
                      </a:rPr>
                      <m:t>=0</m:t>
                    </m:r>
                  </m:oMath>
                </a14:m>
                <a:r>
                  <a:rPr lang="zh-CN" altLang="en-US" dirty="0"/>
                  <a:t>  时，是等式约束问题。</a:t>
                </a:r>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456771" y="832757"/>
                <a:ext cx="10752465" cy="5237271"/>
              </a:xfrm>
              <a:blipFill>
                <a:blip r:embed="rId2"/>
                <a:stretch>
                  <a:fillRect l="-1063" b="-17150"/>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对偶性</a:t>
            </a:r>
          </a:p>
        </p:txBody>
      </p:sp>
      <mc:AlternateContent xmlns:mc="http://schemas.openxmlformats.org/markup-compatibility/2006" xmlns:a14="http://schemas.microsoft.com/office/drawing/2010/main">
        <mc:Choice Requires="a14">
          <p:sp>
            <p:nvSpPr>
              <p:cNvPr id="6" name="矩形 5"/>
              <p:cNvSpPr/>
              <p:nvPr/>
            </p:nvSpPr>
            <p:spPr>
              <a:xfrm>
                <a:off x="2493051" y="1636501"/>
                <a:ext cx="2596865"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400" i="1" smtClean="0">
                              <a:solidFill>
                                <a:srgbClr val="09405E"/>
                              </a:solidFill>
                              <a:latin typeface="Cambria Math" panose="02040503050406030204" pitchFamily="18" charset="0"/>
                              <a:ea typeface="微软雅黑" pitchFamily="34" charset="-122"/>
                              <a:sym typeface="Times New Roman" panose="02020603050405020304"/>
                            </a:rPr>
                          </m:ctrlPr>
                        </m:fPr>
                        <m:num>
                          <m:r>
                            <a:rPr lang="mr-IN" altLang="zh-CN" sz="2400" i="1">
                              <a:solidFill>
                                <a:srgbClr val="09405E"/>
                              </a:solidFill>
                              <a:latin typeface="Cambria Math" charset="0"/>
                              <a:ea typeface="微软雅黑" pitchFamily="34" charset="-122"/>
                              <a:sym typeface="Times New Roman" panose="02020603050405020304"/>
                            </a:rPr>
                            <m:t>𝜕</m:t>
                          </m:r>
                          <m:r>
                            <a:rPr lang="en-US" altLang="zh-CN" sz="2400" i="1">
                              <a:solidFill>
                                <a:srgbClr val="09405E"/>
                              </a:solidFill>
                              <a:latin typeface="Cambria Math" charset="0"/>
                              <a:ea typeface="Microsoft YaHei" charset="-122"/>
                              <a:cs typeface="Microsoft YaHei" charset="-122"/>
                            </a:rPr>
                            <m:t>𝐿</m:t>
                          </m:r>
                          <m:d>
                            <m:dPr>
                              <m:ctrlPr>
                                <a:rPr lang="en-US" altLang="zh-CN" sz="2400" i="1">
                                  <a:solidFill>
                                    <a:srgbClr val="09405E"/>
                                  </a:solidFill>
                                  <a:latin typeface="Cambria Math" panose="02040503050406030204" pitchFamily="18" charset="0"/>
                                  <a:ea typeface="Microsoft YaHei" charset="-122"/>
                                  <a:cs typeface="Microsoft YaHei" charset="-122"/>
                                </a:rPr>
                              </m:ctrlPr>
                            </m:dPr>
                            <m:e>
                              <m:sSup>
                                <m:sSupPr>
                                  <m:ctrlPr>
                                    <a:rPr lang="en-US" altLang="zh-CN" sz="2400" i="1">
                                      <a:solidFill>
                                        <a:srgbClr val="09405E"/>
                                      </a:solidFill>
                                      <a:latin typeface="Cambria Math" panose="02040503050406030204" pitchFamily="18" charset="0"/>
                                    </a:rPr>
                                  </m:ctrlPr>
                                </m:sSupPr>
                                <m:e>
                                  <m:r>
                                    <a:rPr lang="en-US" altLang="zh-CN" sz="2400" b="1" i="1">
                                      <a:solidFill>
                                        <a:srgbClr val="09405E"/>
                                      </a:solidFill>
                                      <a:latin typeface="Cambria Math" charset="0"/>
                                      <a:ea typeface="微软雅黑" pitchFamily="34" charset="-122"/>
                                    </a:rPr>
                                    <m:t>𝒙</m:t>
                                  </m:r>
                                </m:e>
                                <m:sup>
                                  <m:r>
                                    <a:rPr lang="zh-CN" altLang="en-US" sz="2400" i="1">
                                      <a:solidFill>
                                        <a:srgbClr val="09405E"/>
                                      </a:solidFill>
                                      <a:latin typeface="Cambria Math" charset="0"/>
                                    </a:rPr>
                                    <m:t>∗</m:t>
                                  </m:r>
                                </m:sup>
                              </m:sSup>
                              <m:r>
                                <a:rPr lang="en-US" altLang="zh-CN" sz="2400" i="1">
                                  <a:solidFill>
                                    <a:srgbClr val="09405E"/>
                                  </a:solidFill>
                                  <a:latin typeface="Cambria Math" charset="0"/>
                                </a:rPr>
                                <m:t>,</m:t>
                              </m:r>
                              <m:sSup>
                                <m:sSupPr>
                                  <m:ctrlPr>
                                    <a:rPr lang="en-US" altLang="zh-CN" sz="2400" i="1">
                                      <a:solidFill>
                                        <a:srgbClr val="09405E"/>
                                      </a:solidFill>
                                      <a:latin typeface="Cambria Math" panose="02040503050406030204" pitchFamily="18" charset="0"/>
                                    </a:rPr>
                                  </m:ctrlPr>
                                </m:sSupPr>
                                <m:e>
                                  <m:r>
                                    <a:rPr lang="en-US" altLang="zh-CN" sz="2400" b="1">
                                      <a:solidFill>
                                        <a:srgbClr val="09405E"/>
                                      </a:solidFill>
                                      <a:latin typeface="Cambria Math" charset="0"/>
                                      <a:ea typeface="Cambria Math" charset="0"/>
                                      <a:cs typeface="Cambria Math" charset="0"/>
                                    </a:rPr>
                                    <m:t>𝛂</m:t>
                                  </m:r>
                                </m:e>
                                <m:sup>
                                  <m:r>
                                    <a:rPr lang="zh-CN" altLang="en-US" sz="2400" i="1">
                                      <a:solidFill>
                                        <a:srgbClr val="09405E"/>
                                      </a:solidFill>
                                      <a:latin typeface="Cambria Math" charset="0"/>
                                    </a:rPr>
                                    <m:t>∗</m:t>
                                  </m:r>
                                </m:sup>
                              </m:sSup>
                              <m:r>
                                <a:rPr lang="en-US" altLang="zh-CN" sz="2400" i="1">
                                  <a:solidFill>
                                    <a:srgbClr val="09405E"/>
                                  </a:solidFill>
                                  <a:latin typeface="Cambria Math" charset="0"/>
                                </a:rPr>
                                <m:t>,</m:t>
                              </m:r>
                              <m:sSup>
                                <m:sSupPr>
                                  <m:ctrlPr>
                                    <a:rPr lang="en-US" altLang="zh-CN" sz="2400" i="1">
                                      <a:solidFill>
                                        <a:srgbClr val="09405E"/>
                                      </a:solidFill>
                                      <a:latin typeface="Cambria Math" panose="02040503050406030204" pitchFamily="18" charset="0"/>
                                    </a:rPr>
                                  </m:ctrlPr>
                                </m:sSupPr>
                                <m:e>
                                  <m:r>
                                    <a:rPr lang="en-US" altLang="zh-CN" sz="2400" b="1" i="1">
                                      <a:solidFill>
                                        <a:srgbClr val="09405E"/>
                                      </a:solidFill>
                                      <a:latin typeface="Cambria Math" charset="0"/>
                                      <a:ea typeface="Cambria Math" charset="0"/>
                                      <a:cs typeface="Cambria Math" charset="0"/>
                                    </a:rPr>
                                    <m:t>𝜷</m:t>
                                  </m:r>
                                </m:e>
                                <m:sup>
                                  <m:r>
                                    <a:rPr lang="zh-CN" altLang="en-US" sz="2400" i="1">
                                      <a:solidFill>
                                        <a:srgbClr val="09405E"/>
                                      </a:solidFill>
                                      <a:latin typeface="Cambria Math" charset="0"/>
                                    </a:rPr>
                                    <m:t>∗</m:t>
                                  </m:r>
                                </m:sup>
                              </m:sSup>
                            </m:e>
                          </m:d>
                        </m:num>
                        <m:den>
                          <m:r>
                            <a:rPr lang="mr-IN" altLang="zh-CN" sz="2400" i="1">
                              <a:solidFill>
                                <a:srgbClr val="09405E"/>
                              </a:solidFill>
                              <a:latin typeface="Cambria Math" charset="0"/>
                              <a:ea typeface="微软雅黑" pitchFamily="34" charset="-122"/>
                              <a:sym typeface="Times New Roman" panose="02020603050405020304"/>
                            </a:rPr>
                            <m:t>𝜕</m:t>
                          </m:r>
                          <m:r>
                            <a:rPr lang="en-US" altLang="zh-CN" sz="2400" b="1" i="1">
                              <a:solidFill>
                                <a:srgbClr val="09405E"/>
                              </a:solidFill>
                              <a:latin typeface="Cambria Math" charset="0"/>
                            </a:rPr>
                            <m:t>𝒙</m:t>
                          </m:r>
                        </m:den>
                      </m:f>
                      <m:r>
                        <a:rPr lang="en-US" altLang="zh-CN" sz="2400" i="1">
                          <a:solidFill>
                            <a:srgbClr val="09405E"/>
                          </a:solidFill>
                          <a:latin typeface="Cambria Math" charset="0"/>
                          <a:ea typeface="微软雅黑" pitchFamily="34" charset="-122"/>
                          <a:sym typeface="Times New Roman" panose="02020603050405020304"/>
                        </a:rPr>
                        <m:t>=</m:t>
                      </m:r>
                      <m:r>
                        <a:rPr lang="en-US" altLang="zh-CN" sz="2400" b="0" i="1" smtClean="0">
                          <a:solidFill>
                            <a:srgbClr val="09405E"/>
                          </a:solidFill>
                          <a:latin typeface="Cambria Math" charset="0"/>
                          <a:ea typeface="微软雅黑" pitchFamily="34" charset="-122"/>
                          <a:sym typeface="Times New Roman" panose="02020603050405020304"/>
                        </a:rPr>
                        <m:t>0</m:t>
                      </m:r>
                    </m:oMath>
                  </m:oMathPara>
                </a14:m>
                <a:endParaRPr lang="zh-CN" altLang="en-US" sz="24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493051" y="1636501"/>
                <a:ext cx="2596865" cy="80906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493051" y="2551581"/>
                <a:ext cx="4138954" cy="9133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400" i="1" smtClean="0">
                              <a:solidFill>
                                <a:srgbClr val="09405E"/>
                              </a:solidFill>
                              <a:latin typeface="Cambria Math" panose="02040503050406030204" pitchFamily="18" charset="0"/>
                              <a:ea typeface="微软雅黑" pitchFamily="34" charset="-122"/>
                              <a:sym typeface="Times New Roman" panose="02020603050405020304"/>
                            </a:rPr>
                          </m:ctrlPr>
                        </m:fPr>
                        <m:num>
                          <m:r>
                            <a:rPr lang="mr-IN" altLang="zh-CN" sz="2400" i="1">
                              <a:solidFill>
                                <a:srgbClr val="09405E"/>
                              </a:solidFill>
                              <a:latin typeface="Cambria Math" charset="0"/>
                              <a:ea typeface="微软雅黑" pitchFamily="34" charset="-122"/>
                              <a:sym typeface="Times New Roman" panose="02020603050405020304"/>
                            </a:rPr>
                            <m:t>𝜕</m:t>
                          </m:r>
                          <m:r>
                            <a:rPr lang="en-US" altLang="zh-CN" sz="2400" i="1">
                              <a:solidFill>
                                <a:srgbClr val="09405E"/>
                              </a:solidFill>
                              <a:latin typeface="Cambria Math" charset="0"/>
                              <a:ea typeface="Microsoft YaHei" charset="-122"/>
                              <a:cs typeface="Microsoft YaHei" charset="-122"/>
                            </a:rPr>
                            <m:t>𝐿</m:t>
                          </m:r>
                          <m:d>
                            <m:dPr>
                              <m:ctrlPr>
                                <a:rPr lang="en-US" altLang="zh-CN" sz="2400" i="1">
                                  <a:solidFill>
                                    <a:srgbClr val="09405E"/>
                                  </a:solidFill>
                                  <a:latin typeface="Cambria Math" panose="02040503050406030204" pitchFamily="18" charset="0"/>
                                  <a:ea typeface="Microsoft YaHei" charset="-122"/>
                                  <a:cs typeface="Microsoft YaHei" charset="-122"/>
                                </a:rPr>
                              </m:ctrlPr>
                            </m:dPr>
                            <m:e>
                              <m:sSup>
                                <m:sSupPr>
                                  <m:ctrlPr>
                                    <a:rPr lang="en-US" altLang="zh-CN" sz="2400" i="1">
                                      <a:solidFill>
                                        <a:srgbClr val="09405E"/>
                                      </a:solidFill>
                                      <a:latin typeface="Cambria Math" panose="02040503050406030204" pitchFamily="18" charset="0"/>
                                    </a:rPr>
                                  </m:ctrlPr>
                                </m:sSupPr>
                                <m:e>
                                  <m:r>
                                    <a:rPr lang="en-US" altLang="zh-CN" sz="2400" b="1" i="1">
                                      <a:solidFill>
                                        <a:srgbClr val="09405E"/>
                                      </a:solidFill>
                                      <a:latin typeface="Cambria Math" charset="0"/>
                                      <a:ea typeface="微软雅黑" pitchFamily="34" charset="-122"/>
                                    </a:rPr>
                                    <m:t>𝒙</m:t>
                                  </m:r>
                                </m:e>
                                <m:sup>
                                  <m:r>
                                    <a:rPr lang="zh-CN" altLang="en-US" sz="2400" i="1">
                                      <a:solidFill>
                                        <a:srgbClr val="09405E"/>
                                      </a:solidFill>
                                      <a:latin typeface="Cambria Math" charset="0"/>
                                    </a:rPr>
                                    <m:t>∗</m:t>
                                  </m:r>
                                </m:sup>
                              </m:sSup>
                              <m:r>
                                <a:rPr lang="en-US" altLang="zh-CN" sz="2400" i="1">
                                  <a:solidFill>
                                    <a:srgbClr val="09405E"/>
                                  </a:solidFill>
                                  <a:latin typeface="Cambria Math" charset="0"/>
                                </a:rPr>
                                <m:t>,</m:t>
                              </m:r>
                              <m:sSup>
                                <m:sSupPr>
                                  <m:ctrlPr>
                                    <a:rPr lang="en-US" altLang="zh-CN" sz="2400" i="1">
                                      <a:solidFill>
                                        <a:srgbClr val="09405E"/>
                                      </a:solidFill>
                                      <a:latin typeface="Cambria Math" panose="02040503050406030204" pitchFamily="18" charset="0"/>
                                    </a:rPr>
                                  </m:ctrlPr>
                                </m:sSupPr>
                                <m:e>
                                  <m:r>
                                    <a:rPr lang="en-US" altLang="zh-CN" sz="2400" b="1">
                                      <a:solidFill>
                                        <a:srgbClr val="09405E"/>
                                      </a:solidFill>
                                      <a:latin typeface="Cambria Math" charset="0"/>
                                      <a:ea typeface="Cambria Math" charset="0"/>
                                      <a:cs typeface="Cambria Math" charset="0"/>
                                    </a:rPr>
                                    <m:t>𝛂</m:t>
                                  </m:r>
                                </m:e>
                                <m:sup>
                                  <m:r>
                                    <a:rPr lang="zh-CN" altLang="en-US" sz="2400" i="1">
                                      <a:solidFill>
                                        <a:srgbClr val="09405E"/>
                                      </a:solidFill>
                                      <a:latin typeface="Cambria Math" charset="0"/>
                                    </a:rPr>
                                    <m:t>∗</m:t>
                                  </m:r>
                                </m:sup>
                              </m:sSup>
                              <m:r>
                                <a:rPr lang="en-US" altLang="zh-CN" sz="2400" i="1">
                                  <a:solidFill>
                                    <a:srgbClr val="09405E"/>
                                  </a:solidFill>
                                  <a:latin typeface="Cambria Math" charset="0"/>
                                </a:rPr>
                                <m:t>,</m:t>
                              </m:r>
                              <m:sSup>
                                <m:sSupPr>
                                  <m:ctrlPr>
                                    <a:rPr lang="en-US" altLang="zh-CN" sz="2400" i="1">
                                      <a:solidFill>
                                        <a:srgbClr val="09405E"/>
                                      </a:solidFill>
                                      <a:latin typeface="Cambria Math" panose="02040503050406030204" pitchFamily="18" charset="0"/>
                                    </a:rPr>
                                  </m:ctrlPr>
                                </m:sSupPr>
                                <m:e>
                                  <m:r>
                                    <a:rPr lang="en-US" altLang="zh-CN" sz="2400" b="1" i="1">
                                      <a:solidFill>
                                        <a:srgbClr val="09405E"/>
                                      </a:solidFill>
                                      <a:latin typeface="Cambria Math" charset="0"/>
                                      <a:ea typeface="Cambria Math" charset="0"/>
                                      <a:cs typeface="Cambria Math" charset="0"/>
                                    </a:rPr>
                                    <m:t>𝜷</m:t>
                                  </m:r>
                                </m:e>
                                <m:sup>
                                  <m:r>
                                    <a:rPr lang="zh-CN" altLang="en-US" sz="2400" i="1">
                                      <a:solidFill>
                                        <a:srgbClr val="09405E"/>
                                      </a:solidFill>
                                      <a:latin typeface="Cambria Math" charset="0"/>
                                    </a:rPr>
                                    <m:t>∗</m:t>
                                  </m:r>
                                </m:sup>
                              </m:sSup>
                            </m:e>
                          </m:d>
                        </m:num>
                        <m:den>
                          <m:r>
                            <a:rPr lang="mr-IN" altLang="zh-CN" sz="2400" i="1">
                              <a:solidFill>
                                <a:srgbClr val="09405E"/>
                              </a:solidFill>
                              <a:latin typeface="Cambria Math" charset="0"/>
                              <a:ea typeface="微软雅黑" pitchFamily="34" charset="-122"/>
                              <a:sym typeface="Times New Roman" panose="02020603050405020304"/>
                            </a:rPr>
                            <m:t>𝜕</m:t>
                          </m:r>
                          <m:sSub>
                            <m:sSubPr>
                              <m:ctrlPr>
                                <a:rPr lang="en-US" altLang="zh-CN" sz="2400" i="1">
                                  <a:solidFill>
                                    <a:srgbClr val="09405E"/>
                                  </a:solidFill>
                                  <a:latin typeface="Cambria Math" panose="02040503050406030204" pitchFamily="18" charset="0"/>
                                  <a:ea typeface="微软雅黑" pitchFamily="34" charset="-122"/>
                                  <a:sym typeface="Times New Roman" panose="02020603050405020304"/>
                                </a:rPr>
                              </m:ctrlPr>
                            </m:sSubPr>
                            <m:e>
                              <m:r>
                                <a:rPr lang="en-US" altLang="zh-CN" sz="2400" i="1">
                                  <a:solidFill>
                                    <a:srgbClr val="09405E"/>
                                  </a:solidFill>
                                  <a:latin typeface="Cambria Math" charset="0"/>
                                  <a:ea typeface="Cambria Math" charset="0"/>
                                  <a:cs typeface="Cambria Math" charset="0"/>
                                  <a:sym typeface="Times New Roman" panose="02020603050405020304"/>
                                </a:rPr>
                                <m:t>𝛽</m:t>
                              </m:r>
                            </m:e>
                            <m:sub>
                              <m:r>
                                <a:rPr lang="en-US" altLang="zh-CN" sz="2400" i="1">
                                  <a:solidFill>
                                    <a:srgbClr val="09405E"/>
                                  </a:solidFill>
                                  <a:latin typeface="Cambria Math" charset="0"/>
                                  <a:ea typeface="微软雅黑" pitchFamily="34" charset="-122"/>
                                  <a:sym typeface="Times New Roman" panose="02020603050405020304"/>
                                </a:rPr>
                                <m:t>𝑗</m:t>
                              </m:r>
                            </m:sub>
                          </m:sSub>
                        </m:den>
                      </m:f>
                      <m:r>
                        <a:rPr lang="en-US" altLang="zh-CN" sz="2400" i="1">
                          <a:solidFill>
                            <a:srgbClr val="09405E"/>
                          </a:solidFill>
                          <a:latin typeface="Cambria Math" charset="0"/>
                          <a:ea typeface="微软雅黑" pitchFamily="34" charset="-122"/>
                          <a:sym typeface="Times New Roman" panose="02020603050405020304"/>
                        </a:rPr>
                        <m:t>=0</m:t>
                      </m:r>
                      <m:r>
                        <a:rPr lang="zh-CN" altLang="en-US" sz="2400" b="0" i="1" smtClean="0">
                          <a:solidFill>
                            <a:srgbClr val="09405E"/>
                          </a:solidFill>
                          <a:latin typeface="Cambria Math" charset="0"/>
                          <a:ea typeface="微软雅黑" pitchFamily="34" charset="-122"/>
                          <a:sym typeface="Times New Roman" panose="02020603050405020304"/>
                        </a:rPr>
                        <m:t>，</m:t>
                      </m:r>
                      <m:r>
                        <a:rPr lang="en-US" altLang="zh-CN" sz="2400" i="1">
                          <a:solidFill>
                            <a:srgbClr val="09405E"/>
                          </a:solidFill>
                          <a:latin typeface="Cambria Math" charset="0"/>
                          <a:ea typeface="微软雅黑" pitchFamily="34" charset="-122"/>
                        </a:rPr>
                        <m:t>1</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𝑗</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𝐿</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493051" y="2551581"/>
                <a:ext cx="4138954" cy="91332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493051" y="3504063"/>
                <a:ext cx="4005135" cy="4619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09405E"/>
                              </a:solidFill>
                              <a:latin typeface="Cambria Math" panose="02040503050406030204" pitchFamily="18" charset="0"/>
                              <a:ea typeface="微软雅黑" pitchFamily="34" charset="-122"/>
                              <a:sym typeface="Times New Roman" panose="02020603050405020304"/>
                            </a:rPr>
                          </m:ctrlPr>
                        </m:sSubSupPr>
                        <m:e>
                          <m:r>
                            <a:rPr lang="en-US" altLang="zh-CN" sz="2400" i="1">
                              <a:solidFill>
                                <a:srgbClr val="09405E"/>
                              </a:solidFill>
                              <a:latin typeface="Cambria Math" charset="0"/>
                              <a:ea typeface="Cambria Math" charset="0"/>
                              <a:cs typeface="Cambria Math" charset="0"/>
                              <a:sym typeface="Times New Roman" panose="02020603050405020304"/>
                            </a:rPr>
                            <m:t>𝛼</m:t>
                          </m:r>
                        </m:e>
                        <m:sub>
                          <m:r>
                            <a:rPr lang="en-US" altLang="zh-CN" sz="2400" i="1">
                              <a:solidFill>
                                <a:srgbClr val="09405E"/>
                              </a:solidFill>
                              <a:latin typeface="Cambria Math" charset="0"/>
                              <a:ea typeface="微软雅黑" pitchFamily="34" charset="-122"/>
                              <a:sym typeface="Times New Roman" panose="02020603050405020304"/>
                            </a:rPr>
                            <m:t>𝑖</m:t>
                          </m:r>
                        </m:sub>
                        <m:sup>
                          <m:r>
                            <a:rPr lang="en-US" altLang="zh-CN" sz="2400" i="1">
                              <a:solidFill>
                                <a:srgbClr val="09405E"/>
                              </a:solidFill>
                              <a:latin typeface="Cambria Math" charset="0"/>
                              <a:ea typeface="微软雅黑" pitchFamily="34" charset="-122"/>
                              <a:sym typeface="Times New Roman" panose="02020603050405020304"/>
                            </a:rPr>
                            <m:t>∗</m:t>
                          </m:r>
                        </m:sup>
                      </m:sSubSup>
                      <m:r>
                        <a:rPr lang="en-US" altLang="zh-CN" sz="2400" i="1">
                          <a:solidFill>
                            <a:srgbClr val="09405E"/>
                          </a:solidFill>
                          <a:latin typeface="Cambria Math" charset="0"/>
                          <a:ea typeface="Cambria Math" charset="0"/>
                          <a:cs typeface="Cambria Math" charset="0"/>
                          <a:sym typeface="Times New Roman" panose="02020603050405020304"/>
                        </a:rPr>
                        <m:t>≥0,</m:t>
                      </m:r>
                      <m:r>
                        <a:rPr lang="en-US" altLang="zh-CN" sz="2400" b="0" i="1" smtClean="0">
                          <a:solidFill>
                            <a:srgbClr val="09405E"/>
                          </a:solidFill>
                          <a:latin typeface="Cambria Math" panose="02040503050406030204" pitchFamily="18" charset="0"/>
                          <a:ea typeface="Cambria Math" charset="0"/>
                          <a:cs typeface="Cambria Math" charset="0"/>
                          <a:sym typeface="Times New Roman" panose="02020603050405020304"/>
                        </a:rPr>
                        <m:t>               </m:t>
                      </m:r>
                      <m:r>
                        <a:rPr lang="en-US" altLang="zh-CN" sz="2400" i="1">
                          <a:solidFill>
                            <a:srgbClr val="09405E"/>
                          </a:solidFill>
                          <a:latin typeface="Cambria Math" charset="0"/>
                          <a:ea typeface="微软雅黑" pitchFamily="34" charset="-122"/>
                        </a:rPr>
                        <m:t>1</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𝐾</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493051" y="3504063"/>
                <a:ext cx="4005135" cy="461921"/>
              </a:xfrm>
              <a:prstGeom prst="rect">
                <a:avLst/>
              </a:prstGeom>
              <a:blipFill>
                <a:blip r:embed="rId5"/>
                <a:stretch>
                  <a:fillRect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493051" y="4129441"/>
                <a:ext cx="40436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9405E"/>
                              </a:solidFill>
                              <a:latin typeface="Cambria Math" panose="02040503050406030204" pitchFamily="18" charset="0"/>
                              <a:ea typeface="Microsoft YaHei" charset="-122"/>
                              <a:cs typeface="Microsoft YaHei" charset="-122"/>
                            </a:rPr>
                          </m:ctrlPr>
                        </m:sSubPr>
                        <m:e>
                          <m:r>
                            <a:rPr lang="en-US" altLang="zh-CN" sz="2400" i="1">
                              <a:solidFill>
                                <a:srgbClr val="09405E"/>
                              </a:solidFill>
                              <a:latin typeface="Cambria Math" charset="0"/>
                              <a:ea typeface="Microsoft YaHei" charset="-122"/>
                              <a:cs typeface="Microsoft YaHei" charset="-122"/>
                            </a:rPr>
                            <m:t>𝑔</m:t>
                          </m:r>
                        </m:e>
                        <m:sub>
                          <m:r>
                            <a:rPr lang="en-US" altLang="zh-CN" sz="2400" i="1">
                              <a:solidFill>
                                <a:srgbClr val="09405E"/>
                              </a:solidFill>
                              <a:latin typeface="Cambria Math" charset="0"/>
                              <a:ea typeface="Microsoft YaHei" charset="-122"/>
                              <a:cs typeface="Microsoft YaHei" charset="-122"/>
                            </a:rPr>
                            <m:t>𝑖</m:t>
                          </m:r>
                        </m:sub>
                      </m:sSub>
                      <m:d>
                        <m:dPr>
                          <m:ctrlPr>
                            <a:rPr lang="en-US" altLang="zh-CN" sz="2400" i="1">
                              <a:solidFill>
                                <a:srgbClr val="09405E"/>
                              </a:solidFill>
                              <a:latin typeface="Cambria Math" panose="02040503050406030204" pitchFamily="18" charset="0"/>
                              <a:ea typeface="Microsoft YaHei" charset="-122"/>
                              <a:cs typeface="Microsoft YaHei" charset="-122"/>
                            </a:rPr>
                          </m:ctrlPr>
                        </m:dPr>
                        <m:e>
                          <m:sSup>
                            <m:sSupPr>
                              <m:ctrlPr>
                                <a:rPr lang="en-US" altLang="zh-CN" sz="2400" i="1">
                                  <a:solidFill>
                                    <a:srgbClr val="09405E"/>
                                  </a:solidFill>
                                  <a:latin typeface="Cambria Math" panose="02040503050406030204" pitchFamily="18" charset="0"/>
                                  <a:ea typeface="Microsoft YaHei" charset="-122"/>
                                  <a:cs typeface="Microsoft YaHei" charset="-122"/>
                                </a:rPr>
                              </m:ctrlPr>
                            </m:sSupPr>
                            <m:e>
                              <m:r>
                                <a:rPr lang="en-US" altLang="zh-CN" sz="2400" b="1" i="1">
                                  <a:solidFill>
                                    <a:srgbClr val="09405E"/>
                                  </a:solidFill>
                                  <a:latin typeface="Cambria Math" charset="0"/>
                                </a:rPr>
                                <m:t>𝒙</m:t>
                              </m:r>
                            </m:e>
                            <m:sup>
                              <m:r>
                                <a:rPr lang="zh-CN" altLang="en-US" sz="2400" i="1">
                                  <a:solidFill>
                                    <a:srgbClr val="09405E"/>
                                  </a:solidFill>
                                  <a:latin typeface="Cambria Math" charset="0"/>
                                  <a:ea typeface="Microsoft YaHei" charset="-122"/>
                                  <a:cs typeface="Microsoft YaHei" charset="-122"/>
                                </a:rPr>
                                <m:t>∗</m:t>
                              </m:r>
                            </m:sup>
                          </m:sSup>
                        </m:e>
                      </m:d>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sym typeface="Times New Roman" panose="02020603050405020304"/>
                        </a:rPr>
                        <m:t>0,</m:t>
                      </m:r>
                      <m:r>
                        <a:rPr lang="en-US" altLang="zh-CN" sz="2400" b="0" i="1" smtClean="0">
                          <a:solidFill>
                            <a:srgbClr val="09405E"/>
                          </a:solidFill>
                          <a:latin typeface="Cambria Math" panose="02040503050406030204" pitchFamily="18" charset="0"/>
                          <a:ea typeface="Cambria Math" charset="0"/>
                          <a:cs typeface="Cambria Math" charset="0"/>
                          <a:sym typeface="Times New Roman" panose="02020603050405020304"/>
                        </a:rPr>
                        <m:t>        </m:t>
                      </m:r>
                      <m:r>
                        <a:rPr lang="en-US" altLang="zh-CN" sz="2400" i="1">
                          <a:solidFill>
                            <a:srgbClr val="09405E"/>
                          </a:solidFill>
                          <a:latin typeface="Cambria Math" charset="0"/>
                          <a:ea typeface="微软雅黑" pitchFamily="34" charset="-122"/>
                        </a:rPr>
                        <m:t>1</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𝐾</m:t>
                      </m:r>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493051" y="4129441"/>
                <a:ext cx="4043607" cy="461665"/>
              </a:xfrm>
              <a:prstGeom prst="rect">
                <a:avLst/>
              </a:prstGeom>
              <a:blipFill>
                <a:blip r:embed="rId6"/>
                <a:stretch>
                  <a:fillRect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93051" y="4754563"/>
                <a:ext cx="4026808" cy="4619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9405E"/>
                              </a:solidFill>
                              <a:latin typeface="Cambria Math" panose="02040503050406030204" pitchFamily="18" charset="0"/>
                              <a:ea typeface="Microsoft YaHei" charset="-122"/>
                              <a:cs typeface="Microsoft YaHei" charset="-122"/>
                            </a:rPr>
                          </m:ctrlPr>
                        </m:sSubPr>
                        <m:e>
                          <m:sSubSup>
                            <m:sSubSupPr>
                              <m:ctrlPr>
                                <a:rPr lang="en-US" altLang="zh-CN" sz="2400" i="1">
                                  <a:solidFill>
                                    <a:srgbClr val="09405E"/>
                                  </a:solidFill>
                                  <a:latin typeface="Cambria Math" panose="02040503050406030204" pitchFamily="18" charset="0"/>
                                  <a:ea typeface="微软雅黑" pitchFamily="34" charset="-122"/>
                                </a:rPr>
                              </m:ctrlPr>
                            </m:sSubSup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ea typeface="微软雅黑" pitchFamily="34" charset="-122"/>
                                </a:rPr>
                                <m:t>𝑖</m:t>
                              </m:r>
                            </m:sub>
                            <m:sup>
                              <m:r>
                                <a:rPr lang="en-US" altLang="zh-CN" sz="2400" i="1">
                                  <a:solidFill>
                                    <a:srgbClr val="09405E"/>
                                  </a:solidFill>
                                  <a:latin typeface="Cambria Math" charset="0"/>
                                  <a:ea typeface="微软雅黑" pitchFamily="34" charset="-122"/>
                                </a:rPr>
                                <m:t>∗</m:t>
                              </m:r>
                            </m:sup>
                          </m:sSubSup>
                          <m:r>
                            <a:rPr lang="en-US" altLang="zh-CN" sz="2400" i="1">
                              <a:solidFill>
                                <a:srgbClr val="09405E"/>
                              </a:solidFill>
                              <a:latin typeface="Cambria Math" charset="0"/>
                              <a:ea typeface="Microsoft YaHei" charset="-122"/>
                              <a:cs typeface="Microsoft YaHei" charset="-122"/>
                            </a:rPr>
                            <m:t>𝑔</m:t>
                          </m:r>
                        </m:e>
                        <m:sub>
                          <m:r>
                            <a:rPr lang="en-US" altLang="zh-CN" sz="2400" i="1">
                              <a:solidFill>
                                <a:srgbClr val="09405E"/>
                              </a:solidFill>
                              <a:latin typeface="Cambria Math" charset="0"/>
                              <a:ea typeface="Microsoft YaHei" charset="-122"/>
                              <a:cs typeface="Microsoft YaHei" charset="-122"/>
                            </a:rPr>
                            <m:t>𝑖</m:t>
                          </m:r>
                        </m:sub>
                      </m:sSub>
                      <m:d>
                        <m:dPr>
                          <m:ctrlPr>
                            <a:rPr lang="en-US" altLang="zh-CN" sz="2400" i="1">
                              <a:solidFill>
                                <a:srgbClr val="09405E"/>
                              </a:solidFill>
                              <a:latin typeface="Cambria Math" panose="02040503050406030204" pitchFamily="18" charset="0"/>
                              <a:ea typeface="Microsoft YaHei" charset="-122"/>
                              <a:cs typeface="Microsoft YaHei" charset="-122"/>
                            </a:rPr>
                          </m:ctrlPr>
                        </m:dPr>
                        <m:e>
                          <m:sSup>
                            <m:sSupPr>
                              <m:ctrlPr>
                                <a:rPr lang="en-US" altLang="zh-CN" sz="2400" i="1">
                                  <a:solidFill>
                                    <a:srgbClr val="09405E"/>
                                  </a:solidFill>
                                  <a:latin typeface="Cambria Math" panose="02040503050406030204" pitchFamily="18" charset="0"/>
                                  <a:ea typeface="Microsoft YaHei" charset="-122"/>
                                  <a:cs typeface="Microsoft YaHei" charset="-122"/>
                                </a:rPr>
                              </m:ctrlPr>
                            </m:sSupPr>
                            <m:e>
                              <m:r>
                                <a:rPr lang="en-US" altLang="zh-CN" sz="2400" b="1" i="1">
                                  <a:solidFill>
                                    <a:srgbClr val="09405E"/>
                                  </a:solidFill>
                                  <a:latin typeface="Cambria Math" charset="0"/>
                                </a:rPr>
                                <m:t>𝒙</m:t>
                              </m:r>
                            </m:e>
                            <m:sup>
                              <m:r>
                                <a:rPr lang="zh-CN" altLang="en-US" sz="2400" i="1">
                                  <a:solidFill>
                                    <a:srgbClr val="09405E"/>
                                  </a:solidFill>
                                  <a:latin typeface="Cambria Math" charset="0"/>
                                  <a:ea typeface="Microsoft YaHei" charset="-122"/>
                                  <a:cs typeface="Microsoft YaHei" charset="-122"/>
                                </a:rPr>
                                <m:t>∗</m:t>
                              </m:r>
                            </m:sup>
                          </m:sSup>
                        </m:e>
                      </m:d>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sym typeface="Times New Roman" panose="02020603050405020304"/>
                        </a:rPr>
                        <m:t>0,</m:t>
                      </m:r>
                      <m:r>
                        <a:rPr lang="en-US" altLang="zh-CN" sz="2400" b="0" i="1" smtClean="0">
                          <a:solidFill>
                            <a:srgbClr val="09405E"/>
                          </a:solidFill>
                          <a:latin typeface="Cambria Math" panose="02040503050406030204" pitchFamily="18" charset="0"/>
                          <a:ea typeface="Cambria Math" charset="0"/>
                          <a:cs typeface="Cambria Math" charset="0"/>
                          <a:sym typeface="Times New Roman" panose="02020603050405020304"/>
                        </a:rPr>
                        <m:t>   </m:t>
                      </m:r>
                      <m:r>
                        <a:rPr lang="en-US" altLang="zh-CN" sz="2400" i="1">
                          <a:solidFill>
                            <a:srgbClr val="09405E"/>
                          </a:solidFill>
                          <a:latin typeface="Cambria Math" charset="0"/>
                          <a:ea typeface="微软雅黑" pitchFamily="34" charset="-122"/>
                        </a:rPr>
                        <m:t>1</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𝑖</m:t>
                      </m:r>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ea typeface="Cambria Math" charset="0"/>
                          <a:cs typeface="Cambria Math" charset="0"/>
                        </a:rPr>
                        <m:t>𝐾</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493051" y="4754563"/>
                <a:ext cx="4026808" cy="461921"/>
              </a:xfrm>
              <a:prstGeom prst="rect">
                <a:avLst/>
              </a:prstGeom>
              <a:blipFill>
                <a:blip r:embed="rId7"/>
                <a:stretch>
                  <a:fillRect b="-21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6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拉格朗日函数</a:t>
                </a:r>
                <a14:m>
                  <m:oMath xmlns:m="http://schemas.openxmlformats.org/officeDocument/2006/math">
                    <m:r>
                      <a:rPr lang="en-US" altLang="zh-CN" i="1">
                        <a:latin typeface="Cambria Math" charset="0"/>
                      </a:rPr>
                      <m:t>𝐿</m:t>
                    </m:r>
                    <m:d>
                      <m:dPr>
                        <m:ctrlPr>
                          <a:rPr lang="en-US" altLang="zh-CN" i="1">
                            <a:latin typeface="Cambria Math" panose="02040503050406030204" pitchFamily="18" charset="0"/>
                          </a:rPr>
                        </m:ctrlPr>
                      </m:dPr>
                      <m:e>
                        <m:r>
                          <a:rPr lang="en-US" altLang="zh-CN" b="1" i="1">
                            <a:latin typeface="Cambria Math" charset="0"/>
                          </a:rPr>
                          <m:t>𝒘</m:t>
                        </m:r>
                        <m:r>
                          <a:rPr lang="en-US" altLang="zh-CN" i="1">
                            <a:latin typeface="Cambria Math" charset="0"/>
                          </a:rPr>
                          <m:t>,</m:t>
                        </m:r>
                        <m:r>
                          <a:rPr lang="en-US" altLang="zh-CN" i="1">
                            <a:latin typeface="Cambria Math" charset="0"/>
                          </a:rPr>
                          <m:t>𝑏</m:t>
                        </m:r>
                        <m:r>
                          <a:rPr lang="en-US" altLang="zh-CN" i="1">
                            <a:latin typeface="Cambria Math" charset="0"/>
                          </a:rPr>
                          <m:t>,</m:t>
                        </m:r>
                        <m:r>
                          <a:rPr lang="en-US" altLang="zh-CN" b="1" i="1">
                            <a:latin typeface="Cambria Math" charset="0"/>
                          </a:rPr>
                          <m:t>𝜶</m:t>
                        </m:r>
                        <m:r>
                          <a:rPr lang="en-US" altLang="zh-CN" i="1">
                            <a:latin typeface="Cambria Math" charset="0"/>
                          </a:rPr>
                          <m:t>,</m:t>
                        </m:r>
                        <m:r>
                          <a:rPr lang="en-US" altLang="zh-CN" b="1" i="1">
                            <a:latin typeface="Cambria Math" charset="0"/>
                          </a:rPr>
                          <m:t>𝝃</m:t>
                        </m:r>
                        <m:r>
                          <a:rPr lang="en-US" altLang="zh-CN" i="1">
                            <a:latin typeface="Cambria Math" charset="0"/>
                          </a:rPr>
                          <m:t>,</m:t>
                        </m:r>
                        <m:r>
                          <a:rPr lang="en-US" altLang="zh-CN" b="1" i="1">
                            <a:latin typeface="Cambria Math" charset="0"/>
                          </a:rPr>
                          <m:t>𝝁</m:t>
                        </m:r>
                      </m:e>
                    </m:d>
                  </m:oMath>
                </a14:m>
                <a:endParaRPr kumimoji="1" lang="en-US" altLang="zh-CN" dirty="0"/>
              </a:p>
              <a:p>
                <a:endParaRPr kumimoji="1" lang="en-US" altLang="zh-CN" dirty="0"/>
              </a:p>
              <a:p>
                <a:endParaRPr kumimoji="1" lang="en-US" altLang="zh-CN" dirty="0"/>
              </a:p>
              <a:p>
                <a:r>
                  <a:rPr lang="zh-CN" altLang="en-US" dirty="0"/>
                  <a:t>对</a:t>
                </a:r>
                <a14:m>
                  <m:oMath xmlns:m="http://schemas.openxmlformats.org/officeDocument/2006/math">
                    <m:r>
                      <a:rPr lang="en-US" altLang="zh-CN" b="1" i="1">
                        <a:latin typeface="Cambria Math" charset="0"/>
                      </a:rPr>
                      <m:t>𝒘</m:t>
                    </m:r>
                    <m:r>
                      <a:rPr lang="en-US" altLang="zh-CN" i="1">
                        <a:latin typeface="Cambria Math" charset="0"/>
                      </a:rPr>
                      <m:t>,</m:t>
                    </m:r>
                    <m:r>
                      <a:rPr lang="en-US" altLang="zh-CN" i="1">
                        <a:latin typeface="Cambria Math" charset="0"/>
                      </a:rPr>
                      <m:t>𝑏</m:t>
                    </m:r>
                    <m:r>
                      <a:rPr lang="en-US" altLang="zh-CN" i="1">
                        <a:latin typeface="Cambria Math"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𝜉</m:t>
                        </m:r>
                      </m:e>
                      <m:sub>
                        <m:r>
                          <a:rPr lang="en-US" altLang="zh-CN" i="1">
                            <a:latin typeface="Cambria Math" charset="0"/>
                          </a:rPr>
                          <m:t>𝑖</m:t>
                        </m:r>
                      </m:sub>
                    </m:sSub>
                  </m:oMath>
                </a14:m>
                <a:r>
                  <a:rPr lang="zh-CN" altLang="en-US" dirty="0"/>
                  <a:t>最小化（一阶导数为</a:t>
                </a:r>
                <a:r>
                  <a:rPr lang="en-US" altLang="zh-CN" dirty="0"/>
                  <a:t>0</a:t>
                </a:r>
                <a:r>
                  <a:rPr lang="zh-CN" altLang="en-US" dirty="0"/>
                  <a:t>）：</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的对偶问题</a:t>
            </a:r>
          </a:p>
        </p:txBody>
      </p:sp>
      <mc:AlternateContent xmlns:mc="http://schemas.openxmlformats.org/markup-compatibility/2006" xmlns:a14="http://schemas.microsoft.com/office/drawing/2010/main">
        <mc:Choice Requires="a14">
          <p:sp>
            <p:nvSpPr>
              <p:cNvPr id="4" name="矩形 3"/>
              <p:cNvSpPr/>
              <p:nvPr/>
            </p:nvSpPr>
            <p:spPr>
              <a:xfrm>
                <a:off x="774094" y="1941010"/>
                <a:ext cx="10643811"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9405E"/>
                          </a:solidFill>
                          <a:latin typeface="Cambria Math" charset="0"/>
                        </a:rPr>
                        <m:t>𝐿</m:t>
                      </m:r>
                      <m:d>
                        <m:dPr>
                          <m:ctrlPr>
                            <a:rPr lang="zh-CN" altLang="en-US" sz="240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r>
                            <a:rPr lang="zh-CN" altLang="en-US" sz="2400" b="0" i="0">
                              <a:solidFill>
                                <a:srgbClr val="09405E"/>
                              </a:solidFill>
                              <a:latin typeface="Cambria Math" charset="0"/>
                            </a:rPr>
                            <m:t>,</m:t>
                          </m:r>
                          <m:r>
                            <a:rPr lang="zh-CN" altLang="en-US" sz="2400" b="0" i="1">
                              <a:solidFill>
                                <a:srgbClr val="09405E"/>
                              </a:solidFill>
                              <a:latin typeface="Cambria Math" charset="0"/>
                            </a:rPr>
                            <m:t>𝑏</m:t>
                          </m:r>
                          <m:r>
                            <a:rPr lang="zh-CN" altLang="en-US" sz="2400" b="0" i="0">
                              <a:solidFill>
                                <a:srgbClr val="09405E"/>
                              </a:solidFill>
                              <a:latin typeface="Cambria Math" charset="0"/>
                            </a:rPr>
                            <m:t>,</m:t>
                          </m:r>
                          <m:r>
                            <a:rPr lang="zh-CN" altLang="en-US" sz="2400" b="1" i="1">
                              <a:solidFill>
                                <a:srgbClr val="09405E"/>
                              </a:solidFill>
                              <a:latin typeface="Cambria Math" charset="0"/>
                            </a:rPr>
                            <m:t>𝜶</m:t>
                          </m:r>
                          <m:r>
                            <a:rPr lang="zh-CN" altLang="en-US" sz="2400" b="0" i="0">
                              <a:solidFill>
                                <a:srgbClr val="09405E"/>
                              </a:solidFill>
                              <a:latin typeface="Cambria Math" charset="0"/>
                            </a:rPr>
                            <m:t>,</m:t>
                          </m:r>
                          <m:r>
                            <a:rPr lang="zh-CN" altLang="en-US" sz="2400" b="1" i="1">
                              <a:solidFill>
                                <a:srgbClr val="09405E"/>
                              </a:solidFill>
                              <a:latin typeface="Cambria Math" charset="0"/>
                            </a:rPr>
                            <m:t>𝝃</m:t>
                          </m:r>
                          <m:r>
                            <a:rPr lang="zh-CN" altLang="en-US" sz="2400" b="0" i="0">
                              <a:solidFill>
                                <a:srgbClr val="09405E"/>
                              </a:solidFill>
                              <a:latin typeface="Cambria Math" charset="0"/>
                            </a:rPr>
                            <m:t>,</m:t>
                          </m:r>
                          <m:r>
                            <a:rPr lang="zh-CN" altLang="en-US" sz="2400" b="1" i="1">
                              <a:solidFill>
                                <a:srgbClr val="09405E"/>
                              </a:solidFill>
                              <a:latin typeface="Cambria Math" charset="0"/>
                            </a:rPr>
                            <m:t>𝝁</m:t>
                          </m:r>
                        </m:e>
                      </m:d>
                      <m:r>
                        <a:rPr lang="zh-CN" altLang="en-US" sz="2400" b="0" i="0">
                          <a:solidFill>
                            <a:srgbClr val="09405E"/>
                          </a:solidFill>
                          <a:latin typeface="Cambria Math" charset="0"/>
                        </a:rPr>
                        <m:t>=</m:t>
                      </m:r>
                      <m:f>
                        <m:fPr>
                          <m:ctrlPr>
                            <a:rPr lang="zh-CN" altLang="en-US" sz="2400" b="0" i="1">
                              <a:solidFill>
                                <a:srgbClr val="09405E"/>
                              </a:solidFill>
                              <a:latin typeface="Cambria Math" panose="02040503050406030204" pitchFamily="18" charset="0"/>
                            </a:rPr>
                          </m:ctrlPr>
                        </m:fPr>
                        <m:num>
                          <m:r>
                            <a:rPr lang="zh-CN" altLang="en-US" sz="2400" b="0" i="0">
                              <a:solidFill>
                                <a:srgbClr val="09405E"/>
                              </a:solidFill>
                              <a:latin typeface="Cambria Math" charset="0"/>
                            </a:rPr>
                            <m:t>1</m:t>
                          </m:r>
                        </m:num>
                        <m:den>
                          <m:r>
                            <a:rPr lang="zh-CN" altLang="en-US" sz="2400" b="0" i="0">
                              <a:solidFill>
                                <a:srgbClr val="09405E"/>
                              </a:solidFill>
                              <a:latin typeface="Cambria Math" charset="0"/>
                            </a:rPr>
                            <m:t>2</m:t>
                          </m:r>
                        </m:den>
                      </m:f>
                      <m:sSubSup>
                        <m:sSubSupPr>
                          <m:ctrlPr>
                            <a:rPr lang="zh-CN" altLang="en-US" sz="2400" b="0" i="1">
                              <a:solidFill>
                                <a:srgbClr val="09405E"/>
                              </a:solidFill>
                              <a:latin typeface="Cambria Math" panose="02040503050406030204" pitchFamily="18" charset="0"/>
                            </a:rPr>
                          </m:ctrlPr>
                        </m:sSubSupPr>
                        <m:e>
                          <m:d>
                            <m:dPr>
                              <m:begChr m:val="‖"/>
                              <m:endChr m:val="‖"/>
                              <m:ctrlPr>
                                <a:rPr lang="zh-CN" altLang="en-US" sz="2400" b="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e>
                          </m:d>
                        </m:e>
                        <m:sub>
                          <m:r>
                            <a:rPr lang="zh-CN" altLang="en-US" sz="2400" b="0" i="0">
                              <a:solidFill>
                                <a:srgbClr val="09405E"/>
                              </a:solidFill>
                              <a:latin typeface="Cambria Math" charset="0"/>
                            </a:rPr>
                            <m:t>2</m:t>
                          </m:r>
                        </m:sub>
                        <m:sup>
                          <m:r>
                            <a:rPr lang="zh-CN" altLang="en-US" sz="2400" b="0" i="0">
                              <a:solidFill>
                                <a:srgbClr val="09405E"/>
                              </a:solidFill>
                              <a:latin typeface="Cambria Math" charset="0"/>
                            </a:rPr>
                            <m:t>2</m:t>
                          </m:r>
                        </m:sup>
                      </m:sSubSup>
                      <m:r>
                        <a:rPr lang="zh-CN" altLang="en-US" sz="2400" b="0" i="0">
                          <a:solidFill>
                            <a:srgbClr val="09405E"/>
                          </a:solidFill>
                          <a:latin typeface="Cambria Math" charset="0"/>
                        </a:rPr>
                        <m:t>+</m:t>
                      </m:r>
                      <m:r>
                        <a:rPr lang="zh-CN" altLang="en-US" sz="2400" b="0" i="1">
                          <a:solidFill>
                            <a:srgbClr val="09405E"/>
                          </a:solidFill>
                          <a:latin typeface="Cambria Math" charset="0"/>
                        </a:rPr>
                        <m:t>𝐶</m:t>
                      </m:r>
                      <m:nary>
                        <m:naryPr>
                          <m:chr m:val="∑"/>
                          <m:limLoc m:val="undOvr"/>
                          <m:ctrlPr>
                            <a:rPr lang="zh-CN" altLang="en-US" sz="2400" b="0" i="1">
                              <a:solidFill>
                                <a:srgbClr val="09405E"/>
                              </a:solidFill>
                              <a:latin typeface="Cambria Math" panose="02040503050406030204" pitchFamily="18" charset="0"/>
                            </a:rPr>
                          </m:ctrlPr>
                        </m:naryPr>
                        <m:sub>
                          <m:r>
                            <a:rPr lang="zh-CN" altLang="en-US" sz="2400" b="0" i="1">
                              <a:solidFill>
                                <a:srgbClr val="09405E"/>
                              </a:solidFill>
                              <a:latin typeface="Cambria Math" charset="0"/>
                            </a:rPr>
                            <m:t>𝑖</m:t>
                          </m:r>
                          <m:r>
                            <a:rPr lang="zh-CN" altLang="en-US" sz="2400" b="0" i="0">
                              <a:solidFill>
                                <a:srgbClr val="09405E"/>
                              </a:solidFill>
                              <a:latin typeface="Cambria Math" charset="0"/>
                            </a:rPr>
                            <m:t>=1</m:t>
                          </m:r>
                        </m:sub>
                        <m:sup>
                          <m:r>
                            <a:rPr lang="zh-CN" altLang="en-US" sz="2400" b="0" i="1">
                              <a:solidFill>
                                <a:srgbClr val="09405E"/>
                              </a:solidFill>
                              <a:latin typeface="Cambria Math" charset="0"/>
                            </a:rPr>
                            <m:t>𝑁</m:t>
                          </m:r>
                        </m:sup>
                        <m:e>
                          <m:sSub>
                            <m:sSubPr>
                              <m:ctrlPr>
                                <a:rPr lang="zh-CN" altLang="en-US" sz="2400" b="0" i="1">
                                  <a:solidFill>
                                    <a:srgbClr val="09405E"/>
                                  </a:solidFill>
                                  <a:latin typeface="Cambria Math" panose="02040503050406030204" pitchFamily="18" charset="0"/>
                                </a:rPr>
                              </m:ctrlPr>
                            </m:sSubPr>
                            <m:e>
                              <m:r>
                                <a:rPr lang="zh-CN" altLang="en-US" sz="2400" b="0" i="1">
                                  <a:solidFill>
                                    <a:srgbClr val="09405E"/>
                                  </a:solidFill>
                                  <a:latin typeface="Cambria Math" charset="0"/>
                                </a:rPr>
                                <m:t>𝜉</m:t>
                              </m:r>
                            </m:e>
                            <m:sub>
                              <m:r>
                                <a:rPr lang="zh-CN" altLang="en-US" sz="2400" b="0" i="1">
                                  <a:solidFill>
                                    <a:srgbClr val="09405E"/>
                                  </a:solidFill>
                                  <a:latin typeface="Cambria Math" charset="0"/>
                                </a:rPr>
                                <m:t>𝑖</m:t>
                              </m:r>
                            </m:sub>
                          </m:sSub>
                        </m:e>
                      </m:nary>
                      <m:r>
                        <a:rPr lang="en-US" altLang="zh-CN" sz="2400" i="1">
                          <a:solidFill>
                            <a:srgbClr val="09405E"/>
                          </a:solidFill>
                          <a:latin typeface="Cambria Math" panose="02040503050406030204" pitchFamily="18"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panose="02040503050406030204" pitchFamily="18" charset="0"/>
                            </a:rPr>
                            <m:t>𝑖</m:t>
                          </m:r>
                          <m:r>
                            <a:rPr lang="en-US" altLang="zh-CN" sz="2400" i="1">
                              <a:solidFill>
                                <a:srgbClr val="09405E"/>
                              </a:solidFill>
                              <a:latin typeface="Cambria Math" panose="02040503050406030204" pitchFamily="18" charset="0"/>
                            </a:rPr>
                            <m:t>=1</m:t>
                          </m:r>
                        </m:sub>
                        <m:sup>
                          <m:r>
                            <a:rPr lang="en-US" altLang="zh-CN" sz="2400" i="1">
                              <a:solidFill>
                                <a:srgbClr val="09405E"/>
                              </a:solidFill>
                              <a:latin typeface="Cambria Math" panose="02040503050406030204" pitchFamily="18"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𝛼</m:t>
                              </m:r>
                            </m:e>
                            <m:sub>
                              <m:r>
                                <a:rPr lang="en-US" altLang="zh-CN" sz="2400" i="1">
                                  <a:solidFill>
                                    <a:srgbClr val="09405E"/>
                                  </a:solidFill>
                                  <a:latin typeface="Cambria Math" panose="02040503050406030204" pitchFamily="18" charset="0"/>
                                </a:rPr>
                                <m:t>𝑖</m:t>
                              </m:r>
                            </m:sub>
                          </m:sSub>
                        </m:e>
                      </m:nary>
                      <m:r>
                        <a:rPr lang="en-US" altLang="zh-CN" sz="2400" i="1">
                          <a:solidFill>
                            <a:srgbClr val="09405E"/>
                          </a:solidFill>
                          <a:latin typeface="Cambria Math" panose="02040503050406030204" pitchFamily="18" charset="0"/>
                        </a:rPr>
                        <m:t>(</m:t>
                      </m:r>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𝑦</m:t>
                          </m:r>
                        </m:e>
                        <m:sub>
                          <m:r>
                            <a:rPr lang="en-US" altLang="zh-CN" sz="2400" i="1">
                              <a:solidFill>
                                <a:srgbClr val="09405E"/>
                              </a:solidFill>
                              <a:latin typeface="Cambria Math" panose="02040503050406030204" pitchFamily="18" charset="0"/>
                            </a:rPr>
                            <m:t>𝑖</m:t>
                          </m:r>
                        </m:sub>
                      </m:sSub>
                      <m:r>
                        <a:rPr lang="en-US" altLang="zh-CN" sz="2400" i="1">
                          <a:solidFill>
                            <a:srgbClr val="09405E"/>
                          </a:solidFill>
                          <a:latin typeface="Cambria Math" panose="02040503050406030204" pitchFamily="18" charset="0"/>
                        </a:rPr>
                        <m:t>(</m:t>
                      </m:r>
                      <m:sSup>
                        <m:sSupPr>
                          <m:ctrlPr>
                            <a:rPr lang="zh-CN" altLang="zh-CN" sz="2400" i="1">
                              <a:solidFill>
                                <a:srgbClr val="09405E"/>
                              </a:solidFill>
                              <a:latin typeface="Cambria Math" panose="02040503050406030204" pitchFamily="18" charset="0"/>
                            </a:rPr>
                          </m:ctrlPr>
                        </m:sSupPr>
                        <m:e>
                          <m:r>
                            <a:rPr lang="en-US" altLang="zh-CN" sz="2400" b="1" i="1">
                              <a:solidFill>
                                <a:srgbClr val="09405E"/>
                              </a:solidFill>
                              <a:latin typeface="Cambria Math" panose="02040503050406030204" pitchFamily="18" charset="0"/>
                            </a:rPr>
                            <m:t>𝒘</m:t>
                          </m:r>
                        </m:e>
                        <m:sup>
                          <m:r>
                            <m:rPr>
                              <m:sty m:val="p"/>
                            </m:rPr>
                            <a:rPr lang="en-US" altLang="zh-CN" sz="2400">
                              <a:solidFill>
                                <a:srgbClr val="09405E"/>
                              </a:solidFill>
                              <a:latin typeface="Cambria Math" panose="02040503050406030204" pitchFamily="18" charset="0"/>
                            </a:rPr>
                            <m:t>T</m:t>
                          </m:r>
                        </m:sup>
                      </m:sSup>
                      <m:sSub>
                        <m:sSubPr>
                          <m:ctrlPr>
                            <a:rPr lang="zh-CN" altLang="zh-CN" sz="2400" i="1">
                              <a:solidFill>
                                <a:srgbClr val="09405E"/>
                              </a:solidFill>
                              <a:latin typeface="Cambria Math" panose="02040503050406030204" pitchFamily="18" charset="0"/>
                            </a:rPr>
                          </m:ctrlPr>
                        </m:sSubPr>
                        <m:e>
                          <m:r>
                            <a:rPr lang="en-US" altLang="zh-CN" sz="2400" b="1" i="1">
                              <a:solidFill>
                                <a:srgbClr val="09405E"/>
                              </a:solidFill>
                              <a:latin typeface="Cambria Math" panose="02040503050406030204" pitchFamily="18" charset="0"/>
                            </a:rPr>
                            <m:t>𝒙</m:t>
                          </m:r>
                        </m:e>
                        <m:sub>
                          <m:r>
                            <a:rPr lang="en-US" altLang="zh-CN" sz="2400" i="1">
                              <a:solidFill>
                                <a:srgbClr val="09405E"/>
                              </a:solidFill>
                              <a:latin typeface="Cambria Math" panose="02040503050406030204" pitchFamily="18" charset="0"/>
                            </a:rPr>
                            <m:t>𝑖</m:t>
                          </m:r>
                        </m:sub>
                      </m:sSub>
                      <m:r>
                        <a:rPr lang="en-US" altLang="zh-CN" sz="2400" i="1">
                          <a:solidFill>
                            <a:srgbClr val="09405E"/>
                          </a:solidFill>
                          <a:latin typeface="Cambria Math" panose="02040503050406030204" pitchFamily="18" charset="0"/>
                        </a:rPr>
                        <m:t>+</m:t>
                      </m:r>
                      <m:r>
                        <a:rPr lang="en-US" altLang="zh-CN" sz="2400" i="1">
                          <a:solidFill>
                            <a:srgbClr val="09405E"/>
                          </a:solidFill>
                          <a:latin typeface="Cambria Math" panose="02040503050406030204" pitchFamily="18" charset="0"/>
                        </a:rPr>
                        <m:t>𝑏</m:t>
                      </m:r>
                      <m:r>
                        <a:rPr lang="en-US" altLang="zh-CN" sz="2400" i="1">
                          <a:solidFill>
                            <a:srgbClr val="09405E"/>
                          </a:solidFill>
                          <a:latin typeface="Cambria Math" panose="02040503050406030204" pitchFamily="18" charset="0"/>
                        </a:rPr>
                        <m:t>)−1+</m:t>
                      </m:r>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𝜉</m:t>
                          </m:r>
                        </m:e>
                        <m:sub>
                          <m:r>
                            <a:rPr lang="en-US" altLang="zh-CN" sz="2400" i="1">
                              <a:solidFill>
                                <a:srgbClr val="09405E"/>
                              </a:solidFill>
                              <a:latin typeface="Cambria Math" panose="02040503050406030204" pitchFamily="18" charset="0"/>
                            </a:rPr>
                            <m:t>𝑖</m:t>
                          </m:r>
                        </m:sub>
                      </m:sSub>
                      <m:r>
                        <a:rPr lang="en-US" altLang="zh-CN" sz="2400" i="1">
                          <a:solidFill>
                            <a:srgbClr val="09405E"/>
                          </a:solidFill>
                          <a:latin typeface="Cambria Math" panose="02040503050406030204" pitchFamily="18"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panose="02040503050406030204" pitchFamily="18" charset="0"/>
                            </a:rPr>
                            <m:t>𝑖</m:t>
                          </m:r>
                          <m:r>
                            <a:rPr lang="en-US" altLang="zh-CN" sz="2400" i="1">
                              <a:solidFill>
                                <a:srgbClr val="09405E"/>
                              </a:solidFill>
                              <a:latin typeface="Cambria Math" panose="02040503050406030204" pitchFamily="18" charset="0"/>
                            </a:rPr>
                            <m:t>=1</m:t>
                          </m:r>
                        </m:sub>
                        <m:sup>
                          <m:r>
                            <a:rPr lang="en-US" altLang="zh-CN" sz="2400" i="1">
                              <a:solidFill>
                                <a:srgbClr val="09405E"/>
                              </a:solidFill>
                              <a:latin typeface="Cambria Math" panose="02040503050406030204" pitchFamily="18"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𝜇</m:t>
                              </m:r>
                            </m:e>
                            <m:sub>
                              <m:r>
                                <a:rPr lang="en-US" altLang="zh-CN" sz="2400" i="1">
                                  <a:solidFill>
                                    <a:srgbClr val="09405E"/>
                                  </a:solidFill>
                                  <a:latin typeface="Cambria Math" panose="02040503050406030204" pitchFamily="18"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𝜉</m:t>
                          </m:r>
                        </m:e>
                        <m:sub>
                          <m:r>
                            <a:rPr lang="en-US" altLang="zh-CN" sz="2400" i="1">
                              <a:solidFill>
                                <a:srgbClr val="09405E"/>
                              </a:solidFill>
                              <a:latin typeface="Cambria Math" panose="02040503050406030204" pitchFamily="18" charset="0"/>
                            </a:rPr>
                            <m:t>𝑖</m:t>
                          </m:r>
                        </m:sub>
                      </m:sSub>
                    </m:oMath>
                  </m:oMathPara>
                </a14:m>
                <a:endParaRPr lang="zh-CN" altLang="en-US" sz="24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774094" y="1941010"/>
                <a:ext cx="10643811" cy="113826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059844" y="3872517"/>
                <a:ext cx="5334024" cy="1138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panose="02040503050406030204" pitchFamily="18"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d>
                            <m:dPr>
                              <m:ctrlPr>
                                <a:rPr lang="zh-CN" altLang="en-US" sz="240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b="1" i="1">
                                  <a:solidFill>
                                    <a:srgbClr val="09405E"/>
                                  </a:solidFill>
                                  <a:latin typeface="Cambria Math" charset="0"/>
                                </a:rPr>
                                <m:t>𝜶</m:t>
                              </m:r>
                              <m:r>
                                <a:rPr lang="zh-CN" altLang="en-US" sz="2400">
                                  <a:solidFill>
                                    <a:srgbClr val="09405E"/>
                                  </a:solidFill>
                                  <a:latin typeface="Cambria Math" charset="0"/>
                                </a:rPr>
                                <m:t>,</m:t>
                              </m:r>
                              <m:r>
                                <a:rPr lang="zh-CN" altLang="en-US" sz="2400" b="1" i="1">
                                  <a:solidFill>
                                    <a:srgbClr val="09405E"/>
                                  </a:solidFill>
                                  <a:latin typeface="Cambria Math" charset="0"/>
                                </a:rPr>
                                <m:t>𝝃</m:t>
                              </m:r>
                              <m:r>
                                <a:rPr lang="zh-CN" altLang="en-US" sz="2400">
                                  <a:solidFill>
                                    <a:srgbClr val="09405E"/>
                                  </a:solidFill>
                                  <a:latin typeface="Cambria Math" charset="0"/>
                                </a:rPr>
                                <m:t>,</m:t>
                              </m:r>
                              <m:r>
                                <a:rPr lang="zh-CN" altLang="en-US" sz="2400" b="1" i="1">
                                  <a:solidFill>
                                    <a:srgbClr val="09405E"/>
                                  </a:solidFill>
                                  <a:latin typeface="Cambria Math" charset="0"/>
                                </a:rPr>
                                <m:t>𝝁</m:t>
                              </m:r>
                            </m:e>
                          </m:d>
                        </m:num>
                        <m:den>
                          <m:r>
                            <a:rPr lang="en-US" altLang="zh-CN" sz="2400" i="1" smtClean="0">
                              <a:solidFill>
                                <a:srgbClr val="09405E"/>
                              </a:solidFill>
                              <a:latin typeface="Cambria Math" charset="0"/>
                            </a:rPr>
                            <m:t>𝜕</m:t>
                          </m:r>
                          <m:r>
                            <a:rPr lang="en-US" altLang="zh-CN" sz="2400" b="1" i="1">
                              <a:solidFill>
                                <a:srgbClr val="09405E"/>
                              </a:solidFill>
                              <a:latin typeface="Cambria Math" charset="0"/>
                            </a:rPr>
                            <m:t>𝒘</m:t>
                          </m:r>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b="1" i="1">
                          <a:solidFill>
                            <a:srgbClr val="09405E"/>
                          </a:solidFill>
                          <a:latin typeface="Cambria Math" charset="0"/>
                        </a:rPr>
                        <m:t>𝒘</m:t>
                      </m:r>
                      <m:r>
                        <a:rPr lang="en-US" altLang="zh-CN" sz="2400" b="0" i="1" smtClean="0">
                          <a:solidFill>
                            <a:srgbClr val="09405E"/>
                          </a:solidFill>
                          <a:latin typeface="Cambria Math"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panose="02040503050406030204" pitchFamily="18" charset="0"/>
                            </a:rPr>
                            <m:t>𝑖</m:t>
                          </m:r>
                          <m:r>
                            <a:rPr lang="en-US" altLang="zh-CN" sz="2400" i="1">
                              <a:solidFill>
                                <a:srgbClr val="09405E"/>
                              </a:solidFill>
                              <a:latin typeface="Cambria Math" panose="02040503050406030204" pitchFamily="18" charset="0"/>
                            </a:rPr>
                            <m:t>=1</m:t>
                          </m:r>
                        </m:sub>
                        <m:sup>
                          <m:r>
                            <a:rPr lang="en-US" altLang="zh-CN" sz="2400" i="1">
                              <a:solidFill>
                                <a:srgbClr val="09405E"/>
                              </a:solidFill>
                              <a:latin typeface="Cambria Math" panose="02040503050406030204" pitchFamily="18"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𝛼</m:t>
                              </m:r>
                            </m:e>
                            <m:sub>
                              <m:r>
                                <a:rPr lang="en-US" altLang="zh-CN" sz="2400" i="1">
                                  <a:solidFill>
                                    <a:srgbClr val="09405E"/>
                                  </a:solidFill>
                                  <a:latin typeface="Cambria Math" panose="02040503050406030204" pitchFamily="18"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𝑦</m:t>
                          </m:r>
                        </m:e>
                        <m:sub>
                          <m:r>
                            <a:rPr lang="en-US" altLang="zh-CN" sz="2400" i="1">
                              <a:solidFill>
                                <a:srgbClr val="09405E"/>
                              </a:solidFill>
                              <a:latin typeface="Cambria Math" panose="02040503050406030204" pitchFamily="18" charset="0"/>
                            </a:rPr>
                            <m:t>𝑖</m:t>
                          </m:r>
                        </m:sub>
                      </m:sSub>
                      <m:sSub>
                        <m:sSubPr>
                          <m:ctrlPr>
                            <a:rPr lang="zh-CN" altLang="zh-CN" sz="2400" i="1">
                              <a:solidFill>
                                <a:srgbClr val="09405E"/>
                              </a:solidFill>
                              <a:latin typeface="Cambria Math" panose="02040503050406030204" pitchFamily="18" charset="0"/>
                            </a:rPr>
                          </m:ctrlPr>
                        </m:sSubPr>
                        <m:e>
                          <m:r>
                            <a:rPr lang="en-US" altLang="zh-CN" sz="2400" b="1" i="1">
                              <a:solidFill>
                                <a:srgbClr val="09405E"/>
                              </a:solidFill>
                              <a:latin typeface="Cambria Math" panose="02040503050406030204" pitchFamily="18" charset="0"/>
                            </a:rPr>
                            <m:t>𝒙</m:t>
                          </m:r>
                        </m:e>
                        <m:sub>
                          <m:r>
                            <a:rPr lang="en-US" altLang="zh-CN" sz="2400" i="1">
                              <a:solidFill>
                                <a:srgbClr val="09405E"/>
                              </a:solidFill>
                              <a:latin typeface="Cambria Math" panose="02040503050406030204" pitchFamily="18" charset="0"/>
                            </a:rPr>
                            <m:t>𝑖</m:t>
                          </m:r>
                        </m:sub>
                      </m:sSub>
                    </m:oMath>
                  </m:oMathPara>
                </a14:m>
                <a:endParaRPr lang="zh-CN" altLang="en-US" sz="24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059844" y="3872517"/>
                <a:ext cx="5334024" cy="113806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024641" y="4957760"/>
                <a:ext cx="5060873" cy="1138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panose="02040503050406030204" pitchFamily="18"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d>
                            <m:dPr>
                              <m:ctrlPr>
                                <a:rPr lang="zh-CN" altLang="en-US" sz="240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b="1" i="1">
                                  <a:solidFill>
                                    <a:srgbClr val="09405E"/>
                                  </a:solidFill>
                                  <a:latin typeface="Cambria Math" charset="0"/>
                                </a:rPr>
                                <m:t>𝜶</m:t>
                              </m:r>
                              <m:r>
                                <a:rPr lang="zh-CN" altLang="en-US" sz="2400">
                                  <a:solidFill>
                                    <a:srgbClr val="09405E"/>
                                  </a:solidFill>
                                  <a:latin typeface="Cambria Math" charset="0"/>
                                </a:rPr>
                                <m:t>,</m:t>
                              </m:r>
                              <m:r>
                                <a:rPr lang="zh-CN" altLang="en-US" sz="2400" b="1" i="1">
                                  <a:solidFill>
                                    <a:srgbClr val="09405E"/>
                                  </a:solidFill>
                                  <a:latin typeface="Cambria Math" charset="0"/>
                                </a:rPr>
                                <m:t>𝝃</m:t>
                              </m:r>
                              <m:r>
                                <a:rPr lang="zh-CN" altLang="en-US" sz="2400">
                                  <a:solidFill>
                                    <a:srgbClr val="09405E"/>
                                  </a:solidFill>
                                  <a:latin typeface="Cambria Math" charset="0"/>
                                </a:rPr>
                                <m:t>,</m:t>
                              </m:r>
                              <m:r>
                                <a:rPr lang="zh-CN" altLang="en-US" sz="2400" b="1" i="1">
                                  <a:solidFill>
                                    <a:srgbClr val="09405E"/>
                                  </a:solidFill>
                                  <a:latin typeface="Cambria Math" charset="0"/>
                                </a:rPr>
                                <m:t>𝝁</m:t>
                              </m:r>
                            </m:e>
                          </m:d>
                        </m:num>
                        <m:den>
                          <m:r>
                            <a:rPr lang="en-US" altLang="zh-CN" sz="2400" i="1" smtClean="0">
                              <a:solidFill>
                                <a:srgbClr val="09405E"/>
                              </a:solidFill>
                              <a:latin typeface="Cambria Math" charset="0"/>
                            </a:rPr>
                            <m:t>𝜕</m:t>
                          </m:r>
                          <m:r>
                            <a:rPr lang="en-US" altLang="zh-CN" sz="2400" b="0" i="1" smtClean="0">
                              <a:solidFill>
                                <a:srgbClr val="09405E"/>
                              </a:solidFill>
                              <a:latin typeface="Cambria Math" charset="0"/>
                            </a:rPr>
                            <m:t>𝑏</m:t>
                          </m:r>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panose="02040503050406030204" pitchFamily="18" charset="0"/>
                            </a:rPr>
                            <m:t>𝑖</m:t>
                          </m:r>
                          <m:r>
                            <a:rPr lang="en-US" altLang="zh-CN" sz="2400" i="1">
                              <a:solidFill>
                                <a:srgbClr val="09405E"/>
                              </a:solidFill>
                              <a:latin typeface="Cambria Math" panose="02040503050406030204" pitchFamily="18" charset="0"/>
                            </a:rPr>
                            <m:t>=1</m:t>
                          </m:r>
                        </m:sub>
                        <m:sup>
                          <m:r>
                            <a:rPr lang="en-US" altLang="zh-CN" sz="2400" i="1">
                              <a:solidFill>
                                <a:srgbClr val="09405E"/>
                              </a:solidFill>
                              <a:latin typeface="Cambria Math" panose="02040503050406030204" pitchFamily="18"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𝛼</m:t>
                              </m:r>
                            </m:e>
                            <m:sub>
                              <m:r>
                                <a:rPr lang="en-US" altLang="zh-CN" sz="2400" i="1">
                                  <a:solidFill>
                                    <a:srgbClr val="09405E"/>
                                  </a:solidFill>
                                  <a:latin typeface="Cambria Math" panose="02040503050406030204" pitchFamily="18"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𝑦</m:t>
                          </m:r>
                        </m:e>
                        <m:sub>
                          <m:r>
                            <a:rPr lang="en-US" altLang="zh-CN" sz="2400" i="1">
                              <a:solidFill>
                                <a:srgbClr val="09405E"/>
                              </a:solidFill>
                              <a:latin typeface="Cambria Math" panose="02040503050406030204" pitchFamily="18" charset="0"/>
                            </a:rPr>
                            <m:t>𝑖</m:t>
                          </m:r>
                        </m:sub>
                      </m:sSub>
                      <m:r>
                        <a:rPr lang="en-US" altLang="zh-CN" sz="2400" b="0" i="1" smtClean="0">
                          <a:solidFill>
                            <a:srgbClr val="09405E"/>
                          </a:solidFill>
                          <a:latin typeface="Cambria Math" charset="0"/>
                        </a:rPr>
                        <m:t>=0</m:t>
                      </m:r>
                    </m:oMath>
                  </m:oMathPara>
                </a14:m>
                <a:endParaRPr lang="zh-CN" altLang="en-US" sz="24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024641" y="4957760"/>
                <a:ext cx="5060873" cy="113806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989438" y="6016997"/>
                <a:ext cx="4967578" cy="8715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panose="02040503050406030204" pitchFamily="18"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d>
                            <m:dPr>
                              <m:ctrlPr>
                                <a:rPr lang="zh-CN" altLang="en-US" sz="240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b="1" i="1">
                                  <a:solidFill>
                                    <a:srgbClr val="09405E"/>
                                  </a:solidFill>
                                  <a:latin typeface="Cambria Math" charset="0"/>
                                </a:rPr>
                                <m:t>𝜶</m:t>
                              </m:r>
                              <m:r>
                                <a:rPr lang="zh-CN" altLang="en-US" sz="2400">
                                  <a:solidFill>
                                    <a:srgbClr val="09405E"/>
                                  </a:solidFill>
                                  <a:latin typeface="Cambria Math" charset="0"/>
                                </a:rPr>
                                <m:t>,</m:t>
                              </m:r>
                              <m:r>
                                <a:rPr lang="zh-CN" altLang="en-US" sz="2400" b="1" i="1">
                                  <a:solidFill>
                                    <a:srgbClr val="09405E"/>
                                  </a:solidFill>
                                  <a:latin typeface="Cambria Math" charset="0"/>
                                </a:rPr>
                                <m:t>𝝃</m:t>
                              </m:r>
                              <m:r>
                                <a:rPr lang="zh-CN" altLang="en-US" sz="2400">
                                  <a:solidFill>
                                    <a:srgbClr val="09405E"/>
                                  </a:solidFill>
                                  <a:latin typeface="Cambria Math" charset="0"/>
                                </a:rPr>
                                <m:t>,</m:t>
                              </m:r>
                              <m:r>
                                <a:rPr lang="zh-CN" altLang="en-US" sz="2400" b="1" i="1">
                                  <a:solidFill>
                                    <a:srgbClr val="09405E"/>
                                  </a:solidFill>
                                  <a:latin typeface="Cambria Math" charset="0"/>
                                </a:rPr>
                                <m:t>𝝁</m:t>
                              </m:r>
                            </m:e>
                          </m:d>
                        </m:num>
                        <m:den>
                          <m:r>
                            <a:rPr lang="en-US" altLang="zh-CN" sz="2400" i="1" smtClean="0">
                              <a:solidFill>
                                <a:srgbClr val="09405E"/>
                              </a:solidFill>
                              <a:latin typeface="Cambria Math" charset="0"/>
                            </a:rPr>
                            <m:t>𝜕</m:t>
                          </m:r>
                          <m:sSub>
                            <m:sSubPr>
                              <m:ctrlPr>
                                <a:rPr lang="en-US" altLang="zh-CN" sz="2400" i="1">
                                  <a:latin typeface="Cambria Math" panose="02040503050406030204" pitchFamily="18" charset="0"/>
                                </a:rPr>
                              </m:ctrlPr>
                            </m:sSubPr>
                            <m:e>
                              <m:r>
                                <a:rPr lang="en-US" altLang="zh-CN" sz="2400" i="1">
                                  <a:latin typeface="Cambria Math" charset="0"/>
                                  <a:ea typeface="Cambria Math" charset="0"/>
                                  <a:cs typeface="Cambria Math" charset="0"/>
                                </a:rPr>
                                <m:t>𝜉</m:t>
                              </m:r>
                            </m:e>
                            <m:sub>
                              <m:r>
                                <a:rPr lang="en-US" altLang="zh-CN" sz="2400" i="1">
                                  <a:latin typeface="Cambria Math" charset="0"/>
                                </a:rPr>
                                <m:t>𝑖</m:t>
                              </m:r>
                            </m:sub>
                          </m:sSub>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rPr>
                        <m:t>𝐶</m:t>
                      </m:r>
                      <m:r>
                        <a:rPr lang="en-US" altLang="zh-CN" sz="2400" b="0" i="1" smtClean="0">
                          <a:solidFill>
                            <a:srgbClr val="09405E"/>
                          </a:solidFill>
                          <a:latin typeface="Cambria Math" charset="0"/>
                        </a:rPr>
                        <m:t>=</m:t>
                      </m:r>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lang="en-US" altLang="zh-CN" sz="2400" b="0" i="1" smtClean="0">
                          <a:solidFill>
                            <a:srgbClr val="09405E"/>
                          </a:solidFill>
                          <a:latin typeface="Cambria Math" charset="0"/>
                        </a:rPr>
                        <m:t>+</m:t>
                      </m:r>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𝜇</m:t>
                          </m:r>
                        </m:e>
                        <m:sub>
                          <m:r>
                            <a:rPr lang="en-US" altLang="zh-CN" sz="2400" i="1">
                              <a:solidFill>
                                <a:srgbClr val="09405E"/>
                              </a:solidFill>
                              <a:latin typeface="Cambria Math" charset="0"/>
                            </a:rPr>
                            <m:t>𝑖</m:t>
                          </m:r>
                        </m:sub>
                      </m:sSub>
                    </m:oMath>
                  </m:oMathPara>
                </a14:m>
                <a:endParaRPr lang="zh-CN" altLang="en-US" sz="24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989438" y="6016997"/>
                <a:ext cx="4967578" cy="871521"/>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236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spcBef>
                    <a:spcPts val="600"/>
                  </a:spcBef>
                </a:pPr>
                <a:r>
                  <a:rPr kumimoji="1" lang="zh-CN" altLang="en-US" dirty="0"/>
                  <a:t>假定线性判别函数为：</a:t>
                </a:r>
                <a14:m>
                  <m:oMath xmlns:m="http://schemas.openxmlformats.org/officeDocument/2006/math">
                    <m:r>
                      <a:rPr kumimoji="1" lang="en-US" altLang="zh-CN" i="1" dirty="0">
                        <a:latin typeface="Cambria Math" charset="0"/>
                      </a:rPr>
                      <m:t>𝑓</m:t>
                    </m:r>
                    <m:d>
                      <m:dPr>
                        <m:ctrlPr>
                          <a:rPr kumimoji="1" lang="en-US" altLang="zh-CN" i="1" dirty="0">
                            <a:latin typeface="Cambria Math" panose="02040503050406030204" pitchFamily="18" charset="0"/>
                          </a:rPr>
                        </m:ctrlPr>
                      </m:dPr>
                      <m:e>
                        <m:r>
                          <a:rPr kumimoji="1" lang="en-US" altLang="zh-CN" b="1" i="1" dirty="0">
                            <a:latin typeface="Cambria Math" charset="0"/>
                          </a:rPr>
                          <m:t>𝒙</m:t>
                        </m:r>
                      </m:e>
                    </m:d>
                    <m:r>
                      <a:rPr kumimoji="1" lang="en-US" altLang="zh-CN" i="1" dirty="0">
                        <a:latin typeface="Cambria Math" charset="0"/>
                      </a:rPr>
                      <m:t>=</m:t>
                    </m:r>
                    <m:sSup>
                      <m:sSupPr>
                        <m:ctrlPr>
                          <a:rPr kumimoji="1" lang="en-US" altLang="zh-CN" i="1" dirty="0">
                            <a:latin typeface="Cambria Math" panose="02040503050406030204" pitchFamily="18" charset="0"/>
                          </a:rPr>
                        </m:ctrlPr>
                      </m:sSupPr>
                      <m:e>
                        <m:r>
                          <a:rPr kumimoji="1" lang="en-US" altLang="zh-CN" b="1" i="1" dirty="0">
                            <a:latin typeface="Cambria Math" charset="0"/>
                          </a:rPr>
                          <m:t>𝒘</m:t>
                        </m:r>
                      </m:e>
                      <m:sup>
                        <m:r>
                          <m:rPr>
                            <m:sty m:val="p"/>
                          </m:rPr>
                          <a:rPr kumimoji="1" lang="en-US" altLang="zh-CN" i="0" dirty="0">
                            <a:latin typeface="Cambria Math" charset="0"/>
                          </a:rPr>
                          <m:t>T</m:t>
                        </m:r>
                      </m:sup>
                    </m:sSup>
                    <m:r>
                      <a:rPr kumimoji="1" lang="en-US" altLang="zh-CN" b="1" i="1" dirty="0">
                        <a:latin typeface="Cambria Math" charset="0"/>
                      </a:rPr>
                      <m:t>𝒙</m:t>
                    </m:r>
                    <m:r>
                      <a:rPr kumimoji="1" lang="en-US" altLang="zh-CN" i="1" dirty="0">
                        <a:latin typeface="Cambria Math" charset="0"/>
                      </a:rPr>
                      <m:t>+</m:t>
                    </m:r>
                    <m:r>
                      <a:rPr kumimoji="1" lang="en-US" altLang="zh-CN" i="1" dirty="0">
                        <a:latin typeface="Cambria Math" charset="0"/>
                      </a:rPr>
                      <m:t>𝑏</m:t>
                    </m:r>
                  </m:oMath>
                </a14:m>
                <a:endParaRPr kumimoji="1" lang="en-US" altLang="zh-CN" dirty="0"/>
              </a:p>
              <a:p>
                <a:pPr>
                  <a:lnSpc>
                    <a:spcPct val="100000"/>
                  </a:lnSpc>
                  <a:spcBef>
                    <a:spcPts val="600"/>
                  </a:spcBef>
                </a:pPr>
                <a:r>
                  <a:rPr lang="zh-CN" altLang="en-US" dirty="0"/>
                  <a:t>如果</a:t>
                </a:r>
                <a14:m>
                  <m:oMath xmlns:m="http://schemas.openxmlformats.org/officeDocument/2006/math">
                    <m:r>
                      <a:rPr kumimoji="1" lang="en-US" altLang="zh-CN" i="1" dirty="0">
                        <a:latin typeface="Cambria Math" charset="0"/>
                      </a:rPr>
                      <m:t>𝑓</m:t>
                    </m:r>
                    <m:d>
                      <m:dPr>
                        <m:ctrlPr>
                          <a:rPr kumimoji="1" lang="en-US" altLang="zh-CN" i="1" dirty="0">
                            <a:latin typeface="Cambria Math" panose="02040503050406030204" pitchFamily="18" charset="0"/>
                          </a:rPr>
                        </m:ctrlPr>
                      </m:dPr>
                      <m:e>
                        <m:r>
                          <a:rPr kumimoji="1" lang="en-US" altLang="zh-CN" b="1" i="1" dirty="0">
                            <a:latin typeface="Cambria Math" charset="0"/>
                          </a:rPr>
                          <m:t>𝒙</m:t>
                        </m:r>
                      </m:e>
                    </m:d>
                    <m:r>
                      <a:rPr kumimoji="1" lang="en-US" altLang="zh-CN" i="1" dirty="0">
                        <a:latin typeface="Cambria Math" charset="0"/>
                      </a:rPr>
                      <m:t>=</m:t>
                    </m:r>
                    <m:sSup>
                      <m:sSupPr>
                        <m:ctrlPr>
                          <a:rPr kumimoji="1" lang="en-US" altLang="zh-CN" i="1" dirty="0">
                            <a:latin typeface="Cambria Math" panose="02040503050406030204" pitchFamily="18" charset="0"/>
                          </a:rPr>
                        </m:ctrlPr>
                      </m:sSupPr>
                      <m:e>
                        <m:r>
                          <a:rPr kumimoji="1" lang="en-US" altLang="zh-CN" b="1" i="1" dirty="0">
                            <a:latin typeface="Cambria Math" charset="0"/>
                          </a:rPr>
                          <m:t>𝒘</m:t>
                        </m:r>
                      </m:e>
                      <m:sup>
                        <m:r>
                          <m:rPr>
                            <m:sty m:val="p"/>
                          </m:rPr>
                          <a:rPr kumimoji="1" lang="en-US" altLang="zh-CN" dirty="0">
                            <a:latin typeface="Cambria Math" charset="0"/>
                          </a:rPr>
                          <m:t>T</m:t>
                        </m:r>
                      </m:sup>
                    </m:sSup>
                    <m:r>
                      <a:rPr kumimoji="1" lang="en-US" altLang="zh-CN" b="1" i="1" dirty="0">
                        <a:latin typeface="Cambria Math" charset="0"/>
                      </a:rPr>
                      <m:t>𝒙</m:t>
                    </m:r>
                    <m:r>
                      <a:rPr kumimoji="1" lang="en-US" altLang="zh-CN" i="1" dirty="0">
                        <a:latin typeface="Cambria Math" charset="0"/>
                      </a:rPr>
                      <m:t>+</m:t>
                    </m:r>
                    <m:r>
                      <a:rPr kumimoji="1" lang="en-US" altLang="zh-CN" i="1" dirty="0">
                        <a:latin typeface="Cambria Math" charset="0"/>
                      </a:rPr>
                      <m:t>𝑏</m:t>
                    </m:r>
                    <m:r>
                      <a:rPr kumimoji="1" lang="en-US" altLang="zh-CN" i="1" dirty="0">
                        <a:latin typeface="Cambria Math" charset="0"/>
                      </a:rPr>
                      <m:t>=0</m:t>
                    </m:r>
                  </m:oMath>
                </a14:m>
                <a:r>
                  <a:rPr lang="zh-CN" altLang="en-US" dirty="0"/>
                  <a:t> ，那么</a:t>
                </a:r>
                <a14:m>
                  <m:oMath xmlns:m="http://schemas.openxmlformats.org/officeDocument/2006/math">
                    <m:r>
                      <a:rPr kumimoji="1" lang="en-US" altLang="zh-CN" b="1" i="1" dirty="0">
                        <a:latin typeface="Cambria Math" charset="0"/>
                      </a:rPr>
                      <m:t>𝒙</m:t>
                    </m:r>
                  </m:oMath>
                </a14:m>
                <a:r>
                  <a:rPr lang="zh-CN" altLang="en-US" dirty="0"/>
                  <a:t>是位于超平面上的点</a:t>
                </a:r>
                <a:endParaRPr kumimoji="1" lang="en-US" altLang="zh-CN" dirty="0"/>
              </a:p>
              <a:p>
                <a:pPr>
                  <a:lnSpc>
                    <a:spcPct val="100000"/>
                  </a:lnSpc>
                  <a:spcBef>
                    <a:spcPts val="600"/>
                  </a:spcBef>
                </a:pPr>
                <a:r>
                  <a:rPr lang="zh-CN" altLang="en-US" dirty="0"/>
                  <a:t>不妨假设：所有满足</a:t>
                </a:r>
                <a14:m>
                  <m:oMath xmlns:m="http://schemas.openxmlformats.org/officeDocument/2006/math">
                    <m:r>
                      <a:rPr kumimoji="1" lang="en-US" altLang="zh-CN" i="1" dirty="0">
                        <a:latin typeface="Cambria Math" charset="0"/>
                      </a:rPr>
                      <m:t>𝑓</m:t>
                    </m:r>
                    <m:d>
                      <m:dPr>
                        <m:ctrlPr>
                          <a:rPr kumimoji="1" lang="en-US" altLang="zh-CN" i="1" dirty="0" smtClean="0">
                            <a:latin typeface="Cambria Math" panose="02040503050406030204" pitchFamily="18" charset="0"/>
                          </a:rPr>
                        </m:ctrlPr>
                      </m:dPr>
                      <m:e>
                        <m:r>
                          <a:rPr kumimoji="1" lang="en-US" altLang="zh-CN" b="1" i="1" dirty="0">
                            <a:latin typeface="Cambria Math" charset="0"/>
                          </a:rPr>
                          <m:t>𝒙</m:t>
                        </m:r>
                      </m:e>
                    </m:d>
                    <m:r>
                      <a:rPr kumimoji="1" lang="en-US" altLang="zh-CN" b="1" i="1" dirty="0">
                        <a:latin typeface="Cambria Math" charset="0"/>
                      </a:rPr>
                      <m:t>&lt;</m:t>
                    </m:r>
                    <m:r>
                      <a:rPr kumimoji="1" lang="en-US" altLang="zh-CN" i="1" dirty="0">
                        <a:latin typeface="Cambria Math" charset="0"/>
                      </a:rPr>
                      <m:t>0</m:t>
                    </m:r>
                  </m:oMath>
                </a14:m>
                <a:r>
                  <a:rPr lang="zh-CN" altLang="en-US" dirty="0"/>
                  <a:t> 的点，其对应</a:t>
                </a:r>
                <a14:m>
                  <m:oMath xmlns:m="http://schemas.openxmlformats.org/officeDocument/2006/math">
                    <m:r>
                      <m:rPr>
                        <m:nor/>
                      </m:rPr>
                      <a:rPr lang="zh-CN" altLang="en-US" dirty="0"/>
                      <m:t>的</m:t>
                    </m:r>
                    <m:r>
                      <a:rPr lang="en-US" altLang="zh-CN" i="1">
                        <a:latin typeface="Cambria Math" charset="0"/>
                      </a:rPr>
                      <m:t>𝑦</m:t>
                    </m:r>
                  </m:oMath>
                </a14:m>
                <a:r>
                  <a:rPr lang="zh-CN" altLang="en-US" dirty="0"/>
                  <a:t>等于</a:t>
                </a:r>
                <a:r>
                  <a:rPr lang="en-US" altLang="zh-CN" dirty="0"/>
                  <a:t>-1</a:t>
                </a:r>
              </a:p>
              <a:p>
                <a:pPr>
                  <a:lnSpc>
                    <a:spcPct val="100000"/>
                  </a:lnSpc>
                  <a:spcBef>
                    <a:spcPts val="600"/>
                  </a:spcBef>
                </a:pPr>
                <a:r>
                  <a:rPr lang="en-US" altLang="zh-CN" dirty="0"/>
                  <a:t>                 </a:t>
                </a:r>
                <a:r>
                  <a:rPr lang="zh-CN" altLang="en-US" dirty="0"/>
                  <a:t>所有满足</a:t>
                </a:r>
                <a14:m>
                  <m:oMath xmlns:m="http://schemas.openxmlformats.org/officeDocument/2006/math">
                    <m:r>
                      <a:rPr kumimoji="1" lang="en-US" altLang="zh-CN" i="1" dirty="0">
                        <a:latin typeface="Cambria Math" charset="0"/>
                      </a:rPr>
                      <m:t>𝑓</m:t>
                    </m:r>
                    <m:d>
                      <m:dPr>
                        <m:ctrlPr>
                          <a:rPr kumimoji="1" lang="en-US" altLang="zh-CN" i="1" dirty="0">
                            <a:latin typeface="Cambria Math" panose="02040503050406030204" pitchFamily="18" charset="0"/>
                          </a:rPr>
                        </m:ctrlPr>
                      </m:dPr>
                      <m:e>
                        <m:r>
                          <a:rPr kumimoji="1" lang="en-US" altLang="zh-CN" b="1" i="1" dirty="0">
                            <a:latin typeface="Cambria Math" charset="0"/>
                          </a:rPr>
                          <m:t>𝒙</m:t>
                        </m:r>
                      </m:e>
                    </m:d>
                    <m:r>
                      <a:rPr kumimoji="1" lang="en-US" altLang="zh-CN" b="1" i="1" dirty="0">
                        <a:latin typeface="Cambria Math" charset="0"/>
                      </a:rPr>
                      <m:t>&gt;</m:t>
                    </m:r>
                    <m:r>
                      <a:rPr kumimoji="1" lang="en-US" altLang="zh-CN" i="1" dirty="0">
                        <a:latin typeface="Cambria Math" charset="0"/>
                      </a:rPr>
                      <m:t>0</m:t>
                    </m:r>
                  </m:oMath>
                </a14:m>
                <a:r>
                  <a:rPr lang="zh-CN" altLang="en-US" dirty="0"/>
                  <a:t> 的点，其对应</a:t>
                </a:r>
                <a14:m>
                  <m:oMath xmlns:m="http://schemas.openxmlformats.org/officeDocument/2006/math">
                    <m:r>
                      <m:rPr>
                        <m:nor/>
                      </m:rPr>
                      <a:rPr lang="zh-CN" altLang="en-US" dirty="0"/>
                      <m:t>的</m:t>
                    </m:r>
                    <m:r>
                      <a:rPr lang="en-US" altLang="zh-CN" i="1">
                        <a:latin typeface="Cambria Math" charset="0"/>
                      </a:rPr>
                      <m:t>𝑦</m:t>
                    </m:r>
                  </m:oMath>
                </a14:m>
                <a:r>
                  <a:rPr lang="zh-CN" altLang="en-US" dirty="0"/>
                  <a:t>等于</a:t>
                </a:r>
                <a:r>
                  <a:rPr lang="en-US" altLang="zh-CN" dirty="0"/>
                  <a:t>1</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943" t="-96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cs typeface="Times New Roman" panose="02020603050405020304"/>
              </a:rPr>
              <a:t>SVM</a:t>
            </a:r>
            <a:r>
              <a:rPr lang="zh-CN" altLang="en-US" dirty="0">
                <a:cs typeface="Times New Roman" panose="02020603050405020304"/>
              </a:rPr>
              <a:t>：从几何出发的分类模型</a:t>
            </a:r>
            <a:endParaRPr kumimoji="1" lang="zh-CN" altLang="en-US" dirty="0"/>
          </a:p>
        </p:txBody>
      </p:sp>
      <p:grpSp>
        <p:nvGrpSpPr>
          <p:cNvPr id="4" name="组 3"/>
          <p:cNvGrpSpPr/>
          <p:nvPr/>
        </p:nvGrpSpPr>
        <p:grpSpPr>
          <a:xfrm>
            <a:off x="4007768" y="3428999"/>
            <a:ext cx="4868962" cy="3332665"/>
            <a:chOff x="5835550" y="1340768"/>
            <a:chExt cx="6309122" cy="3988594"/>
          </a:xfrm>
        </p:grpSpPr>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6680041" y="4592766"/>
                  <a:ext cx="1963861" cy="4479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 xmlns:m="http://schemas.openxmlformats.org/officeDocument/2006/math">
                      <m:sSup>
                        <m:sSupPr>
                          <m:ctrlPr>
                            <a:rPr kumimoji="1" lang="en-US" altLang="zh-CN" sz="2000" i="1" dirty="0">
                              <a:latin typeface="Cambria Math" panose="02040503050406030204" pitchFamily="18" charset="0"/>
                            </a:rPr>
                          </m:ctrlPr>
                        </m:sSupPr>
                        <m:e>
                          <m:r>
                            <a:rPr kumimoji="1" lang="en-US" altLang="zh-CN" sz="2000" b="1" i="1" dirty="0">
                              <a:latin typeface="Cambria Math" charset="0"/>
                            </a:rPr>
                            <m:t>𝒘</m:t>
                          </m:r>
                        </m:e>
                        <m:sup>
                          <m:r>
                            <m:rPr>
                              <m:sty m:val="p"/>
                            </m:rPr>
                            <a:rPr kumimoji="1" lang="en-US" altLang="zh-CN" sz="2000" dirty="0">
                              <a:latin typeface="Cambria Math" charset="0"/>
                            </a:rPr>
                            <m:t>T</m:t>
                          </m:r>
                        </m:sup>
                      </m:sSup>
                      <m:r>
                        <a:rPr kumimoji="1" lang="en-US" altLang="zh-CN" sz="2000" b="1" i="1" dirty="0">
                          <a:latin typeface="Cambria Math" charset="0"/>
                        </a:rPr>
                        <m:t>𝒙</m:t>
                      </m:r>
                      <m:r>
                        <a:rPr kumimoji="1" lang="en-US" altLang="zh-CN" sz="2000" i="1" dirty="0">
                          <a:latin typeface="Cambria Math" charset="0"/>
                        </a:rPr>
                        <m:t>+</m:t>
                      </m:r>
                      <m:r>
                        <a:rPr kumimoji="1" lang="en-US" altLang="zh-CN" sz="2000" i="1" dirty="0">
                          <a:latin typeface="Cambria Math" charset="0"/>
                        </a:rPr>
                        <m:t>𝑏</m:t>
                      </m:r>
                    </m:oMath>
                  </a14:m>
                  <a:r>
                    <a:rPr lang="en-GB" altLang="zh-CN" sz="2000" i="1" dirty="0">
                      <a:solidFill>
                        <a:srgbClr val="000000"/>
                      </a:solidFill>
                      <a:ea typeface="宋体" pitchFamily="2" charset="-122"/>
                      <a:sym typeface="Symbol" pitchFamily="18" charset="2"/>
                    </a:rPr>
                    <a:t>= </a:t>
                  </a:r>
                  <a:r>
                    <a:rPr lang="en-GB" altLang="zh-CN" sz="2000" dirty="0">
                      <a:solidFill>
                        <a:srgbClr val="000000"/>
                      </a:solidFill>
                      <a:ea typeface="宋体" pitchFamily="2" charset="-122"/>
                      <a:sym typeface="Symbol" pitchFamily="18" charset="2"/>
                    </a:rPr>
                    <a:t>0</a:t>
                  </a: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6680041" y="4592766"/>
                  <a:ext cx="1963861" cy="447933"/>
                </a:xfrm>
                <a:prstGeom prst="rect">
                  <a:avLst/>
                </a:prstGeom>
                <a:blipFill rotWithShape="0">
                  <a:blip r:embed="rId3"/>
                  <a:stretch>
                    <a:fillRect t="-14516" r="-2410" b="-274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Line 5"/>
            <p:cNvSpPr>
              <a:spLocks noChangeShapeType="1"/>
            </p:cNvSpPr>
            <p:nvPr/>
          </p:nvSpPr>
          <p:spPr bwMode="auto">
            <a:xfrm>
              <a:off x="8807350" y="1340768"/>
              <a:ext cx="0" cy="38862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 name="Line 6"/>
            <p:cNvSpPr>
              <a:spLocks noChangeShapeType="1"/>
            </p:cNvSpPr>
            <p:nvPr/>
          </p:nvSpPr>
          <p:spPr bwMode="auto">
            <a:xfrm rot="5400000">
              <a:off x="8807350" y="26318"/>
              <a:ext cx="0" cy="5943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 name="Line 7"/>
            <p:cNvSpPr>
              <a:spLocks noChangeShapeType="1"/>
            </p:cNvSpPr>
            <p:nvPr/>
          </p:nvSpPr>
          <p:spPr bwMode="auto">
            <a:xfrm rot="2700000">
              <a:off x="9035950" y="1370534"/>
              <a:ext cx="0" cy="38862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9" name="Line 13"/>
            <p:cNvSpPr>
              <a:spLocks noChangeShapeType="1"/>
            </p:cNvSpPr>
            <p:nvPr/>
          </p:nvSpPr>
          <p:spPr bwMode="auto">
            <a:xfrm rot="18900000">
              <a:off x="8952606" y="2923110"/>
              <a:ext cx="0" cy="41076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10" name="Line 15"/>
            <p:cNvSpPr>
              <a:spLocks noChangeShapeType="1"/>
            </p:cNvSpPr>
            <p:nvPr/>
          </p:nvSpPr>
          <p:spPr bwMode="auto">
            <a:xfrm rot="18900000">
              <a:off x="8399044" y="4086502"/>
              <a:ext cx="0" cy="41076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11" name="Oval 17"/>
            <p:cNvSpPr>
              <a:spLocks noChangeArrowheads="1"/>
            </p:cNvSpPr>
            <p:nvPr/>
          </p:nvSpPr>
          <p:spPr bwMode="auto">
            <a:xfrm>
              <a:off x="9128819" y="3912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2" name="Oval 18"/>
            <p:cNvSpPr>
              <a:spLocks noChangeArrowheads="1"/>
            </p:cNvSpPr>
            <p:nvPr/>
          </p:nvSpPr>
          <p:spPr bwMode="auto">
            <a:xfrm>
              <a:off x="9640788" y="33981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3" name="Oval 19"/>
            <p:cNvSpPr>
              <a:spLocks noChangeArrowheads="1"/>
            </p:cNvSpPr>
            <p:nvPr/>
          </p:nvSpPr>
          <p:spPr bwMode="auto">
            <a:xfrm>
              <a:off x="8167985" y="32838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4" name="Oval 23"/>
            <p:cNvSpPr>
              <a:spLocks noChangeArrowheads="1"/>
            </p:cNvSpPr>
            <p:nvPr/>
          </p:nvSpPr>
          <p:spPr bwMode="auto">
            <a:xfrm>
              <a:off x="9264550" y="5226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5" name="Oval 24"/>
            <p:cNvSpPr>
              <a:spLocks noChangeArrowheads="1"/>
            </p:cNvSpPr>
            <p:nvPr/>
          </p:nvSpPr>
          <p:spPr bwMode="auto">
            <a:xfrm>
              <a:off x="10705207" y="4895975"/>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6" name="Oval 25"/>
            <p:cNvSpPr>
              <a:spLocks noChangeArrowheads="1"/>
            </p:cNvSpPr>
            <p:nvPr/>
          </p:nvSpPr>
          <p:spPr bwMode="auto">
            <a:xfrm>
              <a:off x="11036200" y="4083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7" name="Oval 26"/>
            <p:cNvSpPr>
              <a:spLocks noChangeArrowheads="1"/>
            </p:cNvSpPr>
            <p:nvPr/>
          </p:nvSpPr>
          <p:spPr bwMode="auto">
            <a:xfrm>
              <a:off x="11207650" y="27123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8" name="Oval 27"/>
            <p:cNvSpPr>
              <a:spLocks noChangeArrowheads="1"/>
            </p:cNvSpPr>
            <p:nvPr/>
          </p:nvSpPr>
          <p:spPr bwMode="auto">
            <a:xfrm>
              <a:off x="9493150" y="1967037"/>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19" name="Oval 28"/>
            <p:cNvSpPr>
              <a:spLocks noChangeArrowheads="1"/>
            </p:cNvSpPr>
            <p:nvPr/>
          </p:nvSpPr>
          <p:spPr bwMode="auto">
            <a:xfrm>
              <a:off x="9950350" y="39696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0" name="Oval 29"/>
            <p:cNvSpPr>
              <a:spLocks noChangeArrowheads="1"/>
            </p:cNvSpPr>
            <p:nvPr/>
          </p:nvSpPr>
          <p:spPr bwMode="auto">
            <a:xfrm>
              <a:off x="10979050" y="25409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1" name="Oval 30"/>
            <p:cNvSpPr>
              <a:spLocks noChangeArrowheads="1"/>
            </p:cNvSpPr>
            <p:nvPr/>
          </p:nvSpPr>
          <p:spPr bwMode="auto">
            <a:xfrm>
              <a:off x="11436250" y="33410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2" name="Oval 31"/>
            <p:cNvSpPr>
              <a:spLocks noChangeArrowheads="1"/>
            </p:cNvSpPr>
            <p:nvPr/>
          </p:nvSpPr>
          <p:spPr bwMode="auto">
            <a:xfrm>
              <a:off x="9836050" y="45983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3" name="Oval 32"/>
            <p:cNvSpPr>
              <a:spLocks noChangeArrowheads="1"/>
            </p:cNvSpPr>
            <p:nvPr/>
          </p:nvSpPr>
          <p:spPr bwMode="auto">
            <a:xfrm>
              <a:off x="11722000" y="5055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4" name="Oval 33"/>
            <p:cNvSpPr>
              <a:spLocks noChangeArrowheads="1"/>
            </p:cNvSpPr>
            <p:nvPr/>
          </p:nvSpPr>
          <p:spPr bwMode="auto">
            <a:xfrm>
              <a:off x="7778650" y="15122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5" name="Oval 34"/>
            <p:cNvSpPr>
              <a:spLocks noChangeArrowheads="1"/>
            </p:cNvSpPr>
            <p:nvPr/>
          </p:nvSpPr>
          <p:spPr bwMode="auto">
            <a:xfrm>
              <a:off x="6235600" y="3683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6" name="Oval 35"/>
            <p:cNvSpPr>
              <a:spLocks noChangeArrowheads="1"/>
            </p:cNvSpPr>
            <p:nvPr/>
          </p:nvSpPr>
          <p:spPr bwMode="auto">
            <a:xfrm>
              <a:off x="6864250" y="37410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7" name="Oval 36"/>
            <p:cNvSpPr>
              <a:spLocks noChangeArrowheads="1"/>
            </p:cNvSpPr>
            <p:nvPr/>
          </p:nvSpPr>
          <p:spPr bwMode="auto">
            <a:xfrm>
              <a:off x="7378600" y="2540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28" name="Oval 37"/>
            <p:cNvSpPr>
              <a:spLocks noChangeArrowheads="1"/>
            </p:cNvSpPr>
            <p:nvPr/>
          </p:nvSpPr>
          <p:spPr bwMode="auto">
            <a:xfrm>
              <a:off x="6007000" y="22551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cxnSp>
          <p:nvCxnSpPr>
            <p:cNvPr id="29" name="直线连接符 28"/>
            <p:cNvCxnSpPr/>
            <p:nvPr/>
          </p:nvCxnSpPr>
          <p:spPr>
            <a:xfrm>
              <a:off x="9913486" y="2422054"/>
              <a:ext cx="148849" cy="12395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0" name="Line 7"/>
            <p:cNvSpPr>
              <a:spLocks noChangeShapeType="1"/>
            </p:cNvSpPr>
            <p:nvPr/>
          </p:nvSpPr>
          <p:spPr bwMode="auto">
            <a:xfrm rot="2700000">
              <a:off x="10103939" y="2434159"/>
              <a:ext cx="9656" cy="140985"/>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1" name="Text Box 4"/>
            <p:cNvSpPr txBox="1">
              <a:spLocks noChangeArrowheads="1"/>
            </p:cNvSpPr>
            <p:nvPr/>
          </p:nvSpPr>
          <p:spPr bwMode="auto">
            <a:xfrm>
              <a:off x="10830222" y="3286555"/>
              <a:ext cx="1314450" cy="4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i="1" dirty="0">
                  <a:solidFill>
                    <a:srgbClr val="000000"/>
                  </a:solidFill>
                  <a:ea typeface="宋体" pitchFamily="2" charset="-122"/>
                  <a:sym typeface="Symbol" pitchFamily="18" charset="2"/>
                </a:rPr>
                <a:t>x</a:t>
              </a:r>
              <a:endParaRPr lang="en-GB" altLang="zh-CN" sz="2000" i="1" dirty="0">
                <a:solidFill>
                  <a:srgbClr val="000000"/>
                </a:solidFill>
                <a:ea typeface="宋体" pitchFamily="2" charset="-122"/>
                <a:sym typeface="Symbol" pitchFamily="18" charset="2"/>
              </a:endParaRPr>
            </a:p>
          </p:txBody>
        </p:sp>
        <p:sp>
          <p:nvSpPr>
            <p:cNvPr id="32" name="Text Box 4"/>
            <p:cNvSpPr txBox="1">
              <a:spLocks noChangeArrowheads="1"/>
            </p:cNvSpPr>
            <p:nvPr/>
          </p:nvSpPr>
          <p:spPr bwMode="auto">
            <a:xfrm>
              <a:off x="9281219" y="1971243"/>
              <a:ext cx="1314450" cy="4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i="1" dirty="0" err="1">
                  <a:solidFill>
                    <a:srgbClr val="000000"/>
                  </a:solidFill>
                  <a:ea typeface="宋体" pitchFamily="2" charset="-122"/>
                  <a:sym typeface="Symbol" pitchFamily="18" charset="2"/>
                </a:rPr>
                <a:t>x</a:t>
              </a:r>
              <a:r>
                <a:rPr lang="en-GB" altLang="zh-CN" sz="2000" i="1" baseline="-25000" dirty="0" err="1">
                  <a:solidFill>
                    <a:srgbClr val="000000"/>
                  </a:solidFill>
                  <a:ea typeface="宋体" pitchFamily="2" charset="-122"/>
                  <a:sym typeface="Symbol" pitchFamily="18" charset="2"/>
                </a:rPr>
                <a:t>p</a:t>
              </a:r>
              <a:endParaRPr lang="en-GB" altLang="zh-CN" sz="2000" i="1" baseline="-25000" dirty="0">
                <a:solidFill>
                  <a:srgbClr val="000000"/>
                </a:solidFill>
                <a:ea typeface="宋体" pitchFamily="2" charset="-122"/>
                <a:sym typeface="Symbol" pitchFamily="18" charset="2"/>
              </a:endParaRPr>
            </a:p>
          </p:txBody>
        </p:sp>
        <p:sp>
          <p:nvSpPr>
            <p:cNvPr id="33" name="Text Box 4"/>
            <p:cNvSpPr txBox="1">
              <a:spLocks noChangeArrowheads="1"/>
            </p:cNvSpPr>
            <p:nvPr/>
          </p:nvSpPr>
          <p:spPr bwMode="auto">
            <a:xfrm>
              <a:off x="8019087" y="2927962"/>
              <a:ext cx="1314450" cy="4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dirty="0">
                  <a:solidFill>
                    <a:srgbClr val="000000"/>
                  </a:solidFill>
                  <a:ea typeface="宋体" pitchFamily="2" charset="-122"/>
                  <a:sym typeface="Symbol" pitchFamily="18" charset="2"/>
                </a:rPr>
                <a:t>0</a:t>
              </a:r>
            </a:p>
          </p:txBody>
        </p:sp>
        <p:sp>
          <p:nvSpPr>
            <p:cNvPr id="34" name="Line 15"/>
            <p:cNvSpPr>
              <a:spLocks noChangeShapeType="1"/>
            </p:cNvSpPr>
            <p:nvPr/>
          </p:nvSpPr>
          <p:spPr bwMode="auto">
            <a:xfrm rot="18900000">
              <a:off x="10604713" y="1984373"/>
              <a:ext cx="289642" cy="1772389"/>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5" name="Line 15"/>
            <p:cNvSpPr>
              <a:spLocks noChangeShapeType="1"/>
            </p:cNvSpPr>
            <p:nvPr/>
          </p:nvSpPr>
          <p:spPr bwMode="auto">
            <a:xfrm rot="18900000">
              <a:off x="9329573" y="2125504"/>
              <a:ext cx="1584454" cy="213337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6" name="Line 15"/>
            <p:cNvSpPr>
              <a:spLocks noChangeShapeType="1"/>
            </p:cNvSpPr>
            <p:nvPr/>
          </p:nvSpPr>
          <p:spPr bwMode="auto">
            <a:xfrm rot="18900000">
              <a:off x="8734430" y="2482943"/>
              <a:ext cx="1304757" cy="367874"/>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7" name="Line 7"/>
            <p:cNvSpPr>
              <a:spLocks noChangeShapeType="1"/>
            </p:cNvSpPr>
            <p:nvPr/>
          </p:nvSpPr>
          <p:spPr bwMode="auto">
            <a:xfrm rot="2700000">
              <a:off x="11561634" y="3031378"/>
              <a:ext cx="26544" cy="418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38" name="Line 13"/>
            <p:cNvSpPr>
              <a:spLocks noChangeShapeType="1"/>
            </p:cNvSpPr>
            <p:nvPr/>
          </p:nvSpPr>
          <p:spPr bwMode="auto">
            <a:xfrm rot="18900000">
              <a:off x="10721738" y="1806307"/>
              <a:ext cx="235735" cy="18024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9" name="文本框 38"/>
                <p:cNvSpPr txBox="1"/>
                <p:nvPr/>
              </p:nvSpPr>
              <p:spPr>
                <a:xfrm>
                  <a:off x="10823574" y="2422054"/>
                  <a:ext cx="1717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𝑟</m:t>
                        </m:r>
                      </m:oMath>
                    </m:oMathPara>
                  </a14:m>
                  <a:endParaRPr kumimoji="1"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10823574" y="2422054"/>
                  <a:ext cx="171778" cy="276999"/>
                </a:xfrm>
                <a:prstGeom prst="rect">
                  <a:avLst/>
                </a:prstGeom>
                <a:blipFill rotWithShape="0">
                  <a:blip r:embed="rId5"/>
                  <a:stretch>
                    <a:fillRect l="-36364" r="-31818"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583447" y="2988826"/>
                  <a:ext cx="482646" cy="442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charset="0"/>
                            <a:ea typeface="宋体" pitchFamily="2" charset="-122"/>
                            <a:sym typeface="Symbol" pitchFamily="18" charset="2"/>
                          </a:rPr>
                          <m:t>𝑏</m:t>
                        </m:r>
                      </m:oMath>
                    </m:oMathPara>
                  </a14:m>
                  <a:endParaRPr lang="zh-CN" altLang="en-US" dirty="0"/>
                </a:p>
              </p:txBody>
            </p:sp>
          </mc:Choice>
          <mc:Fallback xmlns="">
            <p:sp>
              <p:nvSpPr>
                <p:cNvPr id="49" name="矩形 48"/>
                <p:cNvSpPr>
                  <a:spLocks noRot="1" noChangeAspect="1" noMove="1" noResize="1" noEditPoints="1" noAdjustHandles="1" noChangeArrowheads="1" noChangeShapeType="1" noTextEdit="1"/>
                </p:cNvSpPr>
                <p:nvPr/>
              </p:nvSpPr>
              <p:spPr>
                <a:xfrm>
                  <a:off x="8583447" y="2988826"/>
                  <a:ext cx="482646" cy="44202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403982" y="4211796"/>
                  <a:ext cx="4283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a:solidFill>
                              <a:srgbClr val="000000"/>
                            </a:solidFill>
                            <a:latin typeface="Cambria Math" charset="0"/>
                            <a:ea typeface="宋体" pitchFamily="2" charset="-122"/>
                            <a:sym typeface="Symbol" pitchFamily="18" charset="2"/>
                          </a:rPr>
                          <m:t>𝐰</m:t>
                        </m:r>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8403982" y="4211796"/>
                  <a:ext cx="428322" cy="369332"/>
                </a:xfrm>
                <a:prstGeom prst="rect">
                  <a:avLst/>
                </a:prstGeom>
                <a:blipFill rotWithShape="0">
                  <a:blip r:embed="rId7"/>
                  <a:stretch>
                    <a:fillRect r="-3704" b="-784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92431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719767" y="832757"/>
                <a:ext cx="10752465" cy="5237271"/>
              </a:xfrm>
            </p:spPr>
            <p:txBody>
              <a:bodyPr/>
              <a:lstStyle/>
              <a:p>
                <a:r>
                  <a:rPr lang="zh-CN" altLang="en-US" dirty="0"/>
                  <a:t>将上述结论代入拉格朗日函数</a:t>
                </a:r>
                <a14:m>
                  <m:oMath xmlns:m="http://schemas.openxmlformats.org/officeDocument/2006/math">
                    <m:r>
                      <a:rPr lang="en-US" altLang="zh-CN" i="1">
                        <a:latin typeface="Cambria Math" charset="0"/>
                      </a:rPr>
                      <m:t>𝐿</m:t>
                    </m:r>
                    <m:d>
                      <m:dPr>
                        <m:ctrlPr>
                          <a:rPr lang="en-US" altLang="zh-CN" i="1">
                            <a:latin typeface="Cambria Math" panose="02040503050406030204" pitchFamily="18" charset="0"/>
                          </a:rPr>
                        </m:ctrlPr>
                      </m:dPr>
                      <m:e>
                        <m:r>
                          <a:rPr lang="en-US" altLang="zh-CN" b="1">
                            <a:latin typeface="Cambria Math" charset="0"/>
                          </a:rPr>
                          <m:t>𝐰</m:t>
                        </m:r>
                        <m:r>
                          <a:rPr lang="en-US" altLang="zh-CN" i="1">
                            <a:latin typeface="Cambria Math" charset="0"/>
                          </a:rPr>
                          <m:t>,</m:t>
                        </m:r>
                        <m:r>
                          <a:rPr lang="en-US" altLang="zh-CN" i="1">
                            <a:latin typeface="Cambria Math" charset="0"/>
                          </a:rPr>
                          <m:t>𝑏</m:t>
                        </m:r>
                        <m:r>
                          <a:rPr lang="en-US" altLang="zh-CN" i="1">
                            <a:latin typeface="Cambria Math" charset="0"/>
                          </a:rPr>
                          <m:t>,</m:t>
                        </m:r>
                        <m:r>
                          <a:rPr lang="en-US" altLang="zh-CN" b="1">
                            <a:latin typeface="Cambria Math" charset="0"/>
                          </a:rPr>
                          <m:t>𝛂</m:t>
                        </m:r>
                        <m:r>
                          <a:rPr lang="en-US" altLang="zh-CN" i="1">
                            <a:latin typeface="Cambria Math" charset="0"/>
                          </a:rPr>
                          <m:t>,</m:t>
                        </m:r>
                        <m:r>
                          <a:rPr lang="en-US" altLang="zh-CN" b="1">
                            <a:latin typeface="Cambria Math" charset="0"/>
                          </a:rPr>
                          <m:t>𝛏</m:t>
                        </m:r>
                        <m:r>
                          <a:rPr lang="en-US" altLang="zh-CN" i="1">
                            <a:latin typeface="Cambria Math" charset="0"/>
                          </a:rPr>
                          <m:t>,</m:t>
                        </m:r>
                        <m:r>
                          <a:rPr lang="en-US" altLang="zh-CN" b="1">
                            <a:latin typeface="Cambria Math" charset="0"/>
                          </a:rPr>
                          <m:t>𝛍</m:t>
                        </m:r>
                      </m:e>
                    </m:d>
                  </m:oMath>
                </a14:m>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719767" y="832757"/>
                <a:ext cx="10752465" cy="5237271"/>
              </a:xfrm>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的对偶问题</a:t>
            </a:r>
          </a:p>
        </p:txBody>
      </p:sp>
      <mc:AlternateContent xmlns:mc="http://schemas.openxmlformats.org/markup-compatibility/2006" xmlns:a14="http://schemas.microsoft.com/office/drawing/2010/main">
        <mc:Choice Requires="a14">
          <p:sp>
            <p:nvSpPr>
              <p:cNvPr id="5" name="矩形 4"/>
              <p:cNvSpPr/>
              <p:nvPr/>
            </p:nvSpPr>
            <p:spPr>
              <a:xfrm>
                <a:off x="247926" y="1444807"/>
                <a:ext cx="10752466" cy="113082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b="1" i="1">
                          <a:solidFill>
                            <a:srgbClr val="09405E"/>
                          </a:solidFill>
                          <a:latin typeface="Cambria Math" charset="0"/>
                        </a:rPr>
                        <m:t>𝜶</m:t>
                      </m:r>
                      <m:r>
                        <a:rPr lang="zh-CN" altLang="en-US" sz="2400">
                          <a:solidFill>
                            <a:srgbClr val="09405E"/>
                          </a:solidFill>
                          <a:latin typeface="Cambria Math" charset="0"/>
                        </a:rPr>
                        <m:t>,</m:t>
                      </m:r>
                      <m:r>
                        <a:rPr lang="zh-CN" altLang="en-US" sz="2400" b="1" i="1">
                          <a:solidFill>
                            <a:srgbClr val="09405E"/>
                          </a:solidFill>
                          <a:latin typeface="Cambria Math" charset="0"/>
                        </a:rPr>
                        <m:t>𝝃</m:t>
                      </m:r>
                      <m:r>
                        <a:rPr lang="zh-CN" altLang="en-US" sz="2400">
                          <a:solidFill>
                            <a:srgbClr val="09405E"/>
                          </a:solidFill>
                          <a:latin typeface="Cambria Math" charset="0"/>
                        </a:rPr>
                        <m:t>,</m:t>
                      </m:r>
                      <m:r>
                        <a:rPr lang="zh-CN" altLang="en-US" sz="2400" b="1" i="1">
                          <a:solidFill>
                            <a:srgbClr val="09405E"/>
                          </a:solidFill>
                          <a:latin typeface="Cambria Math" charset="0"/>
                        </a:rPr>
                        <m:t>𝝁</m:t>
                      </m:r>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sSubSup>
                        <m:sSubSupPr>
                          <m:ctrlPr>
                            <a:rPr lang="zh-CN" altLang="en-US" sz="2400" i="1">
                              <a:solidFill>
                                <a:srgbClr val="09405E"/>
                              </a:solidFill>
                              <a:latin typeface="Cambria Math" panose="02040503050406030204" pitchFamily="18" charset="0"/>
                            </a:rPr>
                          </m:ctrlPr>
                        </m:sSubSupPr>
                        <m:e>
                          <m:d>
                            <m:dPr>
                              <m:begChr m:val="‖"/>
                              <m:endChr m:val="‖"/>
                              <m:ctrlPr>
                                <a:rPr lang="zh-CN" altLang="en-US" sz="240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e>
                          </m:d>
                        </m:e>
                        <m:sub>
                          <m:r>
                            <a:rPr lang="zh-CN" altLang="en-US" sz="2400">
                              <a:solidFill>
                                <a:srgbClr val="09405E"/>
                              </a:solidFill>
                              <a:latin typeface="Cambria Math" charset="0"/>
                            </a:rPr>
                            <m:t>2</m:t>
                          </m:r>
                        </m:sub>
                        <m:sup>
                          <m:r>
                            <a:rPr lang="zh-CN" altLang="en-US" sz="2400">
                              <a:solidFill>
                                <a:srgbClr val="09405E"/>
                              </a:solidFill>
                              <a:latin typeface="Cambria Math" charset="0"/>
                            </a:rPr>
                            <m:t>2</m:t>
                          </m:r>
                        </m:sup>
                      </m:sSubSup>
                      <m:r>
                        <a:rPr lang="zh-CN" altLang="en-US" sz="2400">
                          <a:solidFill>
                            <a:srgbClr val="09405E"/>
                          </a:solidFill>
                          <a:latin typeface="Cambria Math" charset="0"/>
                        </a:rPr>
                        <m:t>+</m:t>
                      </m:r>
                      <m:r>
                        <a:rPr lang="zh-CN" altLang="en-US" sz="2400" i="1" smtClean="0">
                          <a:solidFill>
                            <a:srgbClr val="C00000"/>
                          </a:solidFill>
                          <a:latin typeface="Cambria Math" charset="0"/>
                        </a:rPr>
                        <m:t>𝐶</m:t>
                      </m:r>
                      <m:nary>
                        <m:naryPr>
                          <m:chr m:val="∑"/>
                          <m:limLoc m:val="undOvr"/>
                          <m:ctrlPr>
                            <a:rPr lang="zh-CN" altLang="en-US" sz="2400" i="1">
                              <a:solidFill>
                                <a:srgbClr val="C00000"/>
                              </a:solidFill>
                              <a:latin typeface="Cambria Math" panose="02040503050406030204" pitchFamily="18" charset="0"/>
                            </a:rPr>
                          </m:ctrlPr>
                        </m:naryPr>
                        <m:sub>
                          <m:r>
                            <a:rPr lang="zh-CN" altLang="en-US" sz="2400" i="1">
                              <a:solidFill>
                                <a:srgbClr val="C00000"/>
                              </a:solidFill>
                              <a:latin typeface="Cambria Math" charset="0"/>
                            </a:rPr>
                            <m:t>𝑖</m:t>
                          </m:r>
                          <m:r>
                            <a:rPr lang="zh-CN" altLang="en-US" sz="2400">
                              <a:solidFill>
                                <a:srgbClr val="C00000"/>
                              </a:solidFill>
                              <a:latin typeface="Cambria Math" charset="0"/>
                            </a:rPr>
                            <m:t>=1</m:t>
                          </m:r>
                        </m:sub>
                        <m:sup>
                          <m:r>
                            <a:rPr lang="zh-CN" altLang="en-US" sz="2400" i="1">
                              <a:solidFill>
                                <a:srgbClr val="C00000"/>
                              </a:solidFill>
                              <a:latin typeface="Cambria Math" charset="0"/>
                            </a:rPr>
                            <m:t>𝑁</m:t>
                          </m:r>
                        </m:sup>
                        <m:e>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charset="0"/>
                                </a:rPr>
                                <m:t>𝜉</m:t>
                              </m:r>
                            </m:e>
                            <m:sub>
                              <m:r>
                                <a:rPr lang="zh-CN" altLang="en-US" sz="2400" i="1">
                                  <a:solidFill>
                                    <a:srgbClr val="C00000"/>
                                  </a:solidFill>
                                  <a:latin typeface="Cambria Math" charset="0"/>
                                </a:rPr>
                                <m:t>𝑖</m:t>
                              </m:r>
                            </m:sub>
                          </m:sSub>
                        </m:e>
                      </m:nary>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)−1+</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nary>
                        <m:naryPr>
                          <m:chr m:val="∑"/>
                          <m:limLoc m:val="undOvr"/>
                          <m:ctrlPr>
                            <a:rPr lang="zh-CN" altLang="en-US" sz="2400" i="1" smtClean="0">
                              <a:solidFill>
                                <a:srgbClr val="C00000"/>
                              </a:solidFill>
                              <a:latin typeface="Cambria Math" panose="02040503050406030204" pitchFamily="18" charset="0"/>
                            </a:rPr>
                          </m:ctrlPr>
                        </m:naryPr>
                        <m:sub>
                          <m:r>
                            <a:rPr lang="zh-CN" altLang="en-US" sz="2400" i="1">
                              <a:solidFill>
                                <a:srgbClr val="C00000"/>
                              </a:solidFill>
                              <a:latin typeface="Cambria Math" charset="0"/>
                            </a:rPr>
                            <m:t>𝑖</m:t>
                          </m:r>
                          <m:r>
                            <a:rPr lang="zh-CN" altLang="en-US" sz="2400">
                              <a:solidFill>
                                <a:srgbClr val="C00000"/>
                              </a:solidFill>
                              <a:latin typeface="Cambria Math" charset="0"/>
                            </a:rPr>
                            <m:t>=1</m:t>
                          </m:r>
                        </m:sub>
                        <m:sup>
                          <m:r>
                            <a:rPr lang="zh-CN" altLang="en-US" sz="2400" i="1">
                              <a:solidFill>
                                <a:srgbClr val="C00000"/>
                              </a:solidFill>
                              <a:latin typeface="Cambria Math" charset="0"/>
                            </a:rPr>
                            <m:t>𝑁</m:t>
                          </m:r>
                        </m:sup>
                        <m:e>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charset="0"/>
                                </a:rPr>
                                <m:t>𝜇</m:t>
                              </m:r>
                            </m:e>
                            <m:sub>
                              <m:r>
                                <a:rPr lang="zh-CN" altLang="en-US" sz="2400" i="1">
                                  <a:solidFill>
                                    <a:srgbClr val="C00000"/>
                                  </a:solidFill>
                                  <a:latin typeface="Cambria Math" charset="0"/>
                                </a:rPr>
                                <m:t>𝑖</m:t>
                              </m:r>
                            </m:sub>
                          </m:sSub>
                        </m:e>
                      </m:nary>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charset="0"/>
                            </a:rPr>
                            <m:t>𝜉</m:t>
                          </m:r>
                        </m:e>
                        <m:sub>
                          <m:r>
                            <a:rPr lang="zh-CN" altLang="en-US" sz="2400" i="1">
                              <a:solidFill>
                                <a:srgbClr val="C00000"/>
                              </a:solidFill>
                              <a:latin typeface="Cambria Math" charset="0"/>
                            </a:rPr>
                            <m:t>𝑖</m:t>
                          </m:r>
                        </m:sub>
                      </m:sSub>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47926" y="1444807"/>
                <a:ext cx="10752466"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230921" y="2518479"/>
                <a:ext cx="7286547"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sSubSup>
                        <m:sSubSupPr>
                          <m:ctrlPr>
                            <a:rPr lang="zh-CN" altLang="en-US" sz="2400" i="1">
                              <a:solidFill>
                                <a:srgbClr val="09405E"/>
                              </a:solidFill>
                              <a:latin typeface="Cambria Math" panose="02040503050406030204" pitchFamily="18" charset="0"/>
                            </a:rPr>
                          </m:ctrlPr>
                        </m:sSubSupPr>
                        <m:e>
                          <m:d>
                            <m:dPr>
                              <m:begChr m:val="‖"/>
                              <m:endChr m:val="‖"/>
                              <m:ctrlPr>
                                <a:rPr lang="zh-CN" altLang="en-US" sz="240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e>
                          </m:d>
                        </m:e>
                        <m:sub>
                          <m:r>
                            <a:rPr lang="zh-CN" altLang="en-US" sz="2400">
                              <a:solidFill>
                                <a:srgbClr val="09405E"/>
                              </a:solidFill>
                              <a:latin typeface="Cambria Math" charset="0"/>
                            </a:rPr>
                            <m:t>2</m:t>
                          </m:r>
                        </m:sub>
                        <m:sup>
                          <m:r>
                            <a:rPr lang="zh-CN" altLang="en-US" sz="2400">
                              <a:solidFill>
                                <a:srgbClr val="09405E"/>
                              </a:solidFill>
                              <a:latin typeface="Cambria Math" charset="0"/>
                            </a:rPr>
                            <m:t>2</m:t>
                          </m:r>
                        </m:sup>
                      </m:sSubSup>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smtClean="0">
                                  <a:solidFill>
                                    <a:srgbClr val="C00000"/>
                                  </a:solidFill>
                                  <a:latin typeface="Cambria Math" panose="02040503050406030204" pitchFamily="18" charset="0"/>
                                </a:rPr>
                              </m:ctrlPr>
                            </m:sSubPr>
                            <m:e>
                              <m:r>
                                <a:rPr lang="zh-CN" altLang="en-US" sz="2400" i="1">
                                  <a:solidFill>
                                    <a:srgbClr val="C00000"/>
                                  </a:solidFill>
                                  <a:latin typeface="Cambria Math" charset="0"/>
                                </a:rPr>
                                <m:t>𝛼</m:t>
                              </m:r>
                            </m:e>
                            <m:sub>
                              <m:r>
                                <a:rPr lang="zh-CN" altLang="en-US" sz="2400" i="1">
                                  <a:solidFill>
                                    <a:srgbClr val="C00000"/>
                                  </a:solidFill>
                                  <a:latin typeface="Cambria Math" charset="0"/>
                                </a:rPr>
                                <m:t>𝑖</m:t>
                              </m:r>
                            </m:sub>
                          </m:sSub>
                        </m:e>
                      </m:nary>
                      <m:r>
                        <a:rPr lang="zh-CN" altLang="en-US" sz="2400">
                          <a:solidFill>
                            <a:srgbClr val="09405E"/>
                          </a:solidFill>
                          <a:latin typeface="Cambria Math"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)−1+</m:t>
                      </m:r>
                      <m:sSub>
                        <m:sSubPr>
                          <m:ctrlPr>
                            <a:rPr lang="zh-CN" altLang="en-US" sz="2400" i="1" smtClean="0">
                              <a:solidFill>
                                <a:srgbClr val="C00000"/>
                              </a:solidFill>
                              <a:latin typeface="Cambria Math" panose="02040503050406030204" pitchFamily="18" charset="0"/>
                            </a:rPr>
                          </m:ctrlPr>
                        </m:sSubPr>
                        <m:e>
                          <m:r>
                            <a:rPr lang="zh-CN" altLang="en-US" sz="2400" i="1">
                              <a:solidFill>
                                <a:srgbClr val="C00000"/>
                              </a:solidFill>
                              <a:latin typeface="Cambria Math" charset="0"/>
                            </a:rPr>
                            <m:t>𝜉</m:t>
                          </m:r>
                        </m:e>
                        <m:sub>
                          <m:r>
                            <a:rPr lang="zh-CN" altLang="en-US" sz="2400" i="1">
                              <a:solidFill>
                                <a:srgbClr val="C00000"/>
                              </a:solidFill>
                              <a:latin typeface="Cambria Math" charset="0"/>
                            </a:rPr>
                            <m:t>𝑖</m:t>
                          </m:r>
                        </m:sub>
                      </m:sSub>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Sub>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230921" y="2518479"/>
                <a:ext cx="7286547" cy="113082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30921" y="3592151"/>
                <a:ext cx="6234464"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r>
                        <a:rPr lang="zh-CN" altLang="en-US" sz="2400" b="1" i="1">
                          <a:solidFill>
                            <a:srgbClr val="09405E"/>
                          </a:solidFill>
                          <a:latin typeface="Cambria Math" charset="0"/>
                        </a:rPr>
                        <m:t>𝒘</m:t>
                      </m:r>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i="1">
                          <a:solidFill>
                            <a:srgbClr val="09405E"/>
                          </a:solidFill>
                          <a:latin typeface="Cambria Math" charset="0"/>
                        </a:rPr>
                        <m:t>𝑏</m:t>
                      </m:r>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230921" y="3592151"/>
                <a:ext cx="6234464" cy="113082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620710" y="4643066"/>
                <a:ext cx="10210523" cy="11726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panose="02040503050406030204" pitchFamily="18"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panose="02040503050406030204" pitchFamily="18"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r>
                        <a:rPr lang="zh-CN" altLang="en-US" sz="2400">
                          <a:solidFill>
                            <a:srgbClr val="09405E"/>
                          </a:solidFill>
                          <a:latin typeface="Cambria Math" charset="0"/>
                        </a:rPr>
                        <m:t>–</m:t>
                      </m:r>
                      <m:r>
                        <a:rPr lang="zh-CN" altLang="en-US" sz="2400" i="1">
                          <a:solidFill>
                            <a:srgbClr val="09405E"/>
                          </a:solidFill>
                          <a:latin typeface="Cambria Math" charset="0"/>
                        </a:rPr>
                        <m:t>𝑏</m:t>
                      </m:r>
                      <m:nary>
                        <m:naryPr>
                          <m:chr m:val="∑"/>
                          <m:limLoc m:val="undOvr"/>
                          <m:ctrlPr>
                            <a:rPr lang="zh-CN" altLang="en-US" sz="2400" i="1" smtClean="0">
                              <a:solidFill>
                                <a:srgbClr val="C00000"/>
                              </a:solidFill>
                              <a:latin typeface="Cambria Math" panose="02040503050406030204" pitchFamily="18" charset="0"/>
                            </a:rPr>
                          </m:ctrlPr>
                        </m:naryPr>
                        <m:sub>
                          <m:r>
                            <a:rPr lang="zh-CN" altLang="en-US" sz="2400" i="1">
                              <a:solidFill>
                                <a:srgbClr val="C00000"/>
                              </a:solidFill>
                              <a:latin typeface="Cambria Math" charset="0"/>
                            </a:rPr>
                            <m:t>𝑖</m:t>
                          </m:r>
                          <m:r>
                            <a:rPr lang="zh-CN" altLang="en-US" sz="2400">
                              <a:solidFill>
                                <a:srgbClr val="C00000"/>
                              </a:solidFill>
                              <a:latin typeface="Cambria Math" charset="0"/>
                            </a:rPr>
                            <m:t>=1</m:t>
                          </m:r>
                        </m:sub>
                        <m:sup>
                          <m:r>
                            <a:rPr lang="zh-CN" altLang="en-US" sz="2400" i="1">
                              <a:solidFill>
                                <a:srgbClr val="C00000"/>
                              </a:solidFill>
                              <a:latin typeface="Cambria Math" charset="0"/>
                            </a:rPr>
                            <m:t>𝑁</m:t>
                          </m:r>
                        </m:sup>
                        <m:e>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charset="0"/>
                                </a:rPr>
                                <m:t>𝛼</m:t>
                              </m:r>
                            </m:e>
                            <m:sub>
                              <m:r>
                                <a:rPr lang="zh-CN" altLang="en-US" sz="2400" i="1">
                                  <a:solidFill>
                                    <a:srgbClr val="C00000"/>
                                  </a:solidFill>
                                  <a:latin typeface="Cambria Math" charset="0"/>
                                </a:rPr>
                                <m:t>𝑖</m:t>
                              </m:r>
                            </m:sub>
                          </m:sSub>
                        </m:e>
                      </m:nary>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charset="0"/>
                            </a:rPr>
                            <m:t>𝑦</m:t>
                          </m:r>
                        </m:e>
                        <m:sub>
                          <m:r>
                            <a:rPr lang="zh-CN" altLang="en-US" sz="2400" i="1">
                              <a:solidFill>
                                <a:srgbClr val="C00000"/>
                              </a:solidFill>
                              <a:latin typeface="Cambria Math" charset="0"/>
                            </a:rPr>
                            <m:t>𝑖</m:t>
                          </m:r>
                        </m:sub>
                      </m:sSub>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620710" y="4643066"/>
                <a:ext cx="10210523" cy="1172629"/>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80421" y="5729652"/>
                <a:ext cx="4579972" cy="1172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panose="02040503050406030204" pitchFamily="18"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180421" y="5729652"/>
                <a:ext cx="4579972" cy="1172629"/>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187" y="2970381"/>
                <a:ext cx="2033762" cy="523220"/>
              </a:xfrm>
              <a:prstGeom prst="rect">
                <a:avLst/>
              </a:prstGeom>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9405E"/>
                          </a:solidFill>
                          <a:latin typeface="Cambria Math" charset="0"/>
                        </a:rPr>
                        <m:t>𝐶</m:t>
                      </m:r>
                      <m:r>
                        <a:rPr lang="en-US" altLang="zh-CN" sz="2800" i="1">
                          <a:solidFill>
                            <a:srgbClr val="09405E"/>
                          </a:solidFill>
                          <a:latin typeface="Cambria Math" charset="0"/>
                        </a:rPr>
                        <m:t>=</m:t>
                      </m:r>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𝜇</m:t>
                          </m:r>
                        </m:e>
                        <m:sub>
                          <m:r>
                            <a:rPr lang="en-US" altLang="zh-CN" sz="2800" i="1">
                              <a:solidFill>
                                <a:srgbClr val="09405E"/>
                              </a:solidFill>
                              <a:latin typeface="Cambria Math" charset="0"/>
                            </a:rPr>
                            <m:t>𝑖</m:t>
                          </m:r>
                        </m:sub>
                      </m:sSub>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8187" y="2970381"/>
                <a:ext cx="2033762" cy="523220"/>
              </a:xfrm>
              <a:prstGeom prst="rect">
                <a:avLst/>
              </a:prstGeom>
              <a:blipFill>
                <a:blip r:embed="rId8"/>
                <a:stretch>
                  <a:fillRect b="-4651"/>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0" y="4983439"/>
                <a:ext cx="2227918" cy="1130822"/>
              </a:xfrm>
              <a:prstGeom prst="rect">
                <a:avLst/>
              </a:prstGeom>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solidFill>
                            <a:srgbClr val="09405E"/>
                          </a:solidFill>
                          <a:latin typeface="Cambria Math" charset="0"/>
                        </a:rPr>
                        <m:t>𝒘</m:t>
                      </m:r>
                      <m:r>
                        <a:rPr lang="en-US" altLang="zh-CN" sz="2400" i="1">
                          <a:solidFill>
                            <a:srgbClr val="09405E"/>
                          </a:solidFill>
                          <a:latin typeface="Cambria Math"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sSub>
                        <m:sSubPr>
                          <m:ctrlPr>
                            <a:rPr lang="zh-CN" altLang="zh-CN" sz="2400" i="1">
                              <a:solidFill>
                                <a:srgbClr val="09405E"/>
                              </a:solidFill>
                              <a:latin typeface="Cambria Math" panose="02040503050406030204" pitchFamily="18"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0" y="4983439"/>
                <a:ext cx="2227918" cy="1130822"/>
              </a:xfrm>
              <a:prstGeom prst="rect">
                <a:avLst/>
              </a:prstGeom>
              <a:blipFill>
                <a:blip r:embed="rId9"/>
                <a:stretch>
                  <a:fillRect l="-17514" t="-100000" b="-156044"/>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5265" y="3775059"/>
                <a:ext cx="1878848" cy="1130822"/>
              </a:xfrm>
              <a:prstGeom prst="rect">
                <a:avLst/>
              </a:prstGeom>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=0</m:t>
                      </m:r>
                    </m:oMath>
                  </m:oMathPara>
                </a14:m>
                <a:endParaRPr lang="zh-CN" altLang="en-US" sz="2400" dirty="0">
                  <a:solidFill>
                    <a:srgbClr val="09405E"/>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5265" y="3775059"/>
                <a:ext cx="1878848" cy="1130822"/>
              </a:xfrm>
              <a:prstGeom prst="rect">
                <a:avLst/>
              </a:prstGeom>
              <a:blipFill>
                <a:blip r:embed="rId10"/>
                <a:stretch>
                  <a:fillRect l="-54000" t="-100000" b="-154945"/>
                </a:stretch>
              </a:blipFill>
              <a:ln>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109865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561763" cy="5237271"/>
              </a:xfrm>
            </p:spPr>
            <p:txBody>
              <a:bodyPr/>
              <a:lstStyle/>
              <a:p>
                <a:pPr>
                  <a:lnSpc>
                    <a:spcPct val="100000"/>
                  </a:lnSpc>
                </a:pPr>
                <a:r>
                  <a:rPr lang="zh-CN" altLang="en-US" sz="2400" dirty="0"/>
                  <a:t>从而得到对偶变量</a:t>
                </a:r>
                <a14:m>
                  <m:oMath xmlns:m="http://schemas.openxmlformats.org/officeDocument/2006/math">
                    <m:r>
                      <a:rPr lang="en-US" altLang="zh-CN" sz="2400" b="1" i="1">
                        <a:latin typeface="Cambria Math" charset="0"/>
                      </a:rPr>
                      <m:t>𝜶</m:t>
                    </m:r>
                  </m:oMath>
                </a14:m>
                <a:r>
                  <a:rPr lang="zh-CN" altLang="en-US" sz="2400" dirty="0"/>
                  <a:t>的优化问题：</a:t>
                </a: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endParaRPr lang="en-US" altLang="zh-CN" sz="2400" dirty="0"/>
              </a:p>
              <a:p>
                <a:pPr>
                  <a:lnSpc>
                    <a:spcPct val="100000"/>
                  </a:lnSpc>
                </a:pPr>
                <a:r>
                  <a:rPr lang="zh-CN" altLang="en-US" sz="2400" dirty="0"/>
                  <a:t>可以看出，</a:t>
                </a:r>
                <a:r>
                  <a:rPr lang="en-US" altLang="zh-CN" sz="2400" dirty="0"/>
                  <a:t>SVM</a:t>
                </a:r>
                <a:r>
                  <a:rPr lang="zh-CN" altLang="en-US" sz="2400" dirty="0"/>
                  <a:t>中满足：</a:t>
                </a:r>
                <a14:m>
                  <m:oMath xmlns:m="http://schemas.openxmlformats.org/officeDocument/2006/math">
                    <m:sSup>
                      <m:sSupPr>
                        <m:ctrlPr>
                          <a:rPr lang="en-US" altLang="zh-CN" sz="2400" b="1" i="1">
                            <a:latin typeface="Cambria Math" panose="02040503050406030204" pitchFamily="18" charset="0"/>
                          </a:rPr>
                        </m:ctrlPr>
                      </m:sSupPr>
                      <m:e>
                        <m:r>
                          <a:rPr lang="en-US" altLang="zh-CN" sz="2400" i="1">
                            <a:latin typeface="Cambria Math" charset="0"/>
                          </a:rPr>
                          <m:t>𝑑</m:t>
                        </m:r>
                      </m:e>
                      <m:sup>
                        <m:r>
                          <a:rPr lang="en-US" altLang="zh-CN" sz="2400" i="1">
                            <a:latin typeface="Cambria Math" charset="0"/>
                          </a:rPr>
                          <m:t>∗</m:t>
                        </m:r>
                      </m:sup>
                    </m:sSup>
                    <m:r>
                      <a:rPr lang="en-US" altLang="zh-CN" sz="2400" b="1" i="1">
                        <a:latin typeface="Cambria Math" charset="0"/>
                      </a:rPr>
                      <m:t>=</m:t>
                    </m:r>
                    <m:sSup>
                      <m:sSupPr>
                        <m:ctrlPr>
                          <a:rPr lang="en-US" altLang="zh-CN" sz="2400" b="1" i="1">
                            <a:latin typeface="Cambria Math" panose="02040503050406030204" pitchFamily="18" charset="0"/>
                          </a:rPr>
                        </m:ctrlPr>
                      </m:sSupPr>
                      <m:e>
                        <m:r>
                          <a:rPr lang="en-US" altLang="zh-CN" sz="2400" i="1">
                            <a:latin typeface="Cambria Math" charset="0"/>
                          </a:rPr>
                          <m:t>𝑝</m:t>
                        </m:r>
                      </m:e>
                      <m:sup>
                        <m:r>
                          <a:rPr lang="en-US" altLang="zh-CN" sz="2400" i="1">
                            <a:latin typeface="Cambria Math" charset="0"/>
                          </a:rPr>
                          <m:t>∗</m:t>
                        </m:r>
                      </m:sup>
                    </m:sSup>
                  </m:oMath>
                </a14:m>
                <a:r>
                  <a:rPr lang="zh-CN" altLang="en-US" sz="2400" dirty="0"/>
                  <a:t>，可以通过求解对偶问题来得到原问题的最优解。</a:t>
                </a:r>
                <a:endParaRPr lang="en-US" altLang="zh-CN" sz="2400" dirty="0"/>
              </a:p>
              <a:p>
                <a:pPr marL="285750" lvl="1" indent="-285750" eaLnBrk="1" hangingPunct="1">
                  <a:lnSpc>
                    <a:spcPct val="100000"/>
                  </a:lnSpc>
                  <a:spcBef>
                    <a:spcPct val="0"/>
                  </a:spcBef>
                  <a:buFont typeface="Wingdings" panose="05000000000000000000" pitchFamily="2" charset="2"/>
                  <a:buChar char="n"/>
                </a:pPr>
                <a:r>
                  <a:rPr lang="zh-CN" altLang="en-US" dirty="0"/>
                  <a:t>对偶问题仍然是一个</a:t>
                </a:r>
                <a:r>
                  <a:rPr lang="en-US" altLang="zh-CN" dirty="0"/>
                  <a:t>QP</a:t>
                </a:r>
                <a:r>
                  <a:rPr lang="zh-CN" altLang="en-US" dirty="0"/>
                  <a:t>问题：变量数为</a:t>
                </a:r>
                <a:r>
                  <a:rPr lang="en-US" altLang="zh-CN" i="1" dirty="0">
                    <a:latin typeface="Cambria Math" charset="0"/>
                    <a:ea typeface="Cambria Math" charset="0"/>
                    <a:cs typeface="Cambria Math" charset="0"/>
                  </a:rPr>
                  <a:t>N</a:t>
                </a:r>
                <a:r>
                  <a:rPr lang="zh-CN" altLang="en-US" dirty="0"/>
                  <a:t>，约束项的数目为</a:t>
                </a:r>
                <a:r>
                  <a:rPr lang="en-US" altLang="zh-CN" dirty="0">
                    <a:latin typeface="Cambria Math" charset="0"/>
                    <a:ea typeface="Cambria Math" charset="0"/>
                    <a:cs typeface="Cambria Math" charset="0"/>
                  </a:rPr>
                  <a:t>(</a:t>
                </a:r>
                <a:r>
                  <a:rPr lang="en-US" altLang="zh-CN" i="1" dirty="0">
                    <a:latin typeface="Cambria Math" charset="0"/>
                    <a:ea typeface="Cambria Math" charset="0"/>
                    <a:cs typeface="Cambria Math" charset="0"/>
                  </a:rPr>
                  <a:t>N</a:t>
                </a:r>
                <a:r>
                  <a:rPr lang="en-US" altLang="zh-CN" dirty="0">
                    <a:latin typeface="Cambria Math" charset="0"/>
                    <a:ea typeface="Cambria Math" charset="0"/>
                    <a:cs typeface="Cambria Math" charset="0"/>
                  </a:rPr>
                  <a:t>+1)</a:t>
                </a:r>
              </a:p>
              <a:p>
                <a:pPr marL="933450" lvl="2" indent="-19050">
                  <a:buFont typeface="Arial" charset="0"/>
                  <a:buChar char="•"/>
                </a:pPr>
                <a:r>
                  <a:rPr lang="zh-CN" altLang="en-US" sz="2400" dirty="0">
                    <a:solidFill>
                      <a:srgbClr val="09405E"/>
                    </a:solidFill>
                    <a:latin typeface="Microsoft YaHei" charset="-122"/>
                    <a:ea typeface="Microsoft YaHei" charset="-122"/>
                    <a:cs typeface="Microsoft YaHei" charset="-122"/>
                  </a:rPr>
                  <a:t> 当</a:t>
                </a:r>
                <a14:m>
                  <m:oMath xmlns:m="http://schemas.openxmlformats.org/officeDocument/2006/math">
                    <m:r>
                      <a:rPr lang="en-US" altLang="zh-CN" sz="2400" i="1" dirty="0" smtClean="0">
                        <a:solidFill>
                          <a:srgbClr val="09405E"/>
                        </a:solidFill>
                        <a:latin typeface="Cambria Math" charset="0"/>
                        <a:ea typeface="Cambria Math" charset="0"/>
                        <a:cs typeface="Cambria Math" charset="0"/>
                      </a:rPr>
                      <m:t>𝑁</m:t>
                    </m:r>
                  </m:oMath>
                </a14:m>
                <a:r>
                  <a:rPr lang="zh-CN" altLang="en-US" sz="2400" dirty="0">
                    <a:solidFill>
                      <a:srgbClr val="09405E"/>
                    </a:solidFill>
                    <a:latin typeface="Microsoft YaHei" charset="-122"/>
                    <a:ea typeface="Microsoft YaHei" charset="-122"/>
                    <a:cs typeface="Microsoft YaHei" charset="-122"/>
                  </a:rPr>
                  <a:t>较大时，对偶问题的复杂度可能比原问题更高</a:t>
                </a:r>
                <a:endParaRPr lang="en-US" altLang="zh-CN" sz="2400" dirty="0">
                  <a:solidFill>
                    <a:srgbClr val="09405E"/>
                  </a:solidFill>
                  <a:latin typeface="Microsoft YaHei" charset="-122"/>
                  <a:ea typeface="Microsoft YaHei" charset="-122"/>
                  <a:cs typeface="Microsoft YaHei" charset="-122"/>
                </a:endParaRPr>
              </a:p>
              <a:p>
                <a:pPr marL="933450" lvl="2" indent="-19050">
                  <a:buFont typeface="Arial" charset="0"/>
                  <a:buChar char="•"/>
                </a:pPr>
                <a:r>
                  <a:rPr lang="zh-CN" altLang="en-US" sz="2400" dirty="0">
                    <a:solidFill>
                      <a:srgbClr val="09405E"/>
                    </a:solidFill>
                    <a:latin typeface="Microsoft YaHei" charset="-122"/>
                    <a:ea typeface="Microsoft YaHei" charset="-122"/>
                    <a:cs typeface="Microsoft YaHei" charset="-122"/>
                  </a:rPr>
                  <a:t> 但对偶问题可利用核技巧</a:t>
                </a:r>
                <a:r>
                  <a:rPr lang="en-US" altLang="zh-CN" sz="2400" dirty="0">
                    <a:solidFill>
                      <a:srgbClr val="09405E"/>
                    </a:solidFill>
                    <a:latin typeface="Microsoft YaHei" charset="-122"/>
                    <a:ea typeface="Microsoft YaHei" charset="-122"/>
                    <a:cs typeface="Microsoft YaHei" charset="-122"/>
                  </a:rPr>
                  <a:t>(kernel trick)</a:t>
                </a:r>
                <a:r>
                  <a:rPr lang="zh-CN" altLang="en-US" sz="2400" dirty="0">
                    <a:solidFill>
                      <a:srgbClr val="09405E"/>
                    </a:solidFill>
                    <a:latin typeface="Microsoft YaHei" charset="-122"/>
                    <a:ea typeface="Microsoft YaHei" charset="-122"/>
                    <a:cs typeface="Microsoft YaHei" charset="-122"/>
                  </a:rPr>
                  <a:t>与核方法结合</a:t>
                </a:r>
                <a:endParaRPr lang="en-US" altLang="zh-CN" sz="2400" dirty="0">
                  <a:solidFill>
                    <a:srgbClr val="09405E"/>
                  </a:solidFill>
                  <a:latin typeface="Microsoft YaHei" charset="-122"/>
                  <a:ea typeface="Microsoft YaHei" charset="-122"/>
                  <a:cs typeface="Microsoft YaHei" charset="-122"/>
                </a:endParaRPr>
              </a:p>
              <a:p>
                <a:pPr marL="933450" lvl="2" indent="-19050">
                  <a:buFont typeface="Arial" charset="0"/>
                  <a:buChar char="•"/>
                </a:pPr>
                <a:r>
                  <a:rPr lang="zh-CN" altLang="en-US" sz="2400" dirty="0">
                    <a:solidFill>
                      <a:srgbClr val="09405E"/>
                    </a:solidFill>
                    <a:latin typeface="Microsoft YaHei" charset="-122"/>
                    <a:ea typeface="Microsoft YaHei" charset="-122"/>
                    <a:cs typeface="Microsoft YaHei" charset="-122"/>
                  </a:rPr>
                  <a:t> 对此问题有高效的求解算法：</a:t>
                </a:r>
                <a:r>
                  <a:rPr lang="en-US" altLang="zh-CN" sz="2400" dirty="0">
                    <a:solidFill>
                      <a:srgbClr val="09405E"/>
                    </a:solidFill>
                    <a:latin typeface="Microsoft YaHei" charset="-122"/>
                    <a:ea typeface="Microsoft YaHei" charset="-122"/>
                    <a:cs typeface="Microsoft YaHei" charset="-122"/>
                  </a:rPr>
                  <a:t>SMO</a:t>
                </a:r>
                <a:r>
                  <a:rPr lang="zh-CN" altLang="en-US" sz="2400" dirty="0">
                    <a:solidFill>
                      <a:srgbClr val="09405E"/>
                    </a:solidFill>
                    <a:latin typeface="Microsoft YaHei" charset="-122"/>
                    <a:ea typeface="Microsoft YaHei" charset="-122"/>
                    <a:cs typeface="Microsoft YaHei" charset="-122"/>
                  </a:rPr>
                  <a:t>（</a:t>
                </a:r>
                <a:r>
                  <a:rPr lang="en-US" altLang="zh-CN" sz="2400" dirty="0">
                    <a:solidFill>
                      <a:srgbClr val="09405E"/>
                    </a:solidFill>
                    <a:latin typeface="Microsoft YaHei" charset="-122"/>
                    <a:ea typeface="Microsoft YaHei" charset="-122"/>
                    <a:cs typeface="Microsoft YaHei" charset="-122"/>
                  </a:rPr>
                  <a:t>Sequential Minimal Optimization</a:t>
                </a:r>
                <a:r>
                  <a:rPr lang="zh-CN" altLang="en-US" sz="2400" dirty="0">
                    <a:solidFill>
                      <a:srgbClr val="09405E"/>
                    </a:solidFill>
                    <a:latin typeface="Microsoft YaHei" charset="-122"/>
                    <a:ea typeface="Microsoft YaHei" charset="-122"/>
                    <a:cs typeface="Microsoft YaHei" charset="-122"/>
                  </a:rPr>
                  <a:t>）</a:t>
                </a:r>
                <a:endParaRPr lang="en-US" altLang="zh-CN" sz="2400" dirty="0">
                  <a:latin typeface="Cambria Math" charset="0"/>
                  <a:ea typeface="Cambria Math" charset="0"/>
                  <a:cs typeface="Cambria Math" charset="0"/>
                </a:endParaRPr>
              </a:p>
              <a:p>
                <a:pPr>
                  <a:lnSpc>
                    <a:spcPct val="100000"/>
                  </a:lnSpc>
                </a:pPr>
                <a:endParaRPr lang="en-US" altLang="zh-CN" dirty="0"/>
              </a:p>
              <a:p>
                <a:pPr>
                  <a:lnSpc>
                    <a:spcPct val="100000"/>
                  </a:lnSpc>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3"/>
                <a:stretch>
                  <a:fillRect l="-685" t="-931" r="-3426" b="-372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的对偶问题</a:t>
            </a:r>
          </a:p>
        </p:txBody>
      </p:sp>
      <mc:AlternateContent xmlns:mc="http://schemas.openxmlformats.org/markup-compatibility/2006" xmlns:a14="http://schemas.microsoft.com/office/drawing/2010/main">
        <mc:Choice Requires="a14">
          <p:sp>
            <p:nvSpPr>
              <p:cNvPr id="4" name="矩形 3"/>
              <p:cNvSpPr/>
              <p:nvPr/>
            </p:nvSpPr>
            <p:spPr>
              <a:xfrm>
                <a:off x="1605766" y="1585913"/>
                <a:ext cx="5292411"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panose="02040503050406030204" pitchFamily="18" charset="0"/>
                            </a:rPr>
                          </m:ctrlPr>
                        </m:funcPr>
                        <m:fName>
                          <m:r>
                            <m:rPr>
                              <m:sty m:val="p"/>
                            </m:rPr>
                            <a:rPr lang="en-US" altLang="zh-CN" sz="2400" b="0" i="0" smtClean="0">
                              <a:solidFill>
                                <a:srgbClr val="09405E"/>
                              </a:solidFill>
                              <a:latin typeface="Cambria Math" charset="0"/>
                            </a:rPr>
                            <m:t>max</m:t>
                          </m:r>
                        </m:fName>
                        <m:e>
                          <m:d>
                            <m:dPr>
                              <m:ctrlPr>
                                <a:rPr lang="is-IS" altLang="zh-CN" sz="2400" b="0" i="1" smtClean="0">
                                  <a:solidFill>
                                    <a:srgbClr val="09405E"/>
                                  </a:solidFill>
                                  <a:latin typeface="Cambria Math" panose="02040503050406030204" pitchFamily="18" charset="0"/>
                                </a:rPr>
                              </m:ctrlPr>
                            </m:dPr>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panose="02040503050406030204" pitchFamily="18"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e>
                          </m:d>
                        </m:e>
                      </m:func>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605766" y="1585913"/>
                <a:ext cx="5292411" cy="1281376"/>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222376" y="2737698"/>
                <a:ext cx="2159053" cy="10384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=0</m:t>
                      </m:r>
                    </m:oMath>
                  </m:oMathPara>
                </a14:m>
                <a:endParaRPr lang="zh-CN" altLang="en-US" sz="2400" dirty="0">
                  <a:solidFill>
                    <a:srgbClr val="09405E"/>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222376" y="2737698"/>
                <a:ext cx="2159053" cy="1038489"/>
              </a:xfrm>
              <a:prstGeom prst="rect">
                <a:avLst/>
              </a:prstGeom>
              <a:blipFill rotWithShape="0">
                <a:blip r:embed="rId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05766" y="3788241"/>
                <a:ext cx="41070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solidFill>
                                <a:srgbClr val="09405E"/>
                              </a:solidFill>
                              <a:latin typeface="Cambria Math" panose="02040503050406030204" pitchFamily="18" charset="0"/>
                            </a:rPr>
                          </m:ctrlPr>
                        </m:sSubPr>
                        <m:e>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605766" y="3788241"/>
                <a:ext cx="4107022" cy="461665"/>
              </a:xfrm>
              <a:prstGeom prst="rect">
                <a:avLst/>
              </a:prstGeom>
              <a:blipFill rotWithShape="0">
                <a:blip r:embed="rId6"/>
                <a:stretch>
                  <a:fillRect t="-102632" b="-1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771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得到最佳的</a:t>
                </a:r>
                <a14:m>
                  <m:oMath xmlns:m="http://schemas.openxmlformats.org/officeDocument/2006/math">
                    <m:r>
                      <a:rPr lang="zh-CN" altLang="en-US" b="1" i="1">
                        <a:latin typeface="Cambria Math" charset="0"/>
                        <a:ea typeface="Cambria Math" charset="0"/>
                        <a:cs typeface="Cambria Math" charset="0"/>
                      </a:rPr>
                      <m:t>𝜶</m:t>
                    </m:r>
                  </m:oMath>
                </a14:m>
                <a:r>
                  <a:rPr lang="zh-CN" altLang="en-US" dirty="0"/>
                  <a:t>后，可计算</a:t>
                </a:r>
                <a14:m>
                  <m:oMath xmlns:m="http://schemas.openxmlformats.org/officeDocument/2006/math">
                    <m:r>
                      <a:rPr lang="en-US" altLang="zh-CN" b="1" i="1">
                        <a:latin typeface="Cambria Math" charset="0"/>
                      </a:rPr>
                      <m:t>𝒘</m:t>
                    </m:r>
                    <m:r>
                      <a:rPr lang="en-US" altLang="zh-CN" i="1">
                        <a:latin typeface="Cambria Math" charset="0"/>
                      </a:rPr>
                      <m:t>=</m:t>
                    </m:r>
                    <m:nary>
                      <m:naryPr>
                        <m:chr m:val="∑"/>
                        <m:limLoc m:val="undOvr"/>
                        <m:ctrlPr>
                          <a:rPr lang="zh-CN" altLang="zh-CN" i="1">
                            <a:latin typeface="Cambria Math" panose="02040503050406030204" pitchFamily="18" charset="0"/>
                          </a:rPr>
                        </m:ctrlPr>
                      </m:naryPr>
                      <m:sub>
                        <m:r>
                          <a:rPr lang="en-US" altLang="zh-CN" i="1">
                            <a:latin typeface="Cambria Math" charset="0"/>
                          </a:rPr>
                          <m:t>𝑖</m:t>
                        </m:r>
                        <m:r>
                          <a:rPr lang="en-US" altLang="zh-CN" i="1">
                            <a:latin typeface="Cambria Math" charset="0"/>
                          </a:rPr>
                          <m:t>=1</m:t>
                        </m:r>
                      </m:sub>
                      <m:sup>
                        <m:r>
                          <a:rPr lang="en-US" altLang="zh-CN" i="1">
                            <a:latin typeface="Cambria Math" charset="0"/>
                          </a:rPr>
                          <m:t>𝑁</m:t>
                        </m:r>
                      </m:sup>
                      <m:e>
                        <m:sSub>
                          <m:sSubPr>
                            <m:ctrlPr>
                              <a:rPr lang="zh-CN" altLang="zh-CN" i="1">
                                <a:latin typeface="Cambria Math" panose="02040503050406030204" pitchFamily="18" charset="0"/>
                              </a:rPr>
                            </m:ctrlPr>
                          </m:sSubPr>
                          <m:e>
                            <m:r>
                              <a:rPr lang="en-US" altLang="zh-CN" i="1">
                                <a:latin typeface="Cambria Math" charset="0"/>
                              </a:rPr>
                              <m:t>𝛼</m:t>
                            </m:r>
                          </m:e>
                          <m:sub>
                            <m:r>
                              <a:rPr lang="en-US" altLang="zh-CN" i="1">
                                <a:latin typeface="Cambria Math" charset="0"/>
                              </a:rPr>
                              <m:t>𝑖</m:t>
                            </m:r>
                          </m:sub>
                        </m:sSub>
                      </m:e>
                    </m:nary>
                    <m:sSub>
                      <m:sSubPr>
                        <m:ctrlPr>
                          <a:rPr lang="zh-CN"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𝑖</m:t>
                        </m:r>
                      </m:sub>
                    </m:sSub>
                    <m:sSub>
                      <m:sSubPr>
                        <m:ctrlPr>
                          <a:rPr lang="zh-CN" altLang="zh-CN" i="1">
                            <a:latin typeface="Cambria Math" panose="02040503050406030204" pitchFamily="18" charset="0"/>
                          </a:rPr>
                        </m:ctrlPr>
                      </m:sSubPr>
                      <m:e>
                        <m:r>
                          <a:rPr lang="en-US" altLang="zh-CN" b="1" i="1">
                            <a:latin typeface="Cambria Math" charset="0"/>
                          </a:rPr>
                          <m:t>𝒙</m:t>
                        </m:r>
                      </m:e>
                      <m:sub>
                        <m:r>
                          <a:rPr lang="en-US" altLang="zh-CN" i="1">
                            <a:latin typeface="Cambria Math" charset="0"/>
                          </a:rPr>
                          <m:t>𝑖</m:t>
                        </m:r>
                      </m:sub>
                    </m:sSub>
                  </m:oMath>
                </a14:m>
                <a:endParaRPr lang="en-US" altLang="zh-CN" dirty="0"/>
              </a:p>
              <a:p>
                <a:pPr lvl="1"/>
                <a:endParaRPr kumimoji="1" lang="en-US" altLang="zh-CN" dirty="0"/>
              </a:p>
              <a:p>
                <a:r>
                  <a:rPr lang="zh-CN" altLang="en-US" dirty="0"/>
                  <a:t>用任意一个支持向量即可求得</a:t>
                </a:r>
                <a:r>
                  <a:rPr lang="en-US" altLang="zh-CN" i="1" dirty="0">
                    <a:latin typeface="Cambria Math" charset="0"/>
                    <a:ea typeface="Cambria Math" charset="0"/>
                    <a:cs typeface="Cambria Math" charset="0"/>
                  </a:rPr>
                  <a:t>b</a:t>
                </a:r>
                <a:r>
                  <a:rPr lang="zh-CN" altLang="en-US" dirty="0"/>
                  <a:t>：</a:t>
                </a:r>
                <a14:m>
                  <m:oMath xmlns:m="http://schemas.openxmlformats.org/officeDocument/2006/math">
                    <m:r>
                      <a:rPr lang="zh-CN" altLang="en-US" dirty="0">
                        <a:latin typeface="Cambria Math" charset="0"/>
                      </a:rPr>
                      <m:t> </m:t>
                    </m:r>
                    <m:r>
                      <a:rPr lang="zh-CN" altLang="en-US" i="1" dirty="0">
                        <a:latin typeface="Cambria Math" charset="0"/>
                      </a:rPr>
                      <m:t> </m:t>
                    </m:r>
                    <m:r>
                      <a:rPr lang="en-US" altLang="zh-CN" i="1" dirty="0">
                        <a:latin typeface="Cambria Math" charset="0"/>
                      </a:rPr>
                      <m:t>𝑏</m:t>
                    </m:r>
                    <m:r>
                      <a:rPr lang="en-US" altLang="zh-CN" i="1">
                        <a:latin typeface="Cambria Math" charset="0"/>
                        <a:ea typeface="Cambria Math" charset="0"/>
                        <a:cs typeface="Cambria Math" charset="0"/>
                      </a:rPr>
                      <m:t>=</m:t>
                    </m:r>
                    <m:sSub>
                      <m:sSubPr>
                        <m:ctrlPr>
                          <a:rPr lang="en-US" altLang="zh-CN" i="1">
                            <a:latin typeface="Cambria Math" panose="02040503050406030204" pitchFamily="18" charset="0"/>
                            <a:ea typeface="Cambria Math" charset="0"/>
                            <a:cs typeface="Cambria Math" charset="0"/>
                          </a:rPr>
                        </m:ctrlPr>
                      </m:sSubPr>
                      <m:e>
                        <m:r>
                          <a:rPr lang="en-US" altLang="zh-CN" i="1">
                            <a:latin typeface="Cambria Math" charset="0"/>
                            <a:ea typeface="Cambria Math" charset="0"/>
                            <a:cs typeface="Cambria Math" charset="0"/>
                          </a:rPr>
                          <m:t>𝑦</m:t>
                        </m:r>
                      </m:e>
                      <m:sub>
                        <m:r>
                          <a:rPr lang="en-US" altLang="zh-CN" i="1">
                            <a:latin typeface="Cambria Math" charset="0"/>
                            <a:ea typeface="Cambria Math" charset="0"/>
                            <a:cs typeface="Cambria Math" charset="0"/>
                          </a:rPr>
                          <m:t>𝑖</m:t>
                        </m:r>
                      </m:sub>
                    </m:sSub>
                    <m:r>
                      <a:rPr lang="en-US" altLang="zh-CN" i="1">
                        <a:latin typeface="Cambria Math" charset="0"/>
                        <a:ea typeface="Cambria Math" charset="0"/>
                        <a:cs typeface="Cambria Math" charset="0"/>
                      </a:rPr>
                      <m:t>−</m:t>
                    </m:r>
                    <m:sSup>
                      <m:sSupPr>
                        <m:ctrlPr>
                          <a:rPr lang="zh-CN" altLang="zh-CN" i="1">
                            <a:latin typeface="Cambria Math" panose="02040503050406030204" pitchFamily="18" charset="0"/>
                          </a:rPr>
                        </m:ctrlPr>
                      </m:sSupPr>
                      <m:e>
                        <m:r>
                          <a:rPr lang="en-US" altLang="zh-CN" b="1" i="1">
                            <a:latin typeface="Cambria Math" charset="0"/>
                          </a:rPr>
                          <m:t>𝒘</m:t>
                        </m:r>
                      </m:e>
                      <m:sup>
                        <m:r>
                          <m:rPr>
                            <m:sty m:val="p"/>
                          </m:rPr>
                          <a:rPr lang="en-US" altLang="zh-CN">
                            <a:latin typeface="Cambria Math" charset="0"/>
                          </a:rPr>
                          <m:t>T</m:t>
                        </m:r>
                      </m:sup>
                    </m:sSup>
                    <m:sSub>
                      <m:sSubPr>
                        <m:ctrlPr>
                          <a:rPr lang="zh-CN" altLang="zh-CN" i="1">
                            <a:latin typeface="Cambria Math" panose="02040503050406030204" pitchFamily="18" charset="0"/>
                          </a:rPr>
                        </m:ctrlPr>
                      </m:sSubPr>
                      <m:e>
                        <m:r>
                          <a:rPr lang="en-US" altLang="zh-CN" b="1" i="1">
                            <a:latin typeface="Cambria Math" charset="0"/>
                          </a:rPr>
                          <m:t>𝒙</m:t>
                        </m:r>
                      </m:e>
                      <m:sub>
                        <m:r>
                          <a:rPr lang="en-US" altLang="zh-CN" i="1">
                            <a:latin typeface="Cambria Math" charset="0"/>
                          </a:rPr>
                          <m:t>𝑖</m:t>
                        </m:r>
                      </m:sub>
                    </m:sSub>
                  </m:oMath>
                </a14:m>
                <a:endParaRPr kumimoji="1" lang="en-US" altLang="zh-CN" dirty="0"/>
              </a:p>
              <a:p>
                <a:pPr lvl="1"/>
                <a:endParaRPr kumimoji="1" lang="en-US" altLang="zh-CN" dirty="0"/>
              </a:p>
              <a:p>
                <a:r>
                  <a:rPr lang="zh-CN" altLang="en-US" dirty="0"/>
                  <a:t>为了得到更稳定的解，对所有支持向量求平均</a:t>
                </a:r>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i="1" dirty="0">
                <a:latin typeface="Cambria Math" charset="0"/>
                <a:ea typeface="Cambria Math" charset="0"/>
                <a:cs typeface="Cambria Math" charset="0"/>
              </a:rPr>
              <a:t>w, b</a:t>
            </a:r>
            <a:r>
              <a:rPr lang="zh-CN" altLang="en-US" i="1" dirty="0">
                <a:latin typeface="Cambria Math" charset="0"/>
                <a:ea typeface="Cambria Math" charset="0"/>
                <a:cs typeface="Cambria Math" charset="0"/>
              </a:rPr>
              <a:t> </a:t>
            </a:r>
            <a:r>
              <a:rPr lang="zh-CN" altLang="en-US" dirty="0">
                <a:latin typeface="Microsoft YaHei" charset="-122"/>
                <a:ea typeface="Microsoft YaHei" charset="-122"/>
                <a:cs typeface="Microsoft YaHei" charset="-122"/>
              </a:rPr>
              <a:t>的计算</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970584" y="4038168"/>
                <a:ext cx="4220451" cy="11889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Cambria Math" charset="0"/>
                          <a:cs typeface="Cambria Math" charset="0"/>
                        </a:rPr>
                        <m:t>𝑏</m:t>
                      </m:r>
                      <m:r>
                        <a:rPr lang="en-US" altLang="zh-CN" sz="2800" b="0" i="1" smtClean="0">
                          <a:solidFill>
                            <a:srgbClr val="09405E"/>
                          </a:solidFill>
                          <a:latin typeface="Cambria Math" charset="0"/>
                          <a:ea typeface="Cambria Math" charset="0"/>
                          <a:cs typeface="Cambria Math" charset="0"/>
                        </a:rPr>
                        <m:t>=</m:t>
                      </m:r>
                      <m:f>
                        <m:fPr>
                          <m:ctrlPr>
                            <a:rPr lang="mr-IN" altLang="zh-CN" sz="2800" b="0" i="1" smtClean="0">
                              <a:solidFill>
                                <a:srgbClr val="09405E"/>
                              </a:solidFill>
                              <a:latin typeface="Cambria Math" panose="02040503050406030204" pitchFamily="18" charset="0"/>
                              <a:ea typeface="Cambria Math" charset="0"/>
                              <a:cs typeface="Cambria Math" charset="0"/>
                            </a:rPr>
                          </m:ctrlPr>
                        </m:fPr>
                        <m:num>
                          <m:r>
                            <a:rPr lang="en-US" altLang="zh-CN" sz="2800" b="0" i="1" smtClean="0">
                              <a:solidFill>
                                <a:srgbClr val="09405E"/>
                              </a:solidFill>
                              <a:latin typeface="Cambria Math" charset="0"/>
                              <a:ea typeface="Cambria Math" charset="0"/>
                              <a:cs typeface="Cambria Math" charset="0"/>
                            </a:rPr>
                            <m:t>1</m:t>
                          </m:r>
                        </m:num>
                        <m:den>
                          <m:sSub>
                            <m:sSubPr>
                              <m:ctrlPr>
                                <a:rPr lang="en-US" altLang="zh-CN" sz="2800" b="0" i="1" smtClean="0">
                                  <a:solidFill>
                                    <a:srgbClr val="09405E"/>
                                  </a:solidFill>
                                  <a:latin typeface="Cambria Math" panose="02040503050406030204" pitchFamily="18" charset="0"/>
                                  <a:ea typeface="Cambria Math" charset="0"/>
                                  <a:cs typeface="Cambria Math" charset="0"/>
                                </a:rPr>
                              </m:ctrlPr>
                            </m:sSubPr>
                            <m:e>
                              <m:r>
                                <a:rPr lang="en-US" altLang="zh-CN" sz="2800" b="0" i="1" smtClean="0">
                                  <a:solidFill>
                                    <a:srgbClr val="09405E"/>
                                  </a:solidFill>
                                  <a:latin typeface="Cambria Math" charset="0"/>
                                  <a:ea typeface="Cambria Math" charset="0"/>
                                  <a:cs typeface="Cambria Math" charset="0"/>
                                </a:rPr>
                                <m:t>𝑁</m:t>
                              </m:r>
                            </m:e>
                            <m:sub>
                              <m:r>
                                <a:rPr lang="en-US" altLang="zh-CN" sz="2800" i="1">
                                  <a:solidFill>
                                    <a:srgbClr val="09405E"/>
                                  </a:solidFill>
                                  <a:latin typeface="Cambria Math" charset="0"/>
                                  <a:ea typeface="Cambria Math" charset="0"/>
                                  <a:cs typeface="Cambria Math" charset="0"/>
                                </a:rPr>
                                <m:t>𝒮</m:t>
                              </m:r>
                            </m:sub>
                          </m:sSub>
                        </m:den>
                      </m:f>
                      <m:nary>
                        <m:naryPr>
                          <m:chr m:val="∑"/>
                          <m:supHide m:val="on"/>
                          <m:ctrlPr>
                            <a:rPr lang="en-US" altLang="zh-CN" sz="2800" i="1">
                              <a:solidFill>
                                <a:srgbClr val="09405E"/>
                              </a:solidFill>
                              <a:latin typeface="Cambria Math" panose="02040503050406030204" pitchFamily="18" charset="0"/>
                              <a:ea typeface="Cambria Math" charset="0"/>
                              <a:cs typeface="Cambria Math" charset="0"/>
                            </a:rPr>
                          </m:ctrlPr>
                        </m:naryPr>
                        <m:sub>
                          <m:sSub>
                            <m:sSubPr>
                              <m:ctrlPr>
                                <a:rPr lang="zh-CN" altLang="zh-CN" sz="2800" i="1">
                                  <a:solidFill>
                                    <a:srgbClr val="09405E"/>
                                  </a:solidFill>
                                  <a:latin typeface="Cambria Math" panose="02040503050406030204" pitchFamily="18" charset="0"/>
                                </a:rPr>
                              </m:ctrlPr>
                            </m:sSubPr>
                            <m:e>
                              <m:r>
                                <a:rPr lang="en-US" altLang="zh-CN" sz="2800" b="1" i="1">
                                  <a:solidFill>
                                    <a:srgbClr val="09405E"/>
                                  </a:solidFill>
                                  <a:latin typeface="Cambria Math" charset="0"/>
                                </a:rPr>
                                <m:t>𝒙</m:t>
                              </m:r>
                            </m:e>
                            <m:sub>
                              <m:r>
                                <m:rPr>
                                  <m:sty m:val="p"/>
                                </m:rPr>
                                <a:rPr lang="en-US" altLang="zh-CN" sz="2800" b="1" i="1">
                                  <a:solidFill>
                                    <a:srgbClr val="09405E"/>
                                  </a:solidFill>
                                  <a:latin typeface="Cambria Math" panose="02040503050406030204" pitchFamily="18" charset="0"/>
                                </a:rPr>
                                <m:t>m</m:t>
                              </m:r>
                            </m:sub>
                          </m:sSub>
                          <m:r>
                            <a:rPr lang="en-US"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𝒮</m:t>
                          </m:r>
                        </m:sub>
                        <m:sup/>
                        <m:e>
                          <m:d>
                            <m:dPr>
                              <m:ctrlPr>
                                <a:rPr lang="mr-IN" altLang="zh-CN" sz="2800" i="1">
                                  <a:solidFill>
                                    <a:srgbClr val="09405E"/>
                                  </a:solidFill>
                                  <a:latin typeface="Cambria Math" panose="02040503050406030204" pitchFamily="18" charset="0"/>
                                  <a:ea typeface="Cambria Math" charset="0"/>
                                  <a:cs typeface="Cambria Math" charset="0"/>
                                </a:rPr>
                              </m:ctrlPr>
                            </m:dPr>
                            <m:e>
                              <m:sSub>
                                <m:sSubPr>
                                  <m:ctrlPr>
                                    <a:rPr lang="en-US" altLang="zh-CN" sz="2800" i="1">
                                      <a:solidFill>
                                        <a:srgbClr val="09405E"/>
                                      </a:solidFill>
                                      <a:latin typeface="Cambria Math" panose="02040503050406030204" pitchFamily="18" charset="0"/>
                                      <a:ea typeface="Microsoft YaHei" charset="-122"/>
                                      <a:cs typeface="Microsoft YaHei" charset="-122"/>
                                    </a:rPr>
                                  </m:ctrlPr>
                                </m:sSubPr>
                                <m:e>
                                  <m:r>
                                    <a:rPr lang="en-US" altLang="zh-CN" sz="2800">
                                      <a:solidFill>
                                        <a:srgbClr val="09405E"/>
                                      </a:solidFill>
                                      <a:latin typeface="Cambria Math" charset="0"/>
                                      <a:ea typeface="Microsoft YaHei" charset="-122"/>
                                      <a:cs typeface="Microsoft YaHei" charset="-122"/>
                                    </a:rPr>
                                    <m:t>𝑦</m:t>
                                  </m:r>
                                </m:e>
                                <m:sub>
                                  <m:r>
                                    <a:rPr lang="en-US" altLang="zh-CN" sz="2800" b="0" i="1" smtClean="0">
                                      <a:solidFill>
                                        <a:srgbClr val="09405E"/>
                                      </a:solidFill>
                                      <a:latin typeface="Cambria Math" charset="0"/>
                                      <a:ea typeface="Microsoft YaHei" charset="-122"/>
                                      <a:cs typeface="Microsoft YaHei" charset="-122"/>
                                    </a:rPr>
                                    <m:t>𝑚</m:t>
                                  </m:r>
                                </m:sub>
                              </m:sSub>
                              <m:r>
                                <a:rPr lang="en-US" altLang="zh-CN" sz="2800" i="1">
                                  <a:solidFill>
                                    <a:srgbClr val="09405E"/>
                                  </a:solidFill>
                                  <a:latin typeface="Cambria Math" charset="0"/>
                                  <a:ea typeface="Microsoft YaHei" charset="-122"/>
                                  <a:cs typeface="Microsoft YaHei" charset="-122"/>
                                </a:rPr>
                                <m:t>−</m:t>
                              </m:r>
                              <m:sSup>
                                <m:sSupPr>
                                  <m:ctrlPr>
                                    <a:rPr lang="zh-CN" altLang="zh-CN" sz="2800" i="1">
                                      <a:solidFill>
                                        <a:srgbClr val="09405E"/>
                                      </a:solidFill>
                                      <a:latin typeface="Cambria Math" panose="02040503050406030204" pitchFamily="18"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sSub>
                                <m:sSubPr>
                                  <m:ctrlPr>
                                    <a:rPr lang="zh-CN" altLang="zh-CN" sz="2800" i="1">
                                      <a:solidFill>
                                        <a:srgbClr val="09405E"/>
                                      </a:solidFill>
                                      <a:latin typeface="Cambria Math" panose="02040503050406030204" pitchFamily="18" charset="0"/>
                                    </a:rPr>
                                  </m:ctrlPr>
                                </m:sSubPr>
                                <m:e>
                                  <m:r>
                                    <a:rPr lang="en-US" altLang="zh-CN" sz="2800" b="1" i="1">
                                      <a:solidFill>
                                        <a:srgbClr val="09405E"/>
                                      </a:solidFill>
                                      <a:latin typeface="Cambria Math" charset="0"/>
                                    </a:rPr>
                                    <m:t>𝒙</m:t>
                                  </m:r>
                                </m:e>
                                <m:sub>
                                  <m:r>
                                    <m:rPr>
                                      <m:sty m:val="p"/>
                                    </m:rPr>
                                    <a:rPr lang="en-US" altLang="zh-CN" sz="2800" b="1" i="1">
                                      <a:solidFill>
                                        <a:srgbClr val="09405E"/>
                                      </a:solidFill>
                                      <a:latin typeface="Cambria Math" panose="02040503050406030204" pitchFamily="18" charset="0"/>
                                    </a:rPr>
                                    <m:t>m</m:t>
                                  </m:r>
                                </m:sub>
                              </m:sSub>
                            </m:e>
                          </m:d>
                        </m:e>
                      </m:nary>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970584" y="4038168"/>
                <a:ext cx="4220451" cy="1188980"/>
              </a:xfrm>
              <a:prstGeom prst="rect">
                <a:avLst/>
              </a:prstGeom>
              <a:blipFill>
                <a:blip r:embed="rId3"/>
                <a:stretch>
                  <a:fillRect t="-123158" b="-16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284412" y="6154202"/>
                <a:ext cx="7782257" cy="461663"/>
              </a:xfrm>
              <a:prstGeom prst="rect">
                <a:avLst/>
              </a:prstGeom>
              <a:noFill/>
              <a:ln w="25400" cap="flat">
                <a:solidFill>
                  <a:schemeClr val="bg1">
                    <a:lumMod val="50000"/>
                  </a:schemeClr>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altLang="zh-CN" sz="2400"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SVM</a:t>
                </a:r>
                <a:r>
                  <a:rPr kumimoji="0" lang="zh-CN" altLang="en-US" sz="2400"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的优化算法</a:t>
                </a:r>
                <a:r>
                  <a:rPr kumimoji="0" lang="en-US" altLang="zh-CN" sz="2400"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SMO</a:t>
                </a:r>
                <a:r>
                  <a:rPr kumimoji="0" lang="zh-CN" altLang="en-US" sz="2400"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迭代更新</a:t>
                </a:r>
                <a14:m>
                  <m:oMath xmlns:m="http://schemas.openxmlformats.org/officeDocument/2006/math">
                    <m:r>
                      <a:rPr kumimoji="0" lang="zh-CN" altLang="en-US" sz="2400" b="1" i="1" u="none" strike="noStrike" cap="none" spc="0" normalizeH="0" baseline="0" smtClean="0">
                        <a:ln>
                          <a:noFill/>
                        </a:ln>
                        <a:solidFill>
                          <a:srgbClr val="C00000"/>
                        </a:solidFill>
                        <a:effectLst/>
                        <a:uFillTx/>
                        <a:latin typeface="Cambria Math" charset="0"/>
                        <a:ea typeface="Cambria Math" charset="0"/>
                        <a:cs typeface="Cambria Math" charset="0"/>
                        <a:sym typeface="Times New Roman" panose="02020603050405020304"/>
                      </a:rPr>
                      <m:t>𝜶</m:t>
                    </m:r>
                  </m:oMath>
                </a14:m>
                <a:r>
                  <a:rPr kumimoji="0" lang="zh-CN" altLang="en-US" sz="240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，对</a:t>
                </a:r>
                <a14:m>
                  <m:oMath xmlns:m="http://schemas.openxmlformats.org/officeDocument/2006/math">
                    <m:r>
                      <a:rPr lang="en-US" altLang="zh-CN" sz="2400" b="1" i="1" smtClean="0">
                        <a:solidFill>
                          <a:srgbClr val="C00000"/>
                        </a:solidFill>
                        <a:latin typeface="Cambria Math" charset="0"/>
                        <a:ea typeface="Cambria Math" charset="0"/>
                        <a:cs typeface="Cambria Math" charset="0"/>
                      </a:rPr>
                      <m:t>𝒘</m:t>
                    </m:r>
                    <m:r>
                      <a:rPr lang="en-US" altLang="zh-CN" sz="2400" b="1" i="0" smtClean="0">
                        <a:solidFill>
                          <a:srgbClr val="C00000"/>
                        </a:solidFill>
                        <a:latin typeface="Cambria Math" charset="0"/>
                        <a:ea typeface="Cambria Math" charset="0"/>
                        <a:cs typeface="Cambria Math" charset="0"/>
                      </a:rPr>
                      <m:t>,</m:t>
                    </m:r>
                    <m:r>
                      <a:rPr lang="en-US" altLang="zh-CN" sz="2400" b="0" i="1" smtClean="0">
                        <a:solidFill>
                          <a:srgbClr val="C00000"/>
                        </a:solidFill>
                        <a:latin typeface="Cambria Math" charset="0"/>
                        <a:ea typeface="Cambria Math" charset="0"/>
                        <a:cs typeface="Cambria Math" charset="0"/>
                      </a:rPr>
                      <m:t>𝑏</m:t>
                    </m:r>
                  </m:oMath>
                </a14:m>
                <a:r>
                  <a:rPr kumimoji="0" lang="zh-CN" altLang="en-US" sz="240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也是迭代更新。</a:t>
                </a:r>
              </a:p>
            </p:txBody>
          </p:sp>
        </mc:Choice>
        <mc:Fallback xmlns="">
          <p:sp>
            <p:nvSpPr>
              <p:cNvPr id="5" name="文本框 4"/>
              <p:cNvSpPr txBox="1">
                <a:spLocks noRot="1" noChangeAspect="1" noMove="1" noResize="1" noEditPoints="1" noAdjustHandles="1" noChangeArrowheads="1" noChangeShapeType="1" noTextEdit="1"/>
              </p:cNvSpPr>
              <p:nvPr/>
            </p:nvSpPr>
            <p:spPr>
              <a:xfrm>
                <a:off x="1284412" y="6154202"/>
                <a:ext cx="7782257" cy="461663"/>
              </a:xfrm>
              <a:prstGeom prst="rect">
                <a:avLst/>
              </a:prstGeom>
              <a:blipFill rotWithShape="0">
                <a:blip r:embed="rId4"/>
                <a:stretch>
                  <a:fillRect l="-1641" t="-7595" r="-859" b="-26582"/>
                </a:stretch>
              </a:blipFill>
              <a:ln w="25400" cap="flat">
                <a:solidFill>
                  <a:schemeClr val="bg1">
                    <a:lumMod val="50000"/>
                  </a:schemeClr>
                </a:solid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478933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719767" y="832757"/>
                <a:ext cx="10752465" cy="5237271"/>
              </a:xfrm>
            </p:spPr>
            <p:txBody>
              <a:bodyPr/>
              <a:lstStyle/>
              <a:p>
                <a:r>
                  <a:rPr lang="zh-CN" altLang="en-US" dirty="0"/>
                  <a:t>得到</a:t>
                </a:r>
                <a14:m>
                  <m:oMath xmlns:m="http://schemas.openxmlformats.org/officeDocument/2006/math">
                    <m:r>
                      <a:rPr lang="en-US" altLang="zh-CN" b="1" i="1">
                        <a:latin typeface="Cambria Math" charset="0"/>
                      </a:rPr>
                      <m:t>𝜶</m:t>
                    </m:r>
                    <m:r>
                      <a:rPr lang="en-US" altLang="zh-CN" b="1">
                        <a:latin typeface="Cambria Math" charset="0"/>
                      </a:rPr>
                      <m:t>,</m:t>
                    </m:r>
                    <m:r>
                      <a:rPr lang="en-US" altLang="zh-CN" b="1" i="1">
                        <a:latin typeface="Cambria Math" charset="0"/>
                      </a:rPr>
                      <m:t>𝒘</m:t>
                    </m:r>
                    <m:r>
                      <a:rPr lang="en-US" altLang="zh-CN" i="1">
                        <a:latin typeface="Cambria Math" charset="0"/>
                      </a:rPr>
                      <m:t>,</m:t>
                    </m:r>
                    <m:r>
                      <a:rPr lang="en-US" altLang="zh-CN" i="1">
                        <a:latin typeface="Cambria Math" charset="0"/>
                      </a:rPr>
                      <m:t>𝑏</m:t>
                    </m:r>
                    <m:r>
                      <a:rPr lang="en-US" altLang="zh-CN" i="1">
                        <a:latin typeface="Cambria Math" charset="0"/>
                      </a:rPr>
                      <m:t> </m:t>
                    </m:r>
                  </m:oMath>
                </a14:m>
                <a:r>
                  <a:rPr lang="zh-CN" altLang="en-US" dirty="0"/>
                  <a:t>后，可计算</a:t>
                </a:r>
                <a:r>
                  <a:rPr lang="en-US" altLang="zh-CN" dirty="0"/>
                  <a:t>SVM</a:t>
                </a:r>
                <a:r>
                  <a:rPr lang="zh-CN" altLang="en-US" dirty="0"/>
                  <a:t>模型：</a:t>
                </a:r>
                <a:endParaRPr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lang="en-US" altLang="zh-CN" dirty="0"/>
              </a:p>
              <a:p>
                <a:endParaRPr lang="en-US" altLang="zh-CN" dirty="0"/>
              </a:p>
              <a:p>
                <a:r>
                  <a:rPr lang="zh-CN" altLang="en-US" dirty="0"/>
                  <a:t>点</a:t>
                </a:r>
                <a14:m>
                  <m:oMath xmlns:m="http://schemas.openxmlformats.org/officeDocument/2006/math">
                    <m:r>
                      <a:rPr lang="en-US" altLang="zh-CN" b="1" i="1" dirty="0">
                        <a:latin typeface="Cambria Math" charset="0"/>
                      </a:rPr>
                      <m:t>𝒙</m:t>
                    </m:r>
                    <m:r>
                      <a:rPr lang="en-US" altLang="zh-CN" i="1">
                        <a:latin typeface="Cambria Math" charset="0"/>
                      </a:rPr>
                      <m:t> </m:t>
                    </m:r>
                  </m:oMath>
                </a14:m>
                <a:r>
                  <a:rPr lang="zh-CN" altLang="en-US" dirty="0"/>
                  <a:t>的标签可根据</a:t>
                </a:r>
                <a14:m>
                  <m:oMath xmlns:m="http://schemas.openxmlformats.org/officeDocument/2006/math">
                    <m:r>
                      <a:rPr lang="en-US" altLang="zh-CN" i="1">
                        <a:latin typeface="Cambria Math" charset="0"/>
                      </a:rPr>
                      <m:t>𝑓</m:t>
                    </m:r>
                    <m:r>
                      <a:rPr lang="en-US" altLang="zh-CN" i="1">
                        <a:latin typeface="Cambria Math" charset="0"/>
                      </a:rPr>
                      <m:t>(</m:t>
                    </m:r>
                    <m:r>
                      <a:rPr lang="en-US" altLang="zh-CN" b="1" i="1">
                        <a:latin typeface="Cambria Math" charset="0"/>
                      </a:rPr>
                      <m:t>𝒙</m:t>
                    </m:r>
                    <m:r>
                      <a:rPr lang="en-US" altLang="zh-CN" i="1">
                        <a:latin typeface="Cambria Math" charset="0"/>
                      </a:rPr>
                      <m:t>)</m:t>
                    </m:r>
                  </m:oMath>
                </a14:m>
                <a:r>
                  <a:rPr lang="zh-CN" altLang="en-US" dirty="0"/>
                  <a:t>的符号得到：</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charset="0"/>
                          </a:rPr>
                          <m:t>𝑦</m:t>
                        </m:r>
                      </m:e>
                    </m:acc>
                    <m:r>
                      <a:rPr lang="en-US" altLang="zh-CN" b="0" i="1" smtClean="0">
                        <a:latin typeface="Cambria Math" charset="0"/>
                      </a:rPr>
                      <m:t>=</m:t>
                    </m:r>
                    <m:r>
                      <m:rPr>
                        <m:sty m:val="p"/>
                      </m:rPr>
                      <a:rPr lang="en-US" altLang="zh-CN" b="0" i="0" smtClean="0">
                        <a:latin typeface="Cambria Math" charset="0"/>
                      </a:rPr>
                      <m:t>sign</m:t>
                    </m:r>
                    <m:d>
                      <m:dPr>
                        <m:ctrlPr>
                          <a:rPr lang="is-IS" altLang="zh-CN" b="0" i="1" smtClean="0">
                            <a:latin typeface="Cambria Math" panose="02040503050406030204" pitchFamily="18" charset="0"/>
                          </a:rPr>
                        </m:ctrlPr>
                      </m:dPr>
                      <m:e>
                        <m:r>
                          <a:rPr lang="en-US" altLang="zh-CN" i="1">
                            <a:latin typeface="Cambria Math" charset="0"/>
                          </a:rPr>
                          <m:t>𝑓</m:t>
                        </m:r>
                        <m:r>
                          <a:rPr lang="en-US" altLang="zh-CN" i="1">
                            <a:latin typeface="Cambria Math" charset="0"/>
                          </a:rPr>
                          <m:t>(</m:t>
                        </m:r>
                        <m:r>
                          <a:rPr lang="en-US" altLang="zh-CN" b="1" i="1">
                            <a:latin typeface="Cambria Math" charset="0"/>
                          </a:rPr>
                          <m:t>𝒙</m:t>
                        </m:r>
                        <m:r>
                          <a:rPr lang="en-US" altLang="zh-CN" i="1">
                            <a:latin typeface="Cambria Math" charset="0"/>
                          </a:rPr>
                          <m:t>)</m:t>
                        </m:r>
                      </m:e>
                    </m:d>
                  </m:oMath>
                </a14:m>
                <a:endParaRPr lang="en-US" altLang="zh-CN"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719767" y="832757"/>
                <a:ext cx="10752465" cy="5237271"/>
              </a:xfrm>
              <a:blipFill>
                <a:blip r:embed="rId2"/>
                <a:stretch>
                  <a:fillRect l="-943" b="-13527"/>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SVM</a:t>
            </a:r>
            <a:r>
              <a:rPr kumimoji="1" lang="zh-CN" altLang="en-US" dirty="0"/>
              <a:t>的对偶问题</a:t>
            </a:r>
          </a:p>
        </p:txBody>
      </p:sp>
      <mc:AlternateContent xmlns:mc="http://schemas.openxmlformats.org/markup-compatibility/2006" xmlns:a14="http://schemas.microsoft.com/office/drawing/2010/main">
        <mc:Choice Requires="a14">
          <p:sp>
            <p:nvSpPr>
              <p:cNvPr id="4" name="矩形 3"/>
              <p:cNvSpPr/>
              <p:nvPr/>
            </p:nvSpPr>
            <p:spPr>
              <a:xfrm>
                <a:off x="5829300" y="4858618"/>
                <a:ext cx="6362700" cy="707886"/>
              </a:xfrm>
              <a:prstGeom prst="rect">
                <a:avLst/>
              </a:prstGeom>
            </p:spPr>
            <p:txBody>
              <a:bodyPr wrap="square">
                <a:spAutoFit/>
              </a:bodyPr>
              <a:lstStyle/>
              <a:p>
                <a:r>
                  <a:rPr lang="zh-CN" altLang="en-US" sz="2000" dirty="0">
                    <a:solidFill>
                      <a:srgbClr val="09405E"/>
                    </a:solidFill>
                    <a:latin typeface="Microsoft YaHei" charset="-122"/>
                    <a:ea typeface="Microsoft YaHei" charset="-122"/>
                    <a:cs typeface="Microsoft YaHei" charset="-122"/>
                  </a:rPr>
                  <a:t>对于新点</a:t>
                </a:r>
                <a14:m>
                  <m:oMath xmlns:m="http://schemas.openxmlformats.org/officeDocument/2006/math">
                    <m:r>
                      <a:rPr lang="en-US" altLang="zh-CN" sz="2000" b="1" i="1" smtClean="0">
                        <a:solidFill>
                          <a:srgbClr val="09405E"/>
                        </a:solidFill>
                        <a:latin typeface="Cambria Math" charset="0"/>
                        <a:ea typeface="Microsoft YaHei" charset="-122"/>
                        <a:cs typeface="Microsoft YaHei" charset="-122"/>
                      </a:rPr>
                      <m:t>𝒙</m:t>
                    </m:r>
                  </m:oMath>
                </a14:m>
                <a:r>
                  <a:rPr lang="zh-CN" altLang="en-US" sz="2000" dirty="0">
                    <a:solidFill>
                      <a:srgbClr val="09405E"/>
                    </a:solidFill>
                    <a:latin typeface="Microsoft YaHei" charset="-122"/>
                    <a:ea typeface="Microsoft YaHei" charset="-122"/>
                    <a:cs typeface="Microsoft YaHei" charset="-122"/>
                  </a:rPr>
                  <a:t>的预测，只需要计算它与训练数据的内积。</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这一点是我们使用核方法进行非线性推广的基本前提。</a:t>
                </a:r>
              </a:p>
            </p:txBody>
          </p:sp>
        </mc:Choice>
        <mc:Fallback xmlns="">
          <p:sp>
            <p:nvSpPr>
              <p:cNvPr id="4" name="矩形 3"/>
              <p:cNvSpPr>
                <a:spLocks noRot="1" noChangeAspect="1" noMove="1" noResize="1" noEditPoints="1" noAdjustHandles="1" noChangeArrowheads="1" noChangeShapeType="1" noTextEdit="1"/>
              </p:cNvSpPr>
              <p:nvPr/>
            </p:nvSpPr>
            <p:spPr>
              <a:xfrm>
                <a:off x="5829300" y="4858618"/>
                <a:ext cx="6362700" cy="707886"/>
              </a:xfrm>
              <a:prstGeom prst="rect">
                <a:avLst/>
              </a:prstGeom>
              <a:blipFill>
                <a:blip r:embed="rId3"/>
                <a:stretch>
                  <a:fillRect l="-795" t="-3509" b="-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16780" y="1506990"/>
                <a:ext cx="2728247"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Microsoft YaHei" charset="-122"/>
                          <a:cs typeface="Microsoft YaHei" charset="-122"/>
                        </a:rPr>
                        <m:t>𝑓</m:t>
                      </m:r>
                      <m:d>
                        <m:dPr>
                          <m:ctrlPr>
                            <a:rPr lang="en-US" altLang="zh-CN" sz="2800" i="1">
                              <a:solidFill>
                                <a:srgbClr val="09405E"/>
                              </a:solidFill>
                              <a:latin typeface="Cambria Math" panose="02040503050406030204" pitchFamily="18" charset="0"/>
                              <a:ea typeface="Microsoft YaHei" charset="-122"/>
                              <a:cs typeface="Microsoft YaHei" charset="-122"/>
                            </a:rPr>
                          </m:ctrlPr>
                        </m:dPr>
                        <m:e>
                          <m:r>
                            <a:rPr lang="en-US" altLang="zh-CN" sz="2800" b="1">
                              <a:solidFill>
                                <a:srgbClr val="09405E"/>
                              </a:solidFill>
                              <a:latin typeface="Cambria Math" charset="0"/>
                              <a:ea typeface="Microsoft YaHei" charset="-122"/>
                              <a:cs typeface="Microsoft YaHei" charset="-122"/>
                            </a:rPr>
                            <m:t>𝐱</m:t>
                          </m:r>
                        </m:e>
                      </m:d>
                      <m:r>
                        <a:rPr lang="en-US" altLang="zh-CN" sz="2800" b="0" i="1" smtClean="0">
                          <a:solidFill>
                            <a:srgbClr val="09405E"/>
                          </a:solidFill>
                          <a:latin typeface="Cambria Math" charset="0"/>
                          <a:ea typeface="Microsoft YaHei" charset="-122"/>
                          <a:cs typeface="Microsoft YaHei" charset="-122"/>
                        </a:rPr>
                        <m:t>=</m:t>
                      </m:r>
                      <m:sSup>
                        <m:sSupPr>
                          <m:ctrlPr>
                            <a:rPr lang="zh-CN" altLang="zh-CN" sz="2800" i="1">
                              <a:solidFill>
                                <a:srgbClr val="09405E"/>
                              </a:solidFill>
                              <a:latin typeface="Cambria Math" panose="02040503050406030204" pitchFamily="18"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r>
                        <a:rPr lang="en-US" altLang="zh-CN" sz="2800" b="1" i="1">
                          <a:solidFill>
                            <a:srgbClr val="09405E"/>
                          </a:solidFill>
                          <a:latin typeface="Cambria Math" charset="0"/>
                        </a:rPr>
                        <m:t>𝒙</m:t>
                      </m:r>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i="1"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116780" y="1506990"/>
                <a:ext cx="2728247" cy="53091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15683" y="1867306"/>
                <a:ext cx="3704284" cy="1397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m:t>
                      </m:r>
                      <m:sSup>
                        <m:sSupPr>
                          <m:ctrlPr>
                            <a:rPr lang="zh-CN" altLang="zh-CN" sz="2800" i="1">
                              <a:solidFill>
                                <a:srgbClr val="09405E"/>
                              </a:solidFill>
                              <a:latin typeface="Cambria Math" panose="02040503050406030204" pitchFamily="18" charset="0"/>
                            </a:rPr>
                          </m:ctrlPr>
                        </m:sSupPr>
                        <m:e>
                          <m:d>
                            <m:dPr>
                              <m:ctrlPr>
                                <a:rPr lang="is-IS" altLang="zh-CN" sz="2800" i="1" smtClean="0">
                                  <a:solidFill>
                                    <a:srgbClr val="09405E"/>
                                  </a:solidFill>
                                  <a:latin typeface="Cambria Math" panose="02040503050406030204" pitchFamily="18" charset="0"/>
                                </a:rPr>
                              </m:ctrlPr>
                            </m:dPr>
                            <m:e>
                              <m:nary>
                                <m:naryPr>
                                  <m:chr m:val="∑"/>
                                  <m:limLoc m:val="undOvr"/>
                                  <m:ctrlPr>
                                    <a:rPr lang="zh-CN" altLang="zh-CN" sz="2800" i="1">
                                      <a:solidFill>
                                        <a:srgbClr val="09405E"/>
                                      </a:solidFill>
                                      <a:latin typeface="Cambria Math" panose="02040503050406030204" pitchFamily="18"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𝑖</m:t>
                                      </m:r>
                                    </m:sub>
                                  </m:sSub>
                                </m:e>
                              </m:nary>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sSub>
                                <m:sSubPr>
                                  <m:ctrlPr>
                                    <a:rPr lang="zh-CN" altLang="zh-CN" sz="2800" i="1">
                                      <a:solidFill>
                                        <a:srgbClr val="09405E"/>
                                      </a:solidFill>
                                      <a:latin typeface="Cambria Math" panose="02040503050406030204" pitchFamily="18"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e>
                          </m:d>
                        </m:e>
                        <m:sup>
                          <m:r>
                            <m:rPr>
                              <m:sty m:val="p"/>
                            </m:rPr>
                            <a:rPr lang="en-US" altLang="zh-CN" sz="2800">
                              <a:solidFill>
                                <a:srgbClr val="09405E"/>
                              </a:solidFill>
                              <a:latin typeface="Cambria Math" charset="0"/>
                            </a:rPr>
                            <m:t>T</m:t>
                          </m:r>
                        </m:sup>
                      </m:sSup>
                      <m:r>
                        <a:rPr lang="en-US" altLang="zh-CN" sz="2800" b="1" i="1">
                          <a:solidFill>
                            <a:srgbClr val="09405E"/>
                          </a:solidFill>
                          <a:latin typeface="Cambria Math" charset="0"/>
                        </a:rPr>
                        <m:t>𝒙</m:t>
                      </m:r>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i="1"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915683" y="1867306"/>
                <a:ext cx="3704284" cy="139794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15682" y="3230215"/>
                <a:ext cx="3091616"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m:t>
                      </m:r>
                      <m:nary>
                        <m:naryPr>
                          <m:chr m:val="∑"/>
                          <m:limLoc m:val="undOvr"/>
                          <m:ctrlPr>
                            <a:rPr lang="zh-CN" altLang="zh-CN" sz="2800" i="1">
                              <a:solidFill>
                                <a:srgbClr val="09405E"/>
                              </a:solidFill>
                              <a:latin typeface="Cambria Math" panose="02040503050406030204" pitchFamily="18"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𝑖</m:t>
                              </m:r>
                            </m:sub>
                          </m:sSub>
                        </m:e>
                      </m:nary>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sSubSup>
                        <m:sSubSupPr>
                          <m:ctrlPr>
                            <a:rPr lang="en-US" altLang="zh-CN" sz="2800" i="1" smtClean="0">
                              <a:solidFill>
                                <a:srgbClr val="09405E"/>
                              </a:solidFill>
                              <a:latin typeface="Cambria Math" panose="02040503050406030204" pitchFamily="18" charset="0"/>
                            </a:rPr>
                          </m:ctrlPr>
                        </m:sSubSupPr>
                        <m:e>
                          <m:r>
                            <a:rPr lang="en-US" altLang="zh-CN" sz="2800" b="1" i="1" smtClean="0">
                              <a:solidFill>
                                <a:srgbClr val="09405E"/>
                              </a:solidFill>
                              <a:latin typeface="Cambria Math" charset="0"/>
                            </a:rPr>
                            <m:t>𝒙</m:t>
                          </m:r>
                        </m:e>
                        <m:sub>
                          <m:r>
                            <a:rPr lang="en-US" altLang="zh-CN" sz="2800" b="0" i="1" smtClean="0">
                              <a:solidFill>
                                <a:srgbClr val="09405E"/>
                              </a:solidFill>
                              <a:latin typeface="Cambria Math" charset="0"/>
                            </a:rPr>
                            <m:t>𝑖</m:t>
                          </m:r>
                        </m:sub>
                        <m:sup>
                          <m:r>
                            <m:rPr>
                              <m:sty m:val="p"/>
                            </m:rPr>
                            <a:rPr lang="en-US" altLang="zh-CN" sz="2800" b="0" i="0" smtClean="0">
                              <a:solidFill>
                                <a:srgbClr val="09405E"/>
                              </a:solidFill>
                              <a:latin typeface="Cambria Math" charset="0"/>
                            </a:rPr>
                            <m:t>T</m:t>
                          </m:r>
                        </m:sup>
                      </m:sSubSup>
                      <m:r>
                        <a:rPr lang="en-US" altLang="zh-CN" sz="2800" b="1" i="1">
                          <a:solidFill>
                            <a:srgbClr val="09405E"/>
                          </a:solidFill>
                          <a:latin typeface="Cambria Math" charset="0"/>
                        </a:rPr>
                        <m:t>𝒙</m:t>
                      </m:r>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i="1"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915682" y="3230215"/>
                <a:ext cx="3091616" cy="1303883"/>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870667" y="1647326"/>
                <a:ext cx="2227918"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9405E"/>
                          </a:solidFill>
                          <a:latin typeface="Cambria Math" charset="0"/>
                        </a:rPr>
                        <m:t>𝒘</m:t>
                      </m:r>
                      <m:r>
                        <a:rPr lang="en-US" altLang="zh-CN" sz="2400" i="1">
                          <a:solidFill>
                            <a:srgbClr val="09405E"/>
                          </a:solidFill>
                          <a:latin typeface="Cambria Math"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sSub>
                        <m:sSubPr>
                          <m:ctrlPr>
                            <a:rPr lang="zh-CN" altLang="zh-CN" sz="2400" i="1">
                              <a:solidFill>
                                <a:srgbClr val="09405E"/>
                              </a:solidFill>
                              <a:latin typeface="Cambria Math" panose="02040503050406030204" pitchFamily="18"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oMath>
                  </m:oMathPara>
                </a14:m>
                <a:endParaRPr lang="zh-CN" altLang="en-US" sz="2400" dirty="0">
                  <a:solidFill>
                    <a:srgbClr val="09405E"/>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870667" y="1647326"/>
                <a:ext cx="2227918" cy="113082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915682" y="4529843"/>
                <a:ext cx="3413691"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m:t>
                      </m:r>
                      <m:nary>
                        <m:naryPr>
                          <m:chr m:val="∑"/>
                          <m:limLoc m:val="undOvr"/>
                          <m:ctrlPr>
                            <a:rPr lang="zh-CN" altLang="zh-CN" sz="2800" i="1">
                              <a:solidFill>
                                <a:srgbClr val="09405E"/>
                              </a:solidFill>
                              <a:latin typeface="Cambria Math" panose="02040503050406030204" pitchFamily="18"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𝑖</m:t>
                              </m:r>
                            </m:sub>
                          </m:sSub>
                        </m:e>
                      </m:nary>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d>
                        <m:dPr>
                          <m:begChr m:val="⟨"/>
                          <m:endChr m:val="⟩"/>
                          <m:ctrlPr>
                            <a:rPr lang="en-US" altLang="zh-CN" sz="2800" i="1" smtClean="0">
                              <a:solidFill>
                                <a:srgbClr val="09405E"/>
                              </a:solidFill>
                              <a:latin typeface="Cambria Math" panose="02040503050406030204" pitchFamily="18" charset="0"/>
                            </a:rPr>
                          </m:ctrlPr>
                        </m:dPr>
                        <m:e>
                          <m:sSub>
                            <m:sSubPr>
                              <m:ctrlPr>
                                <a:rPr lang="zh-CN" altLang="zh-CN" sz="2800" i="1">
                                  <a:solidFill>
                                    <a:srgbClr val="09405E"/>
                                  </a:solidFill>
                                  <a:latin typeface="Cambria Math" panose="02040503050406030204" pitchFamily="18"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2800" b="0" i="1" smtClean="0">
                              <a:solidFill>
                                <a:srgbClr val="09405E"/>
                              </a:solidFill>
                              <a:latin typeface="Cambria Math" charset="0"/>
                            </a:rPr>
                            <m:t>,</m:t>
                          </m:r>
                          <m:r>
                            <a:rPr lang="en-US" altLang="zh-CN" sz="2800" b="1" i="1">
                              <a:solidFill>
                                <a:srgbClr val="09405E"/>
                              </a:solidFill>
                              <a:latin typeface="Cambria Math" charset="0"/>
                            </a:rPr>
                            <m:t>𝒙</m:t>
                          </m:r>
                        </m:e>
                      </m:d>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i="1" dirty="0">
                  <a:solidFill>
                    <a:srgbClr val="09405E"/>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1915682" y="4529843"/>
                <a:ext cx="3413691" cy="1303883"/>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101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719767" y="832757"/>
                <a:ext cx="10752465" cy="5237271"/>
              </a:xfrm>
            </p:spPr>
            <p:txBody>
              <a:bodyPr/>
              <a:lstStyle/>
              <a:p>
                <a:r>
                  <a:rPr lang="en-US" altLang="zh-CN" dirty="0"/>
                  <a:t>SVM</a:t>
                </a:r>
                <a:r>
                  <a:rPr lang="zh-CN" altLang="en-US" dirty="0"/>
                  <a:t>的</a:t>
                </a:r>
                <a:r>
                  <a:rPr lang="en-US" altLang="zh-CN" dirty="0"/>
                  <a:t>KKT</a:t>
                </a:r>
                <a:r>
                  <a:rPr lang="zh-CN" altLang="en-US" dirty="0"/>
                  <a:t>条件中的对偶互补条件为：</a:t>
                </a:r>
                <a:endParaRPr lang="en-US" altLang="zh-CN" dirty="0"/>
              </a:p>
              <a:p>
                <a:endParaRPr lang="en-US" altLang="zh-CN" dirty="0"/>
              </a:p>
              <a:p>
                <a:endParaRPr lang="en-US" altLang="zh-CN" dirty="0"/>
              </a:p>
              <a:p>
                <a:r>
                  <a:rPr lang="zh-CN" altLang="en-US" dirty="0"/>
                  <a:t>因此，对每个训练样本点：</a:t>
                </a:r>
                <a14:m>
                  <m:oMath xmlns:m="http://schemas.openxmlformats.org/officeDocument/2006/math">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Sub>
                    <m:d>
                      <m:dPr>
                        <m:ctrlPr>
                          <a:rPr lang="en-US" altLang="zh-CN" i="1">
                            <a:latin typeface="Cambria Math" panose="02040503050406030204" pitchFamily="18" charset="0"/>
                            <a:ea typeface="微软雅黑" pitchFamily="34" charset="-122"/>
                          </a:rPr>
                        </m:ctrlPr>
                      </m:dPr>
                      <m:e>
                        <m:r>
                          <a:rPr lang="en-US" altLang="zh-CN" i="1">
                            <a:latin typeface="Cambria Math" charset="0"/>
                            <a:ea typeface="微软雅黑" pitchFamily="34" charset="-122"/>
                          </a:rPr>
                          <m:t>1−</m:t>
                        </m:r>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Cambria Math" charset="0"/>
                                <a:cs typeface="Cambria Math" charset="0"/>
                              </a:rPr>
                              <m:t>𝜉</m:t>
                            </m:r>
                          </m:e>
                          <m:sub>
                            <m:r>
                              <a:rPr lang="en-US" altLang="zh-CN" i="1">
                                <a:latin typeface="Cambria Math" charset="0"/>
                                <a:ea typeface="微软雅黑" pitchFamily="34" charset="-122"/>
                              </a:rPr>
                              <m:t>𝑖</m:t>
                            </m:r>
                          </m:sub>
                        </m:sSub>
                        <m:r>
                          <a:rPr lang="en-US" altLang="zh-CN" i="1">
                            <a:latin typeface="Cambria Math" charset="0"/>
                            <a:ea typeface="微软雅黑" pitchFamily="34" charset="-122"/>
                          </a:rPr>
                          <m:t>−</m:t>
                        </m:r>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Cambria Math" charset="0"/>
                                <a:cs typeface="Cambria Math" charset="0"/>
                              </a:rPr>
                              <m:t>𝑦</m:t>
                            </m:r>
                          </m:e>
                          <m:sub>
                            <m:r>
                              <a:rPr lang="en-US" altLang="zh-CN" i="1">
                                <a:latin typeface="Cambria Math" charset="0"/>
                                <a:ea typeface="微软雅黑" pitchFamily="34" charset="-122"/>
                              </a:rPr>
                              <m:t>𝑖</m:t>
                            </m:r>
                          </m:sub>
                        </m:sSub>
                        <m:d>
                          <m:dPr>
                            <m:ctrlPr>
                              <a:rPr lang="en-US" altLang="zh-CN" i="1">
                                <a:latin typeface="Cambria Math" panose="02040503050406030204" pitchFamily="18" charset="0"/>
                                <a:ea typeface="微软雅黑" pitchFamily="34" charset="-122"/>
                              </a:rPr>
                            </m:ctrlPr>
                          </m:dPr>
                          <m:e>
                            <m:sSup>
                              <m:sSupPr>
                                <m:ctrlPr>
                                  <a:rPr lang="zh-CN" altLang="zh-CN" i="1">
                                    <a:latin typeface="Cambria Math" panose="02040503050406030204" pitchFamily="18" charset="0"/>
                                  </a:rPr>
                                </m:ctrlPr>
                              </m:sSupPr>
                              <m:e>
                                <m:r>
                                  <a:rPr lang="en-US" altLang="zh-CN" b="1" i="1">
                                    <a:latin typeface="Cambria Math" charset="0"/>
                                  </a:rPr>
                                  <m:t>𝒘</m:t>
                                </m:r>
                              </m:e>
                              <m:sup>
                                <m:r>
                                  <m:rPr>
                                    <m:sty m:val="p"/>
                                  </m:rPr>
                                  <a:rPr lang="en-US" altLang="zh-CN">
                                    <a:latin typeface="Cambria Math" charset="0"/>
                                  </a:rPr>
                                  <m:t>T</m:t>
                                </m:r>
                              </m:sup>
                            </m:sSup>
                            <m:sSub>
                              <m:sSubPr>
                                <m:ctrlPr>
                                  <a:rPr lang="zh-CN" altLang="zh-CN" i="1">
                                    <a:latin typeface="Cambria Math" panose="02040503050406030204" pitchFamily="18" charset="0"/>
                                  </a:rPr>
                                </m:ctrlPr>
                              </m:sSubPr>
                              <m:e>
                                <m:r>
                                  <a:rPr lang="en-US" altLang="zh-CN" b="1" i="1">
                                    <a:latin typeface="Cambria Math" charset="0"/>
                                  </a:rPr>
                                  <m:t>𝒙</m:t>
                                </m:r>
                              </m:e>
                              <m:sub>
                                <m:r>
                                  <a:rPr lang="en-US" altLang="zh-CN" i="1">
                                    <a:latin typeface="Cambria Math" charset="0"/>
                                  </a:rPr>
                                  <m:t>𝑖</m:t>
                                </m:r>
                              </m:sub>
                            </m:sSub>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e>
                        </m:d>
                      </m:e>
                    </m:d>
                    <m:r>
                      <a:rPr lang="en-US" altLang="zh-CN" i="1">
                        <a:latin typeface="Cambria Math" charset="0"/>
                        <a:ea typeface="微软雅黑" pitchFamily="34" charset="-122"/>
                      </a:rPr>
                      <m:t>=0</m:t>
                    </m:r>
                  </m:oMath>
                </a14:m>
                <a:endParaRPr lang="en-US" altLang="zh-CN" dirty="0"/>
              </a:p>
              <a:p>
                <a:pPr lvl="1"/>
                <a:endParaRPr lang="en-US" altLang="zh-CN" dirty="0"/>
              </a:p>
              <a:p>
                <a:r>
                  <a:rPr lang="zh-CN" altLang="en-US" dirty="0"/>
                  <a:t> 当</a:t>
                </a:r>
                <a14:m>
                  <m:oMath xmlns:m="http://schemas.openxmlformats.org/officeDocument/2006/math">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Sub>
                    <m:r>
                      <a:rPr lang="en-US" altLang="zh-CN" i="1">
                        <a:latin typeface="Cambria Math" charset="0"/>
                      </a:rPr>
                      <m:t>=0</m:t>
                    </m:r>
                  </m:oMath>
                </a14:m>
                <a:r>
                  <a:rPr lang="zh-CN" altLang="en-US" dirty="0"/>
                  <a:t> 时，该点在决策函数</a:t>
                </a:r>
                <a:endParaRPr lang="en-US" altLang="zh-CN" dirty="0"/>
              </a:p>
              <a:p>
                <a:pPr lvl="1"/>
                <a:endParaRPr lang="en-US" altLang="zh-CN" dirty="0"/>
              </a:p>
              <a:p>
                <a:pPr lvl="1"/>
                <a:endParaRPr lang="en-US" altLang="zh-CN" dirty="0"/>
              </a:p>
              <a:p>
                <a:pPr lvl="1"/>
                <a:endParaRPr lang="en-US" altLang="zh-CN" dirty="0"/>
              </a:p>
              <a:p>
                <a:r>
                  <a:rPr lang="zh-CN" altLang="en-US" dirty="0"/>
                  <a:t>中不起作用（大多数点可以抛掉， 不必保存）。</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719767" y="832757"/>
                <a:ext cx="10752465" cy="5237271"/>
              </a:xfrm>
              <a:blipFill rotWithShape="0">
                <a:blip r:embed="rId2"/>
                <a:stretch>
                  <a:fillRect l="-964" b="-13038"/>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l-GR" altLang="zh-CN" dirty="0">
                <a:latin typeface="Cambria Math" charset="0"/>
                <a:ea typeface="Cambria Math" charset="0"/>
                <a:cs typeface="Cambria Math" charset="0"/>
              </a:rPr>
              <a:t>α</a:t>
            </a:r>
            <a:r>
              <a:rPr lang="zh-CN" altLang="en-US" dirty="0">
                <a:latin typeface="Microsoft YaHei" charset="-122"/>
                <a:ea typeface="Microsoft YaHei" charset="-122"/>
                <a:cs typeface="Microsoft YaHei" charset="-122"/>
              </a:rPr>
              <a:t>的稀疏性</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810853" y="1581336"/>
                <a:ext cx="5050678"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ea typeface="微软雅黑" pitchFamily="34" charset="-122"/>
                            </a:rPr>
                            <m:t>𝑖</m:t>
                          </m:r>
                        </m:sub>
                      </m:sSub>
                      <m:d>
                        <m:dPr>
                          <m:ctrlPr>
                            <a:rPr lang="en-US" altLang="zh-CN" sz="2800" i="1">
                              <a:solidFill>
                                <a:srgbClr val="09405E"/>
                              </a:solidFill>
                              <a:latin typeface="Cambria Math" panose="02040503050406030204" pitchFamily="18" charset="0"/>
                              <a:ea typeface="微软雅黑" pitchFamily="34" charset="-122"/>
                            </a:rPr>
                          </m:ctrlPr>
                        </m:dPr>
                        <m:e>
                          <m:r>
                            <a:rPr lang="en-US" altLang="zh-CN" sz="2800" i="1">
                              <a:solidFill>
                                <a:srgbClr val="09405E"/>
                              </a:solidFill>
                              <a:latin typeface="Cambria Math" charset="0"/>
                              <a:ea typeface="微软雅黑" pitchFamily="34" charset="-122"/>
                            </a:rPr>
                            <m:t>1−</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微软雅黑" pitchFamily="34" charset="-122"/>
                                </a:rPr>
                                <m:t>𝑖</m:t>
                              </m:r>
                            </m:sub>
                          </m:sSub>
                          <m:d>
                            <m:dPr>
                              <m:ctrlPr>
                                <a:rPr lang="en-US" altLang="zh-CN" sz="2800" i="1">
                                  <a:solidFill>
                                    <a:srgbClr val="09405E"/>
                                  </a:solidFill>
                                  <a:latin typeface="Cambria Math" panose="02040503050406030204" pitchFamily="18" charset="0"/>
                                  <a:ea typeface="微软雅黑" pitchFamily="34" charset="-122"/>
                                </a:rPr>
                              </m:ctrlPr>
                            </m:dPr>
                            <m:e>
                              <m:sSup>
                                <m:sSupPr>
                                  <m:ctrlPr>
                                    <a:rPr lang="zh-CN" altLang="zh-CN" sz="2800" i="1">
                                      <a:solidFill>
                                        <a:srgbClr val="09405E"/>
                                      </a:solidFill>
                                      <a:latin typeface="Cambria Math" panose="02040503050406030204" pitchFamily="18"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sSub>
                                <m:sSubPr>
                                  <m:ctrlPr>
                                    <a:rPr lang="zh-CN" altLang="zh-CN" sz="2800" i="1">
                                      <a:solidFill>
                                        <a:srgbClr val="09405E"/>
                                      </a:solidFill>
                                      <a:latin typeface="Cambria Math" panose="02040503050406030204" pitchFamily="18"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2800">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Cambria Math" charset="0"/>
                                  <a:cs typeface="Cambria Math" charset="0"/>
                                </a:rPr>
                                <m:t>𝑏</m:t>
                              </m:r>
                            </m:e>
                          </m:d>
                        </m:e>
                      </m:d>
                      <m:r>
                        <a:rPr lang="en-US" altLang="zh-CN" sz="2800" b="0" i="1" smtClean="0">
                          <a:solidFill>
                            <a:srgbClr val="09405E"/>
                          </a:solidFill>
                          <a:latin typeface="Cambria Math" charset="0"/>
                          <a:ea typeface="Cambria Math" charset="0"/>
                          <a:cs typeface="Cambria Math" charset="0"/>
                        </a:rPr>
                        <m:t>=0</m:t>
                      </m:r>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810853" y="1581336"/>
                <a:ext cx="5050678" cy="73718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810853" y="2375750"/>
                <a:ext cx="1521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panose="02040503050406030204" pitchFamily="18" charset="0"/>
                              <a:ea typeface="微软雅黑" pitchFamily="34" charset="-122"/>
                            </a:rPr>
                          </m:ctrlPr>
                        </m:sSubPr>
                        <m:e>
                          <m:r>
                            <a:rPr lang="en-US" altLang="zh-CN" sz="2800" i="1" smtClean="0">
                              <a:solidFill>
                                <a:srgbClr val="09405E"/>
                              </a:solidFill>
                              <a:latin typeface="Cambria Math" charset="0"/>
                              <a:ea typeface="Cambria Math" charset="0"/>
                              <a:cs typeface="Cambria Math" charset="0"/>
                            </a:rPr>
                            <m:t>𝜇</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Sub>
                      <m:r>
                        <a:rPr lang="en-US" altLang="zh-CN" sz="2800" b="0" i="1" smtClean="0">
                          <a:solidFill>
                            <a:srgbClr val="09405E"/>
                          </a:solidFill>
                          <a:latin typeface="Cambria Math" charset="0"/>
                          <a:ea typeface="Cambria Math" charset="0"/>
                          <a:cs typeface="Cambria Math" charset="0"/>
                        </a:rPr>
                        <m:t>=0</m:t>
                      </m:r>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810853" y="2375750"/>
                <a:ext cx="1521121"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10853" y="3593204"/>
                <a:ext cx="729449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solidFill>
                                <a:srgbClr val="09405E"/>
                              </a:solidFill>
                              <a:latin typeface="Cambria Math" panose="02040503050406030204" pitchFamily="18" charset="0"/>
                              <a:ea typeface="微软雅黑" pitchFamily="34" charset="-122"/>
                            </a:rPr>
                          </m:ctrlPr>
                        </m:sSubPr>
                        <m:e>
                          <m:r>
                            <a:rPr lang="en-US" altLang="zh-CN" sz="3200" i="1">
                              <a:solidFill>
                                <a:srgbClr val="09405E"/>
                              </a:solidFill>
                              <a:latin typeface="Cambria Math" charset="0"/>
                              <a:ea typeface="Cambria Math" charset="0"/>
                              <a:cs typeface="Cambria Math" charset="0"/>
                            </a:rPr>
                            <m:t>𝛼</m:t>
                          </m:r>
                        </m:e>
                        <m:sub>
                          <m:r>
                            <a:rPr lang="en-US" altLang="zh-CN" sz="3200" i="1">
                              <a:solidFill>
                                <a:srgbClr val="09405E"/>
                              </a:solidFill>
                              <a:latin typeface="Cambria Math" charset="0"/>
                              <a:ea typeface="微软雅黑" pitchFamily="34" charset="-122"/>
                            </a:rPr>
                            <m:t>𝑖</m:t>
                          </m:r>
                        </m:sub>
                      </m:sSub>
                      <m:r>
                        <a:rPr lang="en-US" altLang="zh-CN" sz="3200" i="1">
                          <a:solidFill>
                            <a:srgbClr val="09405E"/>
                          </a:solidFill>
                          <a:latin typeface="Cambria Math" charset="0"/>
                          <a:ea typeface="微软雅黑" pitchFamily="34" charset="-122"/>
                        </a:rPr>
                        <m:t>=0</m:t>
                      </m:r>
                      <m:r>
                        <a:rPr lang="zh-CN" altLang="en-US" sz="3200" i="1">
                          <a:solidFill>
                            <a:srgbClr val="09405E"/>
                          </a:solidFill>
                          <a:latin typeface="Cambria Math" charset="0"/>
                          <a:ea typeface="微软雅黑" pitchFamily="34" charset="-122"/>
                        </a:rPr>
                        <m:t> </m:t>
                      </m:r>
                      <m:r>
                        <a:rPr lang="zh-CN" altLang="en-US" sz="3200" b="0" i="1" smtClean="0">
                          <a:solidFill>
                            <a:srgbClr val="09405E"/>
                          </a:solidFill>
                          <a:latin typeface="Cambria Math" charset="0"/>
                          <a:ea typeface="微软雅黑" pitchFamily="34" charset="-122"/>
                        </a:rPr>
                        <m:t>      </m:t>
                      </m:r>
                      <m:r>
                        <a:rPr lang="zh-CN" altLang="en-US" sz="3200" i="1">
                          <a:solidFill>
                            <a:srgbClr val="09405E"/>
                          </a:solidFill>
                          <a:latin typeface="Cambria Math" charset="0"/>
                          <a:ea typeface="微软雅黑" pitchFamily="34" charset="-122"/>
                        </a:rPr>
                        <m:t>或</m:t>
                      </m:r>
                      <m:r>
                        <a:rPr lang="zh-CN" altLang="en-US" sz="3200" b="0" i="1" smtClean="0">
                          <a:solidFill>
                            <a:srgbClr val="09405E"/>
                          </a:solidFill>
                          <a:latin typeface="Cambria Math" charset="0"/>
                          <a:ea typeface="微软雅黑" pitchFamily="34" charset="-122"/>
                        </a:rPr>
                        <m:t>    </m:t>
                      </m:r>
                      <m:r>
                        <a:rPr lang="en-US" altLang="zh-CN" sz="3200" i="1">
                          <a:solidFill>
                            <a:srgbClr val="09405E"/>
                          </a:solidFill>
                          <a:latin typeface="Cambria Math" charset="0"/>
                          <a:ea typeface="微软雅黑" pitchFamily="34" charset="-122"/>
                        </a:rPr>
                        <m:t>1−</m:t>
                      </m:r>
                      <m:sSub>
                        <m:sSubPr>
                          <m:ctrlPr>
                            <a:rPr lang="en-US" altLang="zh-CN" sz="3200" i="1">
                              <a:solidFill>
                                <a:srgbClr val="09405E"/>
                              </a:solidFill>
                              <a:latin typeface="Cambria Math" panose="02040503050406030204" pitchFamily="18" charset="0"/>
                              <a:ea typeface="微软雅黑" pitchFamily="34" charset="-122"/>
                            </a:rPr>
                          </m:ctrlPr>
                        </m:sSubPr>
                        <m:e>
                          <m:r>
                            <a:rPr lang="en-US" altLang="zh-CN" sz="3200" i="1">
                              <a:solidFill>
                                <a:srgbClr val="09405E"/>
                              </a:solidFill>
                              <a:latin typeface="Cambria Math" charset="0"/>
                              <a:ea typeface="Cambria Math" charset="0"/>
                              <a:cs typeface="Cambria Math" charset="0"/>
                            </a:rPr>
                            <m:t>𝜉</m:t>
                          </m:r>
                        </m:e>
                        <m:sub>
                          <m:r>
                            <a:rPr lang="en-US" altLang="zh-CN" sz="3200" i="1">
                              <a:solidFill>
                                <a:srgbClr val="09405E"/>
                              </a:solidFill>
                              <a:latin typeface="Cambria Math" charset="0"/>
                              <a:ea typeface="微软雅黑" pitchFamily="34" charset="-122"/>
                            </a:rPr>
                            <m:t>𝑖</m:t>
                          </m:r>
                        </m:sub>
                      </m:sSub>
                      <m:r>
                        <a:rPr lang="en-US" altLang="zh-CN" sz="3200" i="1">
                          <a:solidFill>
                            <a:srgbClr val="09405E"/>
                          </a:solidFill>
                          <a:latin typeface="Cambria Math" charset="0"/>
                          <a:ea typeface="微软雅黑" pitchFamily="34" charset="-122"/>
                        </a:rPr>
                        <m:t>−</m:t>
                      </m:r>
                      <m:sSub>
                        <m:sSubPr>
                          <m:ctrlPr>
                            <a:rPr lang="en-US" altLang="zh-CN" sz="3200" i="1">
                              <a:solidFill>
                                <a:srgbClr val="09405E"/>
                              </a:solidFill>
                              <a:latin typeface="Cambria Math" panose="02040503050406030204" pitchFamily="18" charset="0"/>
                              <a:ea typeface="微软雅黑" pitchFamily="34" charset="-122"/>
                            </a:rPr>
                          </m:ctrlPr>
                        </m:sSubPr>
                        <m:e>
                          <m:r>
                            <a:rPr lang="en-US" altLang="zh-CN" sz="3200" i="1">
                              <a:solidFill>
                                <a:srgbClr val="09405E"/>
                              </a:solidFill>
                              <a:latin typeface="Cambria Math" charset="0"/>
                              <a:ea typeface="Cambria Math" charset="0"/>
                              <a:cs typeface="Cambria Math" charset="0"/>
                            </a:rPr>
                            <m:t>𝑦</m:t>
                          </m:r>
                        </m:e>
                        <m:sub>
                          <m:r>
                            <a:rPr lang="en-US" altLang="zh-CN" sz="3200" i="1">
                              <a:solidFill>
                                <a:srgbClr val="09405E"/>
                              </a:solidFill>
                              <a:latin typeface="Cambria Math" charset="0"/>
                              <a:ea typeface="微软雅黑" pitchFamily="34" charset="-122"/>
                            </a:rPr>
                            <m:t>𝑖</m:t>
                          </m:r>
                        </m:sub>
                      </m:sSub>
                      <m:d>
                        <m:dPr>
                          <m:ctrlPr>
                            <a:rPr lang="en-US" altLang="zh-CN" sz="3200" i="1">
                              <a:solidFill>
                                <a:srgbClr val="09405E"/>
                              </a:solidFill>
                              <a:latin typeface="Cambria Math" panose="02040503050406030204" pitchFamily="18" charset="0"/>
                              <a:ea typeface="微软雅黑" pitchFamily="34" charset="-122"/>
                            </a:rPr>
                          </m:ctrlPr>
                        </m:dPr>
                        <m:e>
                          <m:sSup>
                            <m:sSupPr>
                              <m:ctrlPr>
                                <a:rPr lang="zh-CN" altLang="zh-CN" sz="2800" i="1">
                                  <a:solidFill>
                                    <a:srgbClr val="09405E"/>
                                  </a:solidFill>
                                  <a:latin typeface="Cambria Math" panose="02040503050406030204" pitchFamily="18"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sSub>
                            <m:sSubPr>
                              <m:ctrlPr>
                                <a:rPr lang="zh-CN" altLang="zh-CN" sz="2800" i="1">
                                  <a:solidFill>
                                    <a:srgbClr val="09405E"/>
                                  </a:solidFill>
                                  <a:latin typeface="Cambria Math" panose="02040503050406030204" pitchFamily="18"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3200">
                              <a:solidFill>
                                <a:srgbClr val="09405E"/>
                              </a:solidFill>
                              <a:latin typeface="Cambria Math" charset="0"/>
                              <a:ea typeface="Cambria Math" charset="0"/>
                              <a:cs typeface="Cambria Math" charset="0"/>
                            </a:rPr>
                            <m:t>+</m:t>
                          </m:r>
                          <m:r>
                            <a:rPr lang="en-US" altLang="zh-CN" sz="3200" i="1">
                              <a:solidFill>
                                <a:srgbClr val="09405E"/>
                              </a:solidFill>
                              <a:latin typeface="Cambria Math" charset="0"/>
                              <a:ea typeface="Cambria Math" charset="0"/>
                              <a:cs typeface="Cambria Math" charset="0"/>
                            </a:rPr>
                            <m:t>𝑏</m:t>
                          </m:r>
                        </m:e>
                      </m:d>
                      <m:r>
                        <a:rPr lang="en-US" altLang="zh-CN" sz="3200" i="1">
                          <a:solidFill>
                            <a:srgbClr val="09405E"/>
                          </a:solidFill>
                          <a:latin typeface="Cambria Math" charset="0"/>
                          <a:ea typeface="微软雅黑" pitchFamily="34" charset="-122"/>
                        </a:rPr>
                        <m:t>=</m:t>
                      </m:r>
                      <m:r>
                        <a:rPr lang="en-US" altLang="zh-CN" sz="3200" b="0" i="1" smtClean="0">
                          <a:solidFill>
                            <a:srgbClr val="09405E"/>
                          </a:solidFill>
                          <a:latin typeface="Cambria Math" charset="0"/>
                          <a:ea typeface="微软雅黑" pitchFamily="34" charset="-122"/>
                        </a:rPr>
                        <m:t>0</m:t>
                      </m:r>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810853" y="3593204"/>
                <a:ext cx="7294497" cy="58477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289089" y="4751543"/>
                <a:ext cx="7180747"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Cambria Math" charset="0"/>
                          <a:cs typeface="Cambria Math" charset="0"/>
                          <a:sym typeface="Times New Roman" panose="02020603050405020304"/>
                        </a:rPr>
                        <m:t>𝑓</m:t>
                      </m:r>
                      <m:d>
                        <m:dPr>
                          <m:ctrlPr>
                            <a:rPr lang="en-US" altLang="zh-CN" sz="2800" i="1">
                              <a:solidFill>
                                <a:srgbClr val="09405E"/>
                              </a:solidFill>
                              <a:latin typeface="Cambria Math" panose="02040503050406030204" pitchFamily="18" charset="0"/>
                              <a:ea typeface="Cambria Math" charset="0"/>
                              <a:cs typeface="Cambria Math" charset="0"/>
                              <a:sym typeface="Times New Roman" panose="02020603050405020304"/>
                            </a:rPr>
                          </m:ctrlPr>
                        </m:dPr>
                        <m:e>
                          <m:r>
                            <a:rPr lang="en-US" altLang="zh-CN" sz="2800" b="1" i="1">
                              <a:solidFill>
                                <a:srgbClr val="09405E"/>
                              </a:solidFill>
                              <a:latin typeface="Cambria Math" charset="0"/>
                              <a:ea typeface="Cambria Math" charset="0"/>
                              <a:cs typeface="Cambria Math" charset="0"/>
                              <a:sym typeface="Times New Roman" panose="02020603050405020304"/>
                            </a:rPr>
                            <m:t>𝒙</m:t>
                          </m:r>
                        </m:e>
                      </m:d>
                      <m:r>
                        <a:rPr lang="en-US" altLang="zh-CN" sz="2800" i="1">
                          <a:solidFill>
                            <a:srgbClr val="09405E"/>
                          </a:solidFill>
                          <a:latin typeface="Cambria Math" charset="0"/>
                          <a:ea typeface="Cambria Math" charset="0"/>
                          <a:cs typeface="Cambria Math" charset="0"/>
                          <a:sym typeface="Times New Roman" panose="02020603050405020304"/>
                        </a:rPr>
                        <m:t>=</m:t>
                      </m:r>
                      <m:sSup>
                        <m:sSupPr>
                          <m:ctrlPr>
                            <a:rPr lang="zh-CN" altLang="zh-CN" sz="2800" i="1">
                              <a:solidFill>
                                <a:srgbClr val="09405E"/>
                              </a:solidFill>
                              <a:latin typeface="Cambria Math" panose="02040503050406030204" pitchFamily="18"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r>
                        <a:rPr lang="en-US" altLang="zh-CN" sz="2800" b="1" i="1">
                          <a:solidFill>
                            <a:srgbClr val="09405E"/>
                          </a:solidFill>
                          <a:latin typeface="Cambria Math" charset="0"/>
                        </a:rPr>
                        <m:t>𝒙</m:t>
                      </m:r>
                      <m:r>
                        <a:rPr lang="en-US" altLang="zh-CN" sz="2800">
                          <a:solidFill>
                            <a:srgbClr val="09405E"/>
                          </a:solidFill>
                          <a:latin typeface="Cambria Math" charset="0"/>
                        </a:rPr>
                        <m:t>+</m:t>
                      </m:r>
                      <m:r>
                        <a:rPr lang="en-US" altLang="zh-CN" sz="2800" i="1">
                          <a:solidFill>
                            <a:srgbClr val="09405E"/>
                          </a:solidFill>
                          <a:latin typeface="Cambria Math" charset="0"/>
                        </a:rPr>
                        <m:t>𝑏</m:t>
                      </m:r>
                      <m:r>
                        <a:rPr lang="en-US" altLang="zh-CN" sz="2800">
                          <a:solidFill>
                            <a:srgbClr val="09405E"/>
                          </a:solidFill>
                          <a:latin typeface="Cambria Math" charset="0"/>
                          <a:ea typeface="Cambria Math" charset="0"/>
                          <a:cs typeface="Cambria Math" charset="0"/>
                        </a:rPr>
                        <m:t>=</m:t>
                      </m:r>
                      <m:nary>
                        <m:naryPr>
                          <m:chr m:val="∑"/>
                          <m:limLoc m:val="undOvr"/>
                          <m:ctrlPr>
                            <a:rPr lang="zh-CN" altLang="zh-CN" sz="2800" i="1">
                              <a:solidFill>
                                <a:srgbClr val="09405E"/>
                              </a:solidFill>
                              <a:latin typeface="Cambria Math" panose="02040503050406030204" pitchFamily="18"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𝑖</m:t>
                              </m:r>
                            </m:sub>
                          </m:sSub>
                        </m:e>
                      </m:nary>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𝑖</m:t>
                          </m:r>
                        </m:sub>
                      </m:sSub>
                      <m:d>
                        <m:dPr>
                          <m:begChr m:val="⟨"/>
                          <m:endChr m:val="⟩"/>
                          <m:ctrlPr>
                            <a:rPr lang="en-US" altLang="zh-CN" sz="2800" i="1">
                              <a:solidFill>
                                <a:srgbClr val="09405E"/>
                              </a:solidFill>
                              <a:latin typeface="Cambria Math" panose="02040503050406030204" pitchFamily="18" charset="0"/>
                            </a:rPr>
                          </m:ctrlPr>
                        </m:dPr>
                        <m:e>
                          <m:sSub>
                            <m:sSubPr>
                              <m:ctrlPr>
                                <a:rPr lang="zh-CN" altLang="zh-CN" sz="2800" i="1">
                                  <a:solidFill>
                                    <a:srgbClr val="09405E"/>
                                  </a:solidFill>
                                  <a:latin typeface="Cambria Math" panose="02040503050406030204" pitchFamily="18" charset="0"/>
                                </a:rPr>
                              </m:ctrlPr>
                            </m:sSub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Sub>
                          <m:r>
                            <a:rPr lang="en-US" altLang="zh-CN" sz="2800" i="1">
                              <a:solidFill>
                                <a:srgbClr val="09405E"/>
                              </a:solidFill>
                              <a:latin typeface="Cambria Math" charset="0"/>
                            </a:rPr>
                            <m:t>,</m:t>
                          </m:r>
                          <m:r>
                            <a:rPr lang="en-US" altLang="zh-CN" sz="2800" b="1" i="1">
                              <a:solidFill>
                                <a:srgbClr val="09405E"/>
                              </a:solidFill>
                              <a:latin typeface="Cambria Math" charset="0"/>
                            </a:rPr>
                            <m:t>𝒙</m:t>
                          </m:r>
                        </m:e>
                      </m:d>
                      <m:r>
                        <a:rPr lang="en-US" altLang="zh-CN" sz="2800" b="0" i="0"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1289089" y="4751543"/>
                <a:ext cx="7180747" cy="1303883"/>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565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746127" y="699407"/>
                <a:ext cx="6533154" cy="5237271"/>
              </a:xfrm>
            </p:spPr>
            <p:txBody>
              <a:bodyPr/>
              <a:lstStyle/>
              <a:p>
                <a:r>
                  <a:rPr kumimoji="1" lang="zh-CN" altLang="en-US" dirty="0"/>
                  <a:t> </a:t>
                </a:r>
                <a14:m>
                  <m:oMath xmlns:m="http://schemas.openxmlformats.org/officeDocument/2006/math">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Cambria Math" charset="0"/>
                            <a:cs typeface="Cambria Math" charset="0"/>
                          </a:rPr>
                          <m:t>𝛼</m:t>
                        </m:r>
                      </m:e>
                      <m:sub>
                        <m:r>
                          <a:rPr lang="en-US" altLang="zh-CN" i="1">
                            <a:latin typeface="Cambria Math" charset="0"/>
                            <a:ea typeface="微软雅黑" pitchFamily="34" charset="-122"/>
                          </a:rPr>
                          <m:t>𝑖</m:t>
                        </m:r>
                      </m:sub>
                    </m:sSub>
                    <m:d>
                      <m:dPr>
                        <m:ctrlPr>
                          <a:rPr lang="en-US" altLang="zh-CN" i="1">
                            <a:latin typeface="Cambria Math" panose="02040503050406030204" pitchFamily="18" charset="0"/>
                            <a:ea typeface="微软雅黑" pitchFamily="34" charset="-122"/>
                          </a:rPr>
                        </m:ctrlPr>
                      </m:dPr>
                      <m:e>
                        <m:r>
                          <a:rPr lang="en-US" altLang="zh-CN" i="1">
                            <a:latin typeface="Cambria Math" charset="0"/>
                            <a:ea typeface="微软雅黑" pitchFamily="34" charset="-122"/>
                          </a:rPr>
                          <m:t>1−</m:t>
                        </m:r>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Cambria Math" charset="0"/>
                                <a:cs typeface="Cambria Math" charset="0"/>
                              </a:rPr>
                              <m:t>𝜉</m:t>
                            </m:r>
                          </m:e>
                          <m:sub>
                            <m:r>
                              <a:rPr lang="en-US" altLang="zh-CN" i="1">
                                <a:latin typeface="Cambria Math" charset="0"/>
                                <a:ea typeface="微软雅黑" pitchFamily="34" charset="-122"/>
                              </a:rPr>
                              <m:t>𝑖</m:t>
                            </m:r>
                          </m:sub>
                        </m:sSub>
                        <m:r>
                          <a:rPr lang="en-US" altLang="zh-CN" i="1">
                            <a:latin typeface="Cambria Math" charset="0"/>
                            <a:ea typeface="微软雅黑" pitchFamily="34" charset="-122"/>
                          </a:rPr>
                          <m:t>−</m:t>
                        </m:r>
                        <m:sSub>
                          <m:sSubPr>
                            <m:ctrlPr>
                              <a:rPr lang="en-US" altLang="zh-CN" i="1">
                                <a:latin typeface="Cambria Math" panose="02040503050406030204" pitchFamily="18" charset="0"/>
                                <a:ea typeface="微软雅黑" pitchFamily="34" charset="-122"/>
                              </a:rPr>
                            </m:ctrlPr>
                          </m:sSubPr>
                          <m:e>
                            <m:r>
                              <a:rPr lang="en-US" altLang="zh-CN" i="1">
                                <a:latin typeface="Cambria Math" charset="0"/>
                                <a:ea typeface="Cambria Math" charset="0"/>
                                <a:cs typeface="Cambria Math" charset="0"/>
                              </a:rPr>
                              <m:t>𝑦</m:t>
                            </m:r>
                          </m:e>
                          <m:sub>
                            <m:r>
                              <a:rPr lang="en-US" altLang="zh-CN" i="1">
                                <a:latin typeface="Cambria Math" charset="0"/>
                                <a:ea typeface="微软雅黑" pitchFamily="34" charset="-122"/>
                              </a:rPr>
                              <m:t>𝑖</m:t>
                            </m:r>
                          </m:sub>
                        </m:sSub>
                        <m:d>
                          <m:dPr>
                            <m:ctrlPr>
                              <a:rPr lang="en-US" altLang="zh-CN" i="1">
                                <a:latin typeface="Cambria Math" panose="02040503050406030204" pitchFamily="18" charset="0"/>
                                <a:ea typeface="微软雅黑" pitchFamily="34" charset="-122"/>
                              </a:rPr>
                            </m:ctrlPr>
                          </m:dPr>
                          <m:e>
                            <m:sSup>
                              <m:sSupPr>
                                <m:ctrlPr>
                                  <a:rPr lang="zh-CN" altLang="zh-CN" i="1">
                                    <a:latin typeface="Cambria Math" panose="02040503050406030204" pitchFamily="18" charset="0"/>
                                  </a:rPr>
                                </m:ctrlPr>
                              </m:sSupPr>
                              <m:e>
                                <m:r>
                                  <a:rPr lang="en-US" altLang="zh-CN" b="1" i="1">
                                    <a:latin typeface="Cambria Math" charset="0"/>
                                  </a:rPr>
                                  <m:t>𝒘</m:t>
                                </m:r>
                              </m:e>
                              <m:sup>
                                <m:r>
                                  <m:rPr>
                                    <m:sty m:val="p"/>
                                  </m:rPr>
                                  <a:rPr lang="en-US" altLang="zh-CN">
                                    <a:latin typeface="Cambria Math" charset="0"/>
                                  </a:rPr>
                                  <m:t>T</m:t>
                                </m:r>
                              </m:sup>
                            </m:sSup>
                            <m:sSub>
                              <m:sSubPr>
                                <m:ctrlPr>
                                  <a:rPr lang="zh-CN" altLang="zh-CN" i="1">
                                    <a:latin typeface="Cambria Math" panose="02040503050406030204" pitchFamily="18" charset="0"/>
                                  </a:rPr>
                                </m:ctrlPr>
                              </m:sSubPr>
                              <m:e>
                                <m:r>
                                  <a:rPr lang="en-US" altLang="zh-CN" b="1" i="1">
                                    <a:latin typeface="Cambria Math" charset="0"/>
                                  </a:rPr>
                                  <m:t>𝒙</m:t>
                                </m:r>
                              </m:e>
                              <m:sub>
                                <m:r>
                                  <a:rPr lang="en-US" altLang="zh-CN" i="1">
                                    <a:latin typeface="Cambria Math" charset="0"/>
                                  </a:rPr>
                                  <m:t>𝑖</m:t>
                                </m:r>
                              </m:sub>
                            </m:sSub>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e>
                        </m:d>
                      </m:e>
                    </m:d>
                    <m:r>
                      <a:rPr lang="en-US" altLang="zh-CN" i="1">
                        <a:latin typeface="Cambria Math" charset="0"/>
                        <a:ea typeface="Cambria Math" charset="0"/>
                        <a:cs typeface="Cambria Math" charset="0"/>
                      </a:rPr>
                      <m:t>=0</m:t>
                    </m:r>
                  </m:oMath>
                </a14:m>
                <a:endParaRPr lang="en-US" altLang="zh-CN" dirty="0"/>
              </a:p>
              <a:p>
                <a:r>
                  <a:rPr lang="zh-CN" altLang="en-US" dirty="0"/>
                  <a:t>当</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𝛼</m:t>
                        </m:r>
                      </m:e>
                      <m:sub>
                        <m:r>
                          <a:rPr lang="en-US" altLang="zh-CN" i="1">
                            <a:latin typeface="Cambria Math" charset="0"/>
                          </a:rPr>
                          <m:t>𝑖</m:t>
                        </m:r>
                      </m:sub>
                    </m:sSub>
                    <m:r>
                      <a:rPr lang="en-US" altLang="zh-CN" i="1">
                        <a:latin typeface="Cambria Math" charset="0"/>
                        <a:ea typeface="Cambria Math" charset="0"/>
                        <a:cs typeface="Cambria Math" charset="0"/>
                      </a:rPr>
                      <m:t>≠</m:t>
                    </m:r>
                    <m:r>
                      <a:rPr lang="en-US" altLang="zh-CN" i="1">
                        <a:latin typeface="Cambria Math" charset="0"/>
                      </a:rPr>
                      <m:t>0</m:t>
                    </m:r>
                  </m:oMath>
                </a14:m>
                <a:r>
                  <a:rPr lang="zh-CN" altLang="en-US" dirty="0"/>
                  <a:t>时，</a:t>
                </a:r>
                <a14:m>
                  <m:oMath xmlns:m="http://schemas.openxmlformats.org/officeDocument/2006/math">
                    <m:r>
                      <a:rPr lang="en-US" altLang="zh-CN" i="1">
                        <a:latin typeface="Cambria Math" charset="0"/>
                      </a:rPr>
                      <m:t>1−</m:t>
                    </m:r>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𝜉</m:t>
                        </m:r>
                      </m:e>
                      <m:sub>
                        <m:r>
                          <a:rPr lang="en-US" altLang="zh-CN" i="1">
                            <a:latin typeface="Cambria Math" charset="0"/>
                          </a:rPr>
                          <m:t>𝑖</m:t>
                        </m:r>
                      </m:sub>
                    </m:sSub>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𝑦</m:t>
                        </m:r>
                      </m:e>
                      <m:sub>
                        <m:r>
                          <a:rPr lang="en-US" altLang="zh-CN" i="1">
                            <a:latin typeface="Cambria Math" charset="0"/>
                          </a:rPr>
                          <m:t>𝑖</m:t>
                        </m:r>
                      </m:sub>
                    </m:sSub>
                    <m:d>
                      <m:dPr>
                        <m:ctrlPr>
                          <a:rPr lang="en-US"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b="1" i="1">
                                <a:latin typeface="Cambria Math" charset="0"/>
                              </a:rPr>
                              <m:t>𝒘</m:t>
                            </m:r>
                          </m:e>
                          <m:sup>
                            <m:r>
                              <m:rPr>
                                <m:sty m:val="p"/>
                              </m:rPr>
                              <a:rPr lang="en-US" altLang="zh-CN">
                                <a:latin typeface="Cambria Math" charset="0"/>
                              </a:rPr>
                              <m:t>T</m:t>
                            </m:r>
                          </m:sup>
                        </m:sSup>
                        <m:sSub>
                          <m:sSubPr>
                            <m:ctrlPr>
                              <a:rPr lang="zh-CN" altLang="zh-CN" i="1">
                                <a:latin typeface="Cambria Math" panose="02040503050406030204" pitchFamily="18" charset="0"/>
                              </a:rPr>
                            </m:ctrlPr>
                          </m:sSubPr>
                          <m:e>
                            <m:r>
                              <a:rPr lang="en-US" altLang="zh-CN" b="1" i="1">
                                <a:latin typeface="Cambria Math" charset="0"/>
                              </a:rPr>
                              <m:t>𝒙</m:t>
                            </m:r>
                          </m:e>
                          <m:sub>
                            <m:r>
                              <a:rPr lang="en-US" altLang="zh-CN" i="1">
                                <a:latin typeface="Cambria Math" charset="0"/>
                              </a:rPr>
                              <m:t>𝑖</m:t>
                            </m:r>
                          </m:sub>
                        </m:sSub>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e>
                    </m:d>
                  </m:oMath>
                </a14:m>
                <a:r>
                  <a:rPr lang="en-US" altLang="zh-CN" dirty="0"/>
                  <a:t>=0</a:t>
                </a:r>
                <a:r>
                  <a:rPr lang="zh-CN" altLang="en-US" dirty="0"/>
                  <a:t>，</a:t>
                </a:r>
                <a:r>
                  <a:rPr kumimoji="1" lang="zh-CN" altLang="en-US" dirty="0"/>
                  <a:t>这些样本点被称为</a:t>
                </a:r>
                <a:r>
                  <a:rPr kumimoji="1" lang="zh-CN" altLang="en-US" dirty="0">
                    <a:solidFill>
                      <a:srgbClr val="C00000"/>
                    </a:solidFill>
                  </a:rPr>
                  <a:t>支持向量</a:t>
                </a:r>
                <a:r>
                  <a:rPr kumimoji="1" lang="zh-CN" altLang="en-US" dirty="0"/>
                  <a:t>。</a:t>
                </a:r>
                <a:endParaRPr kumimoji="1" lang="en-US" altLang="zh-CN" dirty="0"/>
              </a:p>
              <a:p>
                <a:endParaRPr lang="zh-CN" altLang="en-US"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746127" y="699407"/>
                <a:ext cx="6533154" cy="5237271"/>
              </a:xfrm>
              <a:blipFill rotWithShape="0">
                <a:blip r:embed="rId3"/>
                <a:stretch>
                  <a:fillRect l="-1586" r="-746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l-GR" altLang="zh-CN" dirty="0">
                <a:latin typeface="Cambria Math" charset="0"/>
                <a:ea typeface="Cambria Math" charset="0"/>
                <a:cs typeface="Cambria Math" charset="0"/>
              </a:rPr>
              <a:t>α</a:t>
            </a:r>
            <a:r>
              <a:rPr lang="zh-CN" altLang="en-US" dirty="0">
                <a:latin typeface="Microsoft YaHei" charset="-122"/>
                <a:ea typeface="Microsoft YaHei" charset="-122"/>
                <a:cs typeface="Microsoft YaHei" charset="-122"/>
              </a:rPr>
              <a:t>的稀疏性</a:t>
            </a:r>
            <a:endParaRPr kumimoji="1" lang="zh-CN" altLang="en-US" dirty="0"/>
          </a:p>
        </p:txBody>
      </p:sp>
      <p:grpSp>
        <p:nvGrpSpPr>
          <p:cNvPr id="47" name="组 46"/>
          <p:cNvGrpSpPr/>
          <p:nvPr/>
        </p:nvGrpSpPr>
        <p:grpSpPr>
          <a:xfrm>
            <a:off x="6619818" y="857931"/>
            <a:ext cx="5065528" cy="2635361"/>
            <a:chOff x="1601794" y="1219200"/>
            <a:chExt cx="9613307" cy="5606897"/>
          </a:xfrm>
        </p:grpSpPr>
        <p:sp>
          <p:nvSpPr>
            <p:cNvPr id="48" name="Line 9"/>
            <p:cNvSpPr>
              <a:spLocks noChangeShapeType="1"/>
            </p:cNvSpPr>
            <p:nvPr/>
          </p:nvSpPr>
          <p:spPr bwMode="auto">
            <a:xfrm rot="2700000">
              <a:off x="5867400" y="762000"/>
              <a:ext cx="0" cy="518160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49" name="Text Box 4"/>
                <p:cNvSpPr txBox="1">
                  <a:spLocks noChangeArrowheads="1"/>
                </p:cNvSpPr>
                <p:nvPr/>
              </p:nvSpPr>
              <p:spPr bwMode="auto">
                <a:xfrm>
                  <a:off x="2432056" y="5638802"/>
                  <a:ext cx="2486019" cy="6162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400" i="1" dirty="0" smtClean="0">
                                <a:solidFill>
                                  <a:srgbClr val="09405E"/>
                                </a:solidFill>
                                <a:latin typeface="Cambria Math" panose="02040503050406030204" pitchFamily="18" charset="0"/>
                              </a:rPr>
                            </m:ctrlPr>
                          </m:sSupPr>
                          <m:e>
                            <m:r>
                              <a:rPr kumimoji="1" lang="en-US" altLang="zh-CN" sz="1400" b="1" i="1" dirty="0">
                                <a:solidFill>
                                  <a:srgbClr val="09405E"/>
                                </a:solidFill>
                                <a:latin typeface="Cambria Math" charset="0"/>
                              </a:rPr>
                              <m:t>𝒘</m:t>
                            </m:r>
                          </m:e>
                          <m:sup>
                            <m:r>
                              <m:rPr>
                                <m:sty m:val="p"/>
                              </m:rPr>
                              <a:rPr kumimoji="1" lang="en-US" altLang="zh-CN" sz="1400" dirty="0">
                                <a:solidFill>
                                  <a:srgbClr val="09405E"/>
                                </a:solidFill>
                                <a:latin typeface="Cambria Math" charset="0"/>
                              </a:rPr>
                              <m:t>T</m:t>
                            </m:r>
                          </m:sup>
                        </m:sSup>
                        <m:r>
                          <a:rPr kumimoji="1" lang="en-US" altLang="zh-CN" sz="1400" b="1" i="1" dirty="0">
                            <a:solidFill>
                              <a:srgbClr val="09405E"/>
                            </a:solidFill>
                            <a:latin typeface="Cambria Math" charset="0"/>
                          </a:rPr>
                          <m:t>𝒙</m:t>
                        </m:r>
                        <m:r>
                          <a:rPr kumimoji="1" lang="en-US" altLang="zh-CN" sz="1400" i="1" dirty="0">
                            <a:solidFill>
                              <a:srgbClr val="09405E"/>
                            </a:solidFill>
                            <a:latin typeface="Cambria Math" charset="0"/>
                          </a:rPr>
                          <m:t>+</m:t>
                        </m:r>
                        <m:r>
                          <a:rPr kumimoji="1" lang="en-US" altLang="zh-CN" sz="1400" i="1" dirty="0">
                            <a:solidFill>
                              <a:srgbClr val="09405E"/>
                            </a:solidFill>
                            <a:latin typeface="Cambria Math" charset="0"/>
                          </a:rPr>
                          <m:t>𝑏</m:t>
                        </m:r>
                        <m:r>
                          <a:rPr kumimoji="1" lang="en-US" altLang="zh-CN" sz="1400" i="1" dirty="0">
                            <a:solidFill>
                              <a:srgbClr val="09405E"/>
                            </a:solidFill>
                            <a:latin typeface="Cambria Math" charset="0"/>
                          </a:rPr>
                          <m:t>=0</m:t>
                        </m:r>
                      </m:oMath>
                    </m:oMathPara>
                  </a14:m>
                  <a:endParaRPr lang="zh-CN" altLang="en-US" sz="1400" dirty="0">
                    <a:solidFill>
                      <a:srgbClr val="09405E"/>
                    </a:solidFill>
                  </a:endParaRPr>
                </a:p>
              </p:txBody>
            </p:sp>
          </mc:Choice>
          <mc:Fallback xmlns="">
            <p:sp>
              <p:nvSpPr>
                <p:cNvPr id="49" name="Text Box 4"/>
                <p:cNvSpPr txBox="1">
                  <a:spLocks noRot="1" noChangeAspect="1" noMove="1" noResize="1" noEditPoints="1" noAdjustHandles="1" noChangeArrowheads="1" noChangeShapeType="1" noTextEdit="1"/>
                </p:cNvSpPr>
                <p:nvPr/>
              </p:nvSpPr>
              <p:spPr bwMode="auto">
                <a:xfrm>
                  <a:off x="2432056" y="5638802"/>
                  <a:ext cx="2486019" cy="616208"/>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0" name="Line 5"/>
            <p:cNvSpPr>
              <a:spLocks noChangeShapeType="1"/>
            </p:cNvSpPr>
            <p:nvPr/>
          </p:nvSpPr>
          <p:spPr bwMode="auto">
            <a:xfrm>
              <a:off x="6096000" y="1219200"/>
              <a:ext cx="0" cy="5181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1" name="Line 6"/>
            <p:cNvSpPr>
              <a:spLocks noChangeShapeType="1"/>
            </p:cNvSpPr>
            <p:nvPr/>
          </p:nvSpPr>
          <p:spPr bwMode="auto">
            <a:xfrm rot="5400000">
              <a:off x="6096000" y="-533400"/>
              <a:ext cx="0" cy="79248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2" name="Line 7"/>
            <p:cNvSpPr>
              <a:spLocks noChangeShapeType="1"/>
            </p:cNvSpPr>
            <p:nvPr/>
          </p:nvSpPr>
          <p:spPr bwMode="auto">
            <a:xfrm rot="2700000">
              <a:off x="6400800" y="1258888"/>
              <a:ext cx="0" cy="51816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3" name="Text Box 12"/>
            <p:cNvSpPr txBox="1">
              <a:spLocks noChangeArrowheads="1"/>
            </p:cNvSpPr>
            <p:nvPr/>
          </p:nvSpPr>
          <p:spPr bwMode="auto">
            <a:xfrm>
              <a:off x="6248399" y="3394076"/>
              <a:ext cx="593725"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400" i="1" dirty="0">
                  <a:solidFill>
                    <a:srgbClr val="000000"/>
                  </a:solidFill>
                  <a:latin typeface="宋体" pitchFamily="2" charset="-122"/>
                  <a:ea typeface="宋体" pitchFamily="2" charset="-122"/>
                  <a:sym typeface="Symbol" pitchFamily="18" charset="2"/>
                </a:rPr>
                <a:t>b</a:t>
              </a:r>
              <a:endParaRPr lang="el-GR" altLang="zh-CN" sz="1400" i="1" baseline="-25000" dirty="0">
                <a:solidFill>
                  <a:srgbClr val="000000"/>
                </a:solidFill>
                <a:latin typeface="宋体" pitchFamily="2" charset="-122"/>
                <a:ea typeface="宋体" pitchFamily="2" charset="-122"/>
                <a:sym typeface="Symbol" pitchFamily="18" charset="2"/>
              </a:endParaRPr>
            </a:p>
          </p:txBody>
        </p:sp>
        <p:sp>
          <p:nvSpPr>
            <p:cNvPr id="54" name="Line 13"/>
            <p:cNvSpPr>
              <a:spLocks noChangeShapeType="1"/>
            </p:cNvSpPr>
            <p:nvPr/>
          </p:nvSpPr>
          <p:spPr bwMode="auto">
            <a:xfrm rot="-2700000">
              <a:off x="6289675" y="3328990"/>
              <a:ext cx="0" cy="5476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5" name="Line 15"/>
            <p:cNvSpPr>
              <a:spLocks noChangeShapeType="1"/>
            </p:cNvSpPr>
            <p:nvPr/>
          </p:nvSpPr>
          <p:spPr bwMode="auto">
            <a:xfrm rot="-2700000">
              <a:off x="5562600" y="4786314"/>
              <a:ext cx="0" cy="547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6" name="Text Box 16"/>
            <p:cNvSpPr txBox="1">
              <a:spLocks noChangeArrowheads="1"/>
            </p:cNvSpPr>
            <p:nvPr/>
          </p:nvSpPr>
          <p:spPr bwMode="auto">
            <a:xfrm>
              <a:off x="5257800" y="5029202"/>
              <a:ext cx="381000"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400" b="1" dirty="0">
                  <a:solidFill>
                    <a:srgbClr val="000000"/>
                  </a:solidFill>
                  <a:latin typeface="宋体" pitchFamily="2" charset="-122"/>
                  <a:ea typeface="宋体" pitchFamily="2" charset="-122"/>
                  <a:sym typeface="Symbol" pitchFamily="18" charset="2"/>
                </a:rPr>
                <a:t>w</a:t>
              </a:r>
              <a:endParaRPr lang="el-GR" altLang="zh-CN" sz="1400" b="1" dirty="0">
                <a:solidFill>
                  <a:srgbClr val="000000"/>
                </a:solidFill>
                <a:latin typeface="宋体" pitchFamily="2" charset="-122"/>
                <a:ea typeface="宋体" pitchFamily="2" charset="-122"/>
                <a:sym typeface="Symbol" pitchFamily="18" charset="2"/>
              </a:endParaRPr>
            </a:p>
          </p:txBody>
        </p:sp>
        <p:sp>
          <p:nvSpPr>
            <p:cNvPr id="57" name="Oval 17"/>
            <p:cNvSpPr>
              <a:spLocks noChangeArrowheads="1"/>
            </p:cNvSpPr>
            <p:nvPr/>
          </p:nvSpPr>
          <p:spPr bwMode="auto">
            <a:xfrm>
              <a:off x="6524626" y="4648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58" name="Oval 18"/>
            <p:cNvSpPr>
              <a:spLocks noChangeArrowheads="1"/>
            </p:cNvSpPr>
            <p:nvPr/>
          </p:nvSpPr>
          <p:spPr bwMode="auto">
            <a:xfrm>
              <a:off x="7207251" y="3962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59" name="Oval 19"/>
            <p:cNvSpPr>
              <a:spLocks noChangeArrowheads="1"/>
            </p:cNvSpPr>
            <p:nvPr/>
          </p:nvSpPr>
          <p:spPr bwMode="auto">
            <a:xfrm>
              <a:off x="5243514" y="38100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0" name="Oval 23"/>
            <p:cNvSpPr>
              <a:spLocks noChangeArrowheads="1"/>
            </p:cNvSpPr>
            <p:nvPr/>
          </p:nvSpPr>
          <p:spPr bwMode="auto">
            <a:xfrm>
              <a:off x="6705600" y="6400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1" name="Oval 24"/>
            <p:cNvSpPr>
              <a:spLocks noChangeArrowheads="1"/>
            </p:cNvSpPr>
            <p:nvPr/>
          </p:nvSpPr>
          <p:spPr bwMode="auto">
            <a:xfrm>
              <a:off x="8626476" y="595947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2" name="Oval 25"/>
            <p:cNvSpPr>
              <a:spLocks noChangeArrowheads="1"/>
            </p:cNvSpPr>
            <p:nvPr/>
          </p:nvSpPr>
          <p:spPr bwMode="auto">
            <a:xfrm>
              <a:off x="9067800" y="4876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3" name="Oval 26"/>
            <p:cNvSpPr>
              <a:spLocks noChangeArrowheads="1"/>
            </p:cNvSpPr>
            <p:nvPr/>
          </p:nvSpPr>
          <p:spPr bwMode="auto">
            <a:xfrm>
              <a:off x="9296400" y="30480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4" name="Oval 27"/>
            <p:cNvSpPr>
              <a:spLocks noChangeArrowheads="1"/>
            </p:cNvSpPr>
            <p:nvPr/>
          </p:nvSpPr>
          <p:spPr bwMode="auto">
            <a:xfrm>
              <a:off x="7010400" y="2054226"/>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5" name="Oval 28"/>
            <p:cNvSpPr>
              <a:spLocks noChangeArrowheads="1"/>
            </p:cNvSpPr>
            <p:nvPr/>
          </p:nvSpPr>
          <p:spPr bwMode="auto">
            <a:xfrm>
              <a:off x="7620000" y="4724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6" name="Oval 29"/>
            <p:cNvSpPr>
              <a:spLocks noChangeArrowheads="1"/>
            </p:cNvSpPr>
            <p:nvPr/>
          </p:nvSpPr>
          <p:spPr bwMode="auto">
            <a:xfrm>
              <a:off x="8991600" y="2819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7" name="Oval 30"/>
            <p:cNvSpPr>
              <a:spLocks noChangeArrowheads="1"/>
            </p:cNvSpPr>
            <p:nvPr/>
          </p:nvSpPr>
          <p:spPr bwMode="auto">
            <a:xfrm>
              <a:off x="9601200" y="3886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8" name="Oval 31"/>
            <p:cNvSpPr>
              <a:spLocks noChangeArrowheads="1"/>
            </p:cNvSpPr>
            <p:nvPr/>
          </p:nvSpPr>
          <p:spPr bwMode="auto">
            <a:xfrm>
              <a:off x="7467600" y="55626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69" name="Oval 32"/>
            <p:cNvSpPr>
              <a:spLocks noChangeArrowheads="1"/>
            </p:cNvSpPr>
            <p:nvPr/>
          </p:nvSpPr>
          <p:spPr bwMode="auto">
            <a:xfrm>
              <a:off x="9982200" y="6172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0" name="Oval 33"/>
            <p:cNvSpPr>
              <a:spLocks noChangeArrowheads="1"/>
            </p:cNvSpPr>
            <p:nvPr/>
          </p:nvSpPr>
          <p:spPr bwMode="auto">
            <a:xfrm>
              <a:off x="4724400" y="14478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1" name="Oval 34"/>
            <p:cNvSpPr>
              <a:spLocks noChangeArrowheads="1"/>
            </p:cNvSpPr>
            <p:nvPr/>
          </p:nvSpPr>
          <p:spPr bwMode="auto">
            <a:xfrm>
              <a:off x="2667000" y="4343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2" name="Oval 35"/>
            <p:cNvSpPr>
              <a:spLocks noChangeArrowheads="1"/>
            </p:cNvSpPr>
            <p:nvPr/>
          </p:nvSpPr>
          <p:spPr bwMode="auto">
            <a:xfrm>
              <a:off x="3505200" y="44196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3" name="Oval 36"/>
            <p:cNvSpPr>
              <a:spLocks noChangeArrowheads="1"/>
            </p:cNvSpPr>
            <p:nvPr/>
          </p:nvSpPr>
          <p:spPr bwMode="auto">
            <a:xfrm>
              <a:off x="4191000" y="2819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4" name="Oval 37"/>
            <p:cNvSpPr>
              <a:spLocks noChangeArrowheads="1"/>
            </p:cNvSpPr>
            <p:nvPr/>
          </p:nvSpPr>
          <p:spPr bwMode="auto">
            <a:xfrm>
              <a:off x="2362200" y="2438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75" name="Line 8"/>
            <p:cNvSpPr>
              <a:spLocks noChangeShapeType="1"/>
            </p:cNvSpPr>
            <p:nvPr/>
          </p:nvSpPr>
          <p:spPr bwMode="auto">
            <a:xfrm rot="2700000">
              <a:off x="7010400" y="1717675"/>
              <a:ext cx="0" cy="5181600"/>
            </a:xfrm>
            <a:prstGeom prst="line">
              <a:avLst/>
            </a:prstGeom>
            <a:noFill/>
            <a:ln w="38100">
              <a:solidFill>
                <a:srgbClr val="FF00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76" name="Text Box 4"/>
                <p:cNvSpPr txBox="1">
                  <a:spLocks noChangeArrowheads="1"/>
                </p:cNvSpPr>
                <p:nvPr/>
              </p:nvSpPr>
              <p:spPr bwMode="auto">
                <a:xfrm>
                  <a:off x="3113668" y="6209889"/>
                  <a:ext cx="3059106" cy="6162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400" i="1" dirty="0">
                                <a:solidFill>
                                  <a:srgbClr val="09405E"/>
                                </a:solidFill>
                                <a:latin typeface="Cambria Math" panose="02040503050406030204" pitchFamily="18" charset="0"/>
                              </a:rPr>
                            </m:ctrlPr>
                          </m:sSupPr>
                          <m:e>
                            <m:r>
                              <a:rPr kumimoji="1" lang="en-US" altLang="zh-CN" sz="1400" b="1" i="1" dirty="0">
                                <a:solidFill>
                                  <a:srgbClr val="09405E"/>
                                </a:solidFill>
                                <a:latin typeface="Cambria Math" charset="0"/>
                              </a:rPr>
                              <m:t>𝒘</m:t>
                            </m:r>
                          </m:e>
                          <m:sup>
                            <m:r>
                              <m:rPr>
                                <m:sty m:val="p"/>
                              </m:rPr>
                              <a:rPr kumimoji="1" lang="en-US" altLang="zh-CN" sz="1400" dirty="0">
                                <a:solidFill>
                                  <a:srgbClr val="09405E"/>
                                </a:solidFill>
                                <a:latin typeface="Cambria Math" charset="0"/>
                              </a:rPr>
                              <m:t>T</m:t>
                            </m:r>
                          </m:sup>
                        </m:sSup>
                        <m:r>
                          <a:rPr kumimoji="1" lang="en-US" altLang="zh-CN" sz="1400" b="1" i="1" dirty="0">
                            <a:solidFill>
                              <a:srgbClr val="09405E"/>
                            </a:solidFill>
                            <a:latin typeface="Cambria Math" charset="0"/>
                          </a:rPr>
                          <m:t>𝒙</m:t>
                        </m:r>
                        <m:r>
                          <a:rPr kumimoji="1" lang="en-US" altLang="zh-CN" sz="1400" i="1" dirty="0">
                            <a:solidFill>
                              <a:srgbClr val="09405E"/>
                            </a:solidFill>
                            <a:latin typeface="Cambria Math" charset="0"/>
                          </a:rPr>
                          <m:t>+</m:t>
                        </m:r>
                        <m:r>
                          <a:rPr kumimoji="1" lang="en-US" altLang="zh-CN" sz="1400" i="1" dirty="0">
                            <a:solidFill>
                              <a:srgbClr val="09405E"/>
                            </a:solidFill>
                            <a:latin typeface="Cambria Math" charset="0"/>
                          </a:rPr>
                          <m:t>𝑏</m:t>
                        </m:r>
                        <m:r>
                          <a:rPr kumimoji="1" lang="en-US" altLang="zh-CN" sz="1400" i="1" dirty="0">
                            <a:solidFill>
                              <a:srgbClr val="09405E"/>
                            </a:solidFill>
                            <a:latin typeface="Cambria Math" charset="0"/>
                          </a:rPr>
                          <m:t>=1</m:t>
                        </m:r>
                      </m:oMath>
                    </m:oMathPara>
                  </a14:m>
                  <a:endParaRPr lang="zh-CN" altLang="en-US" sz="1400" dirty="0">
                    <a:solidFill>
                      <a:srgbClr val="09405E"/>
                    </a:solidFill>
                  </a:endParaRPr>
                </a:p>
              </p:txBody>
            </p:sp>
          </mc:Choice>
          <mc:Fallback xmlns="">
            <p:sp>
              <p:nvSpPr>
                <p:cNvPr id="76" name="Text Box 4"/>
                <p:cNvSpPr txBox="1">
                  <a:spLocks noRot="1" noChangeAspect="1" noMove="1" noResize="1" noEditPoints="1" noAdjustHandles="1" noChangeArrowheads="1" noChangeShapeType="1" noTextEdit="1"/>
                </p:cNvSpPr>
                <p:nvPr/>
              </p:nvSpPr>
              <p:spPr bwMode="auto">
                <a:xfrm>
                  <a:off x="3113668" y="6209889"/>
                  <a:ext cx="3059106" cy="616208"/>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Text Box 4"/>
                <p:cNvSpPr txBox="1">
                  <a:spLocks noChangeArrowheads="1"/>
                </p:cNvSpPr>
                <p:nvPr/>
              </p:nvSpPr>
              <p:spPr bwMode="auto">
                <a:xfrm>
                  <a:off x="1601794" y="5143501"/>
                  <a:ext cx="2746371" cy="6162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400" i="1" dirty="0">
                                <a:solidFill>
                                  <a:srgbClr val="09405E"/>
                                </a:solidFill>
                                <a:latin typeface="Cambria Math" panose="02040503050406030204" pitchFamily="18" charset="0"/>
                              </a:rPr>
                            </m:ctrlPr>
                          </m:sSupPr>
                          <m:e>
                            <m:r>
                              <a:rPr kumimoji="1" lang="en-US" altLang="zh-CN" sz="1400" b="1" i="1" dirty="0">
                                <a:solidFill>
                                  <a:srgbClr val="09405E"/>
                                </a:solidFill>
                                <a:latin typeface="Cambria Math" charset="0"/>
                              </a:rPr>
                              <m:t>𝒘</m:t>
                            </m:r>
                          </m:e>
                          <m:sup>
                            <m:r>
                              <m:rPr>
                                <m:sty m:val="p"/>
                              </m:rPr>
                              <a:rPr kumimoji="1" lang="en-US" altLang="zh-CN" sz="1400" dirty="0">
                                <a:solidFill>
                                  <a:srgbClr val="09405E"/>
                                </a:solidFill>
                                <a:latin typeface="Cambria Math" charset="0"/>
                              </a:rPr>
                              <m:t>T</m:t>
                            </m:r>
                          </m:sup>
                        </m:sSup>
                        <m:r>
                          <a:rPr kumimoji="1" lang="en-US" altLang="zh-CN" sz="1400" b="1" i="1" dirty="0">
                            <a:solidFill>
                              <a:srgbClr val="09405E"/>
                            </a:solidFill>
                            <a:latin typeface="Cambria Math" charset="0"/>
                          </a:rPr>
                          <m:t>𝒙</m:t>
                        </m:r>
                        <m:r>
                          <a:rPr kumimoji="1" lang="en-US" altLang="zh-CN" sz="1400" i="1" dirty="0">
                            <a:solidFill>
                              <a:srgbClr val="09405E"/>
                            </a:solidFill>
                            <a:latin typeface="Cambria Math" charset="0"/>
                          </a:rPr>
                          <m:t>+</m:t>
                        </m:r>
                        <m:r>
                          <a:rPr kumimoji="1" lang="en-US" altLang="zh-CN" sz="1400" i="1" dirty="0">
                            <a:solidFill>
                              <a:srgbClr val="09405E"/>
                            </a:solidFill>
                            <a:latin typeface="Cambria Math" charset="0"/>
                          </a:rPr>
                          <m:t>𝑏</m:t>
                        </m:r>
                        <m:r>
                          <a:rPr kumimoji="1" lang="en-US" altLang="zh-CN" sz="1400" i="1" dirty="0">
                            <a:solidFill>
                              <a:srgbClr val="09405E"/>
                            </a:solidFill>
                            <a:latin typeface="Cambria Math" charset="0"/>
                          </a:rPr>
                          <m:t>=−1</m:t>
                        </m:r>
                      </m:oMath>
                    </m:oMathPara>
                  </a14:m>
                  <a:endParaRPr lang="zh-CN" altLang="en-US" sz="1400" dirty="0">
                    <a:solidFill>
                      <a:srgbClr val="09405E"/>
                    </a:solidFill>
                  </a:endParaRPr>
                </a:p>
              </p:txBody>
            </p:sp>
          </mc:Choice>
          <mc:Fallback xmlns="">
            <p:sp>
              <p:nvSpPr>
                <p:cNvPr id="77" name="Text Box 4"/>
                <p:cNvSpPr txBox="1">
                  <a:spLocks noRot="1" noChangeAspect="1" noMove="1" noResize="1" noEditPoints="1" noAdjustHandles="1" noChangeArrowheads="1" noChangeShapeType="1" noTextEdit="1"/>
                </p:cNvSpPr>
                <p:nvPr/>
              </p:nvSpPr>
              <p:spPr bwMode="auto">
                <a:xfrm>
                  <a:off x="1601794" y="5143501"/>
                  <a:ext cx="2746371" cy="616208"/>
                </a:xfrm>
                <a:prstGeom prst="rect">
                  <a:avLst/>
                </a:prstGeom>
                <a:blipFill rotWithShape="0">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8" name="Line 14"/>
            <p:cNvSpPr>
              <a:spLocks noChangeShapeType="1"/>
            </p:cNvSpPr>
            <p:nvPr/>
          </p:nvSpPr>
          <p:spPr bwMode="auto">
            <a:xfrm rot="-2700000">
              <a:off x="8172451" y="1371600"/>
              <a:ext cx="0" cy="1462088"/>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9" name="Title 1"/>
            <p:cNvSpPr txBox="1">
              <a:spLocks/>
            </p:cNvSpPr>
            <p:nvPr/>
          </p:nvSpPr>
          <p:spPr bwMode="auto">
            <a:xfrm>
              <a:off x="3924301" y="3535363"/>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400">
                  <a:solidFill>
                    <a:srgbClr val="000000"/>
                  </a:solidFill>
                  <a:latin typeface="Calibri" pitchFamily="34" charset="0"/>
                  <a:ea typeface="宋体" pitchFamily="2" charset="-122"/>
                </a:rPr>
                <a:t>Support Vector</a:t>
              </a:r>
            </a:p>
          </p:txBody>
        </p:sp>
        <p:sp>
          <p:nvSpPr>
            <p:cNvPr id="80" name="Title 1"/>
            <p:cNvSpPr txBox="1">
              <a:spLocks/>
            </p:cNvSpPr>
            <p:nvPr/>
          </p:nvSpPr>
          <p:spPr bwMode="auto">
            <a:xfrm>
              <a:off x="6350001" y="4556126"/>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400">
                  <a:solidFill>
                    <a:srgbClr val="000000"/>
                  </a:solidFill>
                  <a:latin typeface="Calibri" pitchFamily="34" charset="0"/>
                  <a:ea typeface="宋体" pitchFamily="2" charset="-122"/>
                </a:rPr>
                <a:t>Support Vector</a:t>
              </a:r>
            </a:p>
          </p:txBody>
        </p:sp>
        <p:sp>
          <p:nvSpPr>
            <p:cNvPr id="81" name="Title 1"/>
            <p:cNvSpPr txBox="1">
              <a:spLocks/>
            </p:cNvSpPr>
            <p:nvPr/>
          </p:nvSpPr>
          <p:spPr>
            <a:xfrm>
              <a:off x="4095751" y="1785938"/>
              <a:ext cx="1714500" cy="500063"/>
            </a:xfrm>
            <a:prstGeom prst="rect">
              <a:avLst/>
            </a:prstGeom>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400">
                  <a:solidFill>
                    <a:srgbClr val="000000"/>
                  </a:solidFill>
                  <a:latin typeface="Calibri" pitchFamily="34" charset="0"/>
                  <a:ea typeface="宋体" pitchFamily="2" charset="-122"/>
                </a:rPr>
                <a:t>Misclassified point</a:t>
              </a:r>
            </a:p>
          </p:txBody>
        </p:sp>
        <p:sp>
          <p:nvSpPr>
            <p:cNvPr id="82" name="Oval 26"/>
            <p:cNvSpPr>
              <a:spLocks noChangeArrowheads="1"/>
            </p:cNvSpPr>
            <p:nvPr/>
          </p:nvSpPr>
          <p:spPr bwMode="auto">
            <a:xfrm>
              <a:off x="5735639" y="1916114"/>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83" name="Text Box 34"/>
            <p:cNvSpPr txBox="1">
              <a:spLocks noChangeArrowheads="1"/>
            </p:cNvSpPr>
            <p:nvPr/>
          </p:nvSpPr>
          <p:spPr bwMode="auto">
            <a:xfrm>
              <a:off x="5333999" y="1524001"/>
              <a:ext cx="1390649"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400" i="1" dirty="0">
                  <a:solidFill>
                    <a:srgbClr val="000000"/>
                  </a:solidFill>
                  <a:ea typeface="宋体" pitchFamily="2" charset="-122"/>
                  <a:sym typeface="Symbol" pitchFamily="18" charset="2"/>
                </a:rPr>
                <a:t></a:t>
              </a:r>
              <a:r>
                <a:rPr lang="en-GB" altLang="zh-CN" sz="1400" dirty="0">
                  <a:solidFill>
                    <a:srgbClr val="000000"/>
                  </a:solidFill>
                  <a:ea typeface="宋体" pitchFamily="2" charset="-122"/>
                  <a:sym typeface="Symbol" pitchFamily="18" charset="2"/>
                </a:rPr>
                <a:t> &gt; 1</a:t>
              </a:r>
            </a:p>
          </p:txBody>
        </p:sp>
        <p:sp>
          <p:nvSpPr>
            <p:cNvPr id="84" name="Text Box 33"/>
            <p:cNvSpPr txBox="1">
              <a:spLocks noChangeArrowheads="1"/>
            </p:cNvSpPr>
            <p:nvPr/>
          </p:nvSpPr>
          <p:spPr bwMode="auto">
            <a:xfrm>
              <a:off x="7848600" y="2590802"/>
              <a:ext cx="1354445"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400" i="1" dirty="0">
                  <a:solidFill>
                    <a:srgbClr val="000000"/>
                  </a:solidFill>
                  <a:latin typeface="Calibri" pitchFamily="34" charset="0"/>
                  <a:ea typeface="宋体" pitchFamily="2" charset="-122"/>
                  <a:sym typeface="Symbol" pitchFamily="18" charset="2"/>
                </a:rPr>
                <a:t> </a:t>
              </a:r>
              <a:r>
                <a:rPr lang="en-GB" altLang="zh-CN" sz="1400" dirty="0">
                  <a:solidFill>
                    <a:srgbClr val="000000"/>
                  </a:solidFill>
                  <a:latin typeface="Calibri" pitchFamily="34" charset="0"/>
                  <a:ea typeface="宋体" pitchFamily="2" charset="-122"/>
                  <a:sym typeface="Symbol" pitchFamily="18" charset="2"/>
                </a:rPr>
                <a:t>&lt; 1</a:t>
              </a:r>
            </a:p>
          </p:txBody>
        </p:sp>
        <p:sp>
          <p:nvSpPr>
            <p:cNvPr id="85" name="Oval 22"/>
            <p:cNvSpPr>
              <a:spLocks noChangeArrowheads="1"/>
            </p:cNvSpPr>
            <p:nvPr/>
          </p:nvSpPr>
          <p:spPr bwMode="auto">
            <a:xfrm>
              <a:off x="7840664" y="294322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400">
                <a:solidFill>
                  <a:srgbClr val="000000"/>
                </a:solidFill>
                <a:latin typeface="Calibri" pitchFamily="34" charset="0"/>
                <a:ea typeface="宋体" pitchFamily="2" charset="-122"/>
              </a:endParaRPr>
            </a:p>
          </p:txBody>
        </p:sp>
        <p:sp>
          <p:nvSpPr>
            <p:cNvPr id="86" name="Text Box 32"/>
            <p:cNvSpPr txBox="1">
              <a:spLocks noChangeArrowheads="1"/>
            </p:cNvSpPr>
            <p:nvPr/>
          </p:nvSpPr>
          <p:spPr bwMode="auto">
            <a:xfrm>
              <a:off x="6461124" y="5291626"/>
              <a:ext cx="1006476" cy="6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1400" i="1" dirty="0">
                  <a:solidFill>
                    <a:srgbClr val="000000"/>
                  </a:solidFill>
                  <a:latin typeface="Calibri" pitchFamily="34" charset="0"/>
                  <a:ea typeface="宋体" pitchFamily="2" charset="-122"/>
                  <a:sym typeface="Symbol" pitchFamily="18" charset="2"/>
                </a:rPr>
                <a:t></a:t>
              </a:r>
              <a:r>
                <a:rPr lang="en-GB" altLang="zh-CN" sz="1400" dirty="0">
                  <a:solidFill>
                    <a:srgbClr val="000000"/>
                  </a:solidFill>
                  <a:latin typeface="Calibri" pitchFamily="34" charset="0"/>
                  <a:ea typeface="宋体" pitchFamily="2" charset="-122"/>
                  <a:sym typeface="Symbol" pitchFamily="18" charset="2"/>
                </a:rPr>
                <a:t> = 0</a:t>
              </a:r>
            </a:p>
          </p:txBody>
        </p:sp>
        <mc:AlternateContent xmlns:mc="http://schemas.openxmlformats.org/markup-compatibility/2006" xmlns:a14="http://schemas.microsoft.com/office/drawing/2010/main">
          <mc:Choice Requires="a14">
            <p:sp>
              <p:nvSpPr>
                <p:cNvPr id="87" name="Text Box 22"/>
                <p:cNvSpPr txBox="1">
                  <a:spLocks noChangeArrowheads="1"/>
                </p:cNvSpPr>
                <p:nvPr/>
              </p:nvSpPr>
              <p:spPr bwMode="auto">
                <a:xfrm>
                  <a:off x="8053385" y="1565265"/>
                  <a:ext cx="3161716" cy="8839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150000"/>
                    </a:lnSpc>
                    <a:spcBef>
                      <a:spcPts val="2400"/>
                    </a:spcBef>
                    <a:spcAft>
                      <a:spcPts val="600"/>
                    </a:spcAft>
                  </a:pPr>
                  <a:r>
                    <a:rPr lang="en-GB" altLang="zh-CN" sz="1400" dirty="0">
                      <a:solidFill>
                        <a:srgbClr val="000000"/>
                      </a:solidFill>
                      <a:latin typeface="Calibri" pitchFamily="34" charset="0"/>
                      <a:ea typeface="宋体" pitchFamily="2" charset="-122"/>
                      <a:sym typeface="Symbol" pitchFamily="18" charset="2"/>
                    </a:rPr>
                    <a:t>Margin =</a:t>
                  </a:r>
                  <a14:m>
                    <m:oMath xmlns:m="http://schemas.openxmlformats.org/officeDocument/2006/math">
                      <m:f>
                        <m:fPr>
                          <m:type m:val="lin"/>
                          <m:ctrlPr>
                            <a:rPr lang="en-GB" altLang="zh-CN" sz="1400" i="1" smtClean="0">
                              <a:solidFill>
                                <a:srgbClr val="000000"/>
                              </a:solidFill>
                              <a:latin typeface="Cambria Math" panose="02040503050406030204" pitchFamily="18" charset="0"/>
                              <a:ea typeface="宋体" pitchFamily="2" charset="-122"/>
                              <a:sym typeface="Symbol" pitchFamily="18" charset="2"/>
                            </a:rPr>
                          </m:ctrlPr>
                        </m:fPr>
                        <m:num>
                          <m:r>
                            <a:rPr lang="en-US" altLang="zh-CN" sz="1400" b="0" i="1" smtClean="0">
                              <a:solidFill>
                                <a:srgbClr val="000000"/>
                              </a:solidFill>
                              <a:latin typeface="Cambria Math" charset="0"/>
                              <a:ea typeface="宋体" pitchFamily="2" charset="-122"/>
                              <a:sym typeface="Symbol" pitchFamily="18" charset="2"/>
                            </a:rPr>
                            <m:t>2</m:t>
                          </m:r>
                        </m:num>
                        <m:den>
                          <m:sSub>
                            <m:sSubPr>
                              <m:ctrlPr>
                                <a:rPr lang="en-US" altLang="zh-CN" sz="1400" i="1" smtClean="0">
                                  <a:solidFill>
                                    <a:srgbClr val="000000"/>
                                  </a:solidFill>
                                  <a:latin typeface="Cambria Math" panose="02040503050406030204" pitchFamily="18" charset="0"/>
                                  <a:ea typeface="宋体" pitchFamily="2" charset="-122"/>
                                  <a:sym typeface="Symbol" pitchFamily="18" charset="2"/>
                                </a:rPr>
                              </m:ctrlPr>
                            </m:sSubPr>
                            <m:e>
                              <m:d>
                                <m:dPr>
                                  <m:begChr m:val="‖"/>
                                  <m:endChr m:val="‖"/>
                                  <m:ctrlPr>
                                    <a:rPr lang="en-US" altLang="zh-CN" sz="1400" i="1" smtClean="0">
                                      <a:solidFill>
                                        <a:srgbClr val="000000"/>
                                      </a:solidFill>
                                      <a:latin typeface="Cambria Math" panose="02040503050406030204" pitchFamily="18" charset="0"/>
                                      <a:ea typeface="宋体" pitchFamily="2" charset="-122"/>
                                      <a:sym typeface="Symbol" pitchFamily="18" charset="2"/>
                                    </a:rPr>
                                  </m:ctrlPr>
                                </m:dPr>
                                <m:e>
                                  <m:r>
                                    <a:rPr lang="en-US" altLang="zh-CN" sz="1400" b="1" i="1" smtClean="0">
                                      <a:solidFill>
                                        <a:srgbClr val="000000"/>
                                      </a:solidFill>
                                      <a:latin typeface="Cambria Math" charset="0"/>
                                      <a:ea typeface="宋体" pitchFamily="2" charset="-122"/>
                                      <a:sym typeface="Symbol" pitchFamily="18" charset="2"/>
                                    </a:rPr>
                                    <m:t>𝒘</m:t>
                                  </m:r>
                                </m:e>
                              </m:d>
                            </m:e>
                            <m:sub>
                              <m:r>
                                <a:rPr lang="en-US" altLang="zh-CN" sz="1400" b="0" i="1" smtClean="0">
                                  <a:solidFill>
                                    <a:srgbClr val="000000"/>
                                  </a:solidFill>
                                  <a:latin typeface="Cambria Math" charset="0"/>
                                  <a:ea typeface="宋体" pitchFamily="2" charset="-122"/>
                                  <a:sym typeface="Symbol" pitchFamily="18" charset="2"/>
                                </a:rPr>
                                <m:t>2</m:t>
                              </m:r>
                            </m:sub>
                          </m:sSub>
                        </m:den>
                      </m:f>
                    </m:oMath>
                  </a14:m>
                  <a:endParaRPr lang="el-GR" altLang="zh-CN" sz="1400" dirty="0">
                    <a:solidFill>
                      <a:srgbClr val="000000"/>
                    </a:solidFill>
                    <a:latin typeface="宋体" pitchFamily="2" charset="-122"/>
                    <a:ea typeface="宋体" pitchFamily="2" charset="-122"/>
                    <a:sym typeface="Symbol" pitchFamily="18" charset="2"/>
                  </a:endParaRPr>
                </a:p>
              </p:txBody>
            </p:sp>
          </mc:Choice>
          <mc:Fallback xmlns="">
            <p:sp>
              <p:nvSpPr>
                <p:cNvPr id="87" name="Text Box 22"/>
                <p:cNvSpPr txBox="1">
                  <a:spLocks noRot="1" noChangeAspect="1" noMove="1" noResize="1" noEditPoints="1" noAdjustHandles="1" noChangeArrowheads="1" noChangeShapeType="1" noTextEdit="1"/>
                </p:cNvSpPr>
                <p:nvPr/>
              </p:nvSpPr>
              <p:spPr bwMode="auto">
                <a:xfrm>
                  <a:off x="8053385" y="1565265"/>
                  <a:ext cx="3161716" cy="883998"/>
                </a:xfrm>
                <a:prstGeom prst="rect">
                  <a:avLst/>
                </a:prstGeom>
                <a:blipFill rotWithShape="0">
                  <a:blip r:embed="rId7"/>
                  <a:stretch>
                    <a:fillRect t="-57971" b="-1072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pic>
        <p:nvPicPr>
          <p:cNvPr id="88" name="图片 8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33" y="3522254"/>
            <a:ext cx="9994001" cy="3335746"/>
          </a:xfrm>
          <a:prstGeom prst="rect">
            <a:avLst/>
          </a:prstGeom>
        </p:spPr>
      </p:pic>
    </p:spTree>
    <p:extLst>
      <p:ext uri="{BB962C8B-B14F-4D97-AF65-F5344CB8AC3E}">
        <p14:creationId xmlns:p14="http://schemas.microsoft.com/office/powerpoint/2010/main" val="25960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核化</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模型</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9061778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zh-CN" altLang="en-US" dirty="0"/>
              <a:t>前面我们用超平面（线性模型）来分开不同类的训练样本。</a:t>
            </a:r>
            <a:endParaRPr lang="en-US" altLang="zh-CN" dirty="0"/>
          </a:p>
          <a:p>
            <a:pPr>
              <a:lnSpc>
                <a:spcPct val="100000"/>
              </a:lnSpc>
            </a:pPr>
            <a:r>
              <a:rPr lang="zh-CN" altLang="en-US" dirty="0"/>
              <a:t>但在实际任务中，原始样本空间也许并不存在一个超平面能将训练样本分开。</a:t>
            </a:r>
            <a:endParaRPr lang="en-US" altLang="zh-CN" dirty="0"/>
          </a:p>
          <a:p>
            <a:pPr>
              <a:lnSpc>
                <a:spcPct val="100000"/>
              </a:lnSpc>
            </a:pPr>
            <a:r>
              <a:rPr lang="zh-CN" altLang="en-US" dirty="0"/>
              <a:t>例如：</a:t>
            </a:r>
            <a:endParaRPr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lang="en-US" altLang="zh-CN" dirty="0"/>
          </a:p>
          <a:p>
            <a:pPr>
              <a:lnSpc>
                <a:spcPct val="100000"/>
              </a:lnSpc>
            </a:pPr>
            <a:r>
              <a:rPr lang="zh-CN" altLang="en-US" dirty="0"/>
              <a:t>对这类问题，我们可以将原始空间</a:t>
            </a:r>
            <a:r>
              <a:rPr lang="zh-CN" altLang="en-US" dirty="0">
                <a:solidFill>
                  <a:srgbClr val="C00000"/>
                </a:solidFill>
              </a:rPr>
              <a:t>映射</a:t>
            </a:r>
            <a:r>
              <a:rPr lang="zh-CN" altLang="en-US" dirty="0"/>
              <a:t>到一个更高维特征空间，使得在这个</a:t>
            </a:r>
            <a:r>
              <a:rPr lang="zh-CN" altLang="en-US" dirty="0">
                <a:solidFill>
                  <a:srgbClr val="C00000"/>
                </a:solidFill>
              </a:rPr>
              <a:t>特征空间</a:t>
            </a:r>
            <a:r>
              <a:rPr lang="zh-CN" altLang="en-US" dirty="0"/>
              <a:t>数据线性可分。</a:t>
            </a:r>
            <a:endParaRPr kumimoji="1" lang="zh-CN" altLang="en-US" dirty="0"/>
          </a:p>
        </p:txBody>
      </p:sp>
      <p:sp>
        <p:nvSpPr>
          <p:cNvPr id="3" name="标题 2"/>
          <p:cNvSpPr>
            <a:spLocks noGrp="1"/>
          </p:cNvSpPr>
          <p:nvPr>
            <p:ph type="title"/>
          </p:nvPr>
        </p:nvSpPr>
        <p:spPr/>
        <p:txBody>
          <a:bodyPr/>
          <a:lstStyle/>
          <a:p>
            <a:r>
              <a:rPr lang="zh-CN" altLang="en-US" dirty="0"/>
              <a:t>核方法</a:t>
            </a:r>
            <a:endParaRPr kumimoji="1"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590" y="2939481"/>
            <a:ext cx="3146858" cy="210379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97" y="2939481"/>
            <a:ext cx="3385524" cy="2227551"/>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6832838" y="2520368"/>
                <a:ext cx="44484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zh-CN" altLang="en-US" sz="2800" i="1" smtClean="0">
                              <a:solidFill>
                                <a:srgbClr val="09405E"/>
                              </a:solidFill>
                              <a:latin typeface="Cambria Math" panose="02040503050406030204" pitchFamily="18" charset="0"/>
                            </a:rPr>
                          </m:ctrlPr>
                        </m:dPr>
                        <m:e>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𝑧</m:t>
                              </m:r>
                            </m:e>
                            <m:sub>
                              <m:r>
                                <a:rPr lang="zh-CN" altLang="en-US" sz="2800" i="0">
                                  <a:solidFill>
                                    <a:srgbClr val="09405E"/>
                                  </a:solidFill>
                                  <a:latin typeface="Cambria Math" charset="0"/>
                                </a:rPr>
                                <m:t>1</m:t>
                              </m:r>
                            </m:sub>
                          </m:sSub>
                          <m:r>
                            <a:rPr lang="zh-CN" altLang="en-US" sz="2800" i="0">
                              <a:solidFill>
                                <a:srgbClr val="09405E"/>
                              </a:solidFill>
                              <a:latin typeface="Cambria Math" charset="0"/>
                            </a:rPr>
                            <m:t>,</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𝑧</m:t>
                              </m:r>
                            </m:e>
                            <m:sub>
                              <m:r>
                                <a:rPr lang="zh-CN" altLang="en-US" sz="2800" i="0">
                                  <a:solidFill>
                                    <a:srgbClr val="09405E"/>
                                  </a:solidFill>
                                  <a:latin typeface="Cambria Math" charset="0"/>
                                </a:rPr>
                                <m:t>2</m:t>
                              </m:r>
                            </m:sub>
                          </m:sSub>
                          <m:r>
                            <a:rPr lang="zh-CN" altLang="en-US" sz="2800" i="0">
                              <a:solidFill>
                                <a:srgbClr val="09405E"/>
                              </a:solidFill>
                              <a:latin typeface="Cambria Math" charset="0"/>
                            </a:rPr>
                            <m:t>,</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𝑧</m:t>
                              </m:r>
                            </m:e>
                            <m:sub>
                              <m:r>
                                <a:rPr lang="zh-CN" altLang="en-US" sz="2800" i="0">
                                  <a:solidFill>
                                    <a:srgbClr val="09405E"/>
                                  </a:solidFill>
                                  <a:latin typeface="Cambria Math" charset="0"/>
                                </a:rPr>
                                <m:t>3</m:t>
                              </m:r>
                            </m:sub>
                          </m:sSub>
                          <m:r>
                            <a:rPr lang="zh-CN" altLang="en-US" sz="2800" i="0">
                              <a:solidFill>
                                <a:srgbClr val="09405E"/>
                              </a:solidFill>
                              <a:latin typeface="Cambria Math" charset="0"/>
                            </a:rPr>
                            <m:t>)=(</m:t>
                          </m:r>
                          <m:r>
                            <a:rPr lang="zh-CN" altLang="en-US" sz="2800" i="1">
                              <a:solidFill>
                                <a:srgbClr val="09405E"/>
                              </a:solidFill>
                              <a:latin typeface="Cambria Math" charset="0"/>
                            </a:rPr>
                            <m:t>𝑥</m:t>
                          </m:r>
                          <m:r>
                            <a:rPr lang="zh-CN" altLang="en-US" sz="2800" i="0">
                              <a:solidFill>
                                <a:srgbClr val="09405E"/>
                              </a:solidFill>
                              <a:latin typeface="Cambria Math" charset="0"/>
                            </a:rPr>
                            <m:t>,</m:t>
                          </m:r>
                          <m:r>
                            <a:rPr lang="zh-CN" altLang="en-US" sz="2800" i="1">
                              <a:solidFill>
                                <a:srgbClr val="09405E"/>
                              </a:solidFill>
                              <a:latin typeface="Cambria Math" charset="0"/>
                            </a:rPr>
                            <m:t>𝑦</m:t>
                          </m:r>
                          <m:r>
                            <a:rPr lang="zh-CN" altLang="en-US" sz="2800" i="0">
                              <a:solidFill>
                                <a:srgbClr val="09405E"/>
                              </a:solidFill>
                              <a:latin typeface="Cambria Math" charset="0"/>
                            </a:rPr>
                            <m:t>,</m:t>
                          </m:r>
                          <m:sSup>
                            <m:sSupPr>
                              <m:ctrlPr>
                                <a:rPr lang="zh-CN" altLang="en-US" sz="2800" i="1">
                                  <a:solidFill>
                                    <a:srgbClr val="09405E"/>
                                  </a:solidFill>
                                  <a:latin typeface="Cambria Math" panose="02040503050406030204" pitchFamily="18" charset="0"/>
                                </a:rPr>
                              </m:ctrlPr>
                            </m:sSupPr>
                            <m:e>
                              <m:r>
                                <a:rPr lang="zh-CN" altLang="en-US" sz="2800" i="1">
                                  <a:solidFill>
                                    <a:srgbClr val="09405E"/>
                                  </a:solidFill>
                                  <a:latin typeface="Cambria Math" charset="0"/>
                                </a:rPr>
                                <m:t>𝑥</m:t>
                              </m:r>
                            </m:e>
                            <m:sup>
                              <m:r>
                                <a:rPr lang="zh-CN" altLang="en-US" sz="2800" i="0">
                                  <a:solidFill>
                                    <a:srgbClr val="09405E"/>
                                  </a:solidFill>
                                  <a:latin typeface="Cambria Math" charset="0"/>
                                </a:rPr>
                                <m:t>2</m:t>
                              </m:r>
                            </m:sup>
                          </m:sSup>
                          <m:r>
                            <a:rPr lang="zh-CN" altLang="en-US" sz="2800" i="0">
                              <a:solidFill>
                                <a:srgbClr val="09405E"/>
                              </a:solidFill>
                              <a:latin typeface="Cambria Math" charset="0"/>
                            </a:rPr>
                            <m:t>+</m:t>
                          </m:r>
                          <m:sSup>
                            <m:sSupPr>
                              <m:ctrlPr>
                                <a:rPr lang="zh-CN" altLang="en-US" sz="2800" i="1">
                                  <a:solidFill>
                                    <a:srgbClr val="09405E"/>
                                  </a:solidFill>
                                  <a:latin typeface="Cambria Math" panose="02040503050406030204" pitchFamily="18" charset="0"/>
                                </a:rPr>
                              </m:ctrlPr>
                            </m:sSupPr>
                            <m:e>
                              <m:r>
                                <a:rPr lang="zh-CN" altLang="en-US" sz="2800" i="1">
                                  <a:solidFill>
                                    <a:srgbClr val="09405E"/>
                                  </a:solidFill>
                                  <a:latin typeface="Cambria Math" charset="0"/>
                                </a:rPr>
                                <m:t>𝑦</m:t>
                              </m:r>
                            </m:e>
                            <m:sup>
                              <m:r>
                                <a:rPr lang="zh-CN" altLang="en-US" sz="2800" i="0">
                                  <a:solidFill>
                                    <a:srgbClr val="09405E"/>
                                  </a:solidFill>
                                  <a:latin typeface="Cambria Math" charset="0"/>
                                </a:rPr>
                                <m:t>2</m:t>
                              </m:r>
                            </m:sup>
                          </m:sSup>
                        </m:e>
                      </m:d>
                    </m:oMath>
                  </m:oMathPara>
                </a14:m>
                <a:endParaRPr lang="zh-CN" altLang="en-US" sz="2800" dirty="0">
                  <a:solidFill>
                    <a:srgbClr val="09405E"/>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6832838" y="2520368"/>
                <a:ext cx="4448462" cy="52322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1813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zh-CN" altLang="en-US" dirty="0"/>
                  <a:t>令</a:t>
                </a:r>
                <a14:m>
                  <m:oMath xmlns:m="http://schemas.openxmlformats.org/officeDocument/2006/math">
                    <m:r>
                      <a:rPr lang="zh-CN" altLang="en-US" i="1" smtClean="0">
                        <a:latin typeface="Cambria Math" charset="0"/>
                        <a:ea typeface="Cambria Math" charset="0"/>
                        <a:cs typeface="Cambria Math" charset="0"/>
                      </a:rPr>
                      <m:t>𝜙</m:t>
                    </m:r>
                    <m:d>
                      <m:dPr>
                        <m:ctrlPr>
                          <a:rPr lang="is-IS" altLang="zh-CN" i="1" smtClean="0">
                            <a:latin typeface="Cambria Math" panose="02040503050406030204" pitchFamily="18" charset="0"/>
                            <a:ea typeface="Cambria Math" charset="0"/>
                            <a:cs typeface="Cambria Math" charset="0"/>
                          </a:rPr>
                        </m:ctrlPr>
                      </m:dPr>
                      <m:e>
                        <m:r>
                          <a:rPr lang="en-US" altLang="zh-CN" b="1" i="1" dirty="0">
                            <a:latin typeface="Cambria Math" charset="0"/>
                            <a:ea typeface="Cambria Math" charset="0"/>
                            <a:cs typeface="Cambria Math" charset="0"/>
                          </a:rPr>
                          <m:t>𝒙</m:t>
                        </m:r>
                      </m:e>
                    </m:d>
                  </m:oMath>
                </a14:m>
                <a:r>
                  <a:rPr lang="zh-CN" altLang="en-US" dirty="0"/>
                  <a:t> 表示将</a:t>
                </a:r>
                <a14:m>
                  <m:oMath xmlns:m="http://schemas.openxmlformats.org/officeDocument/2006/math">
                    <m:r>
                      <a:rPr lang="en-US" altLang="zh-CN" b="1" i="1" dirty="0">
                        <a:latin typeface="Cambria Math" charset="0"/>
                        <a:ea typeface="Cambria Math" charset="0"/>
                        <a:cs typeface="Cambria Math" charset="0"/>
                      </a:rPr>
                      <m:t>𝒙</m:t>
                    </m:r>
                  </m:oMath>
                </a14:m>
                <a:r>
                  <a:rPr lang="zh-CN" altLang="en-US" dirty="0"/>
                  <a:t>映射后的特征向量，则在特征空间中划分超平面对应的模型可表示为</a:t>
                </a:r>
                <a:endParaRPr lang="en-US" altLang="zh-CN" dirty="0"/>
              </a:p>
              <a:p>
                <a:pPr>
                  <a:lnSpc>
                    <a:spcPct val="100000"/>
                  </a:lnSpc>
                </a:pPr>
                <a:endParaRPr kumimoji="1" lang="en-US" altLang="zh-CN" dirty="0"/>
              </a:p>
              <a:p>
                <a:pPr>
                  <a:lnSpc>
                    <a:spcPct val="100000"/>
                  </a:lnSpc>
                </a:pPr>
                <a:endParaRPr kumimoji="1" lang="en-US" altLang="zh-CN" dirty="0"/>
              </a:p>
              <a:p>
                <a:pPr>
                  <a:lnSpc>
                    <a:spcPct val="100000"/>
                  </a:lnSpc>
                </a:pPr>
                <a:r>
                  <a:rPr lang="zh-CN" altLang="en-US" dirty="0"/>
                  <a:t>根据之前</a:t>
                </a:r>
                <a:r>
                  <a:rPr lang="en-US" altLang="zh-CN" dirty="0"/>
                  <a:t>SVM</a:t>
                </a:r>
                <a:r>
                  <a:rPr lang="zh-CN" altLang="en-US" dirty="0"/>
                  <a:t>的推导，得到特征映射后的</a:t>
                </a:r>
                <a:r>
                  <a:rPr lang="en-US" altLang="zh-CN" dirty="0"/>
                  <a:t>SVM</a:t>
                </a:r>
                <a:r>
                  <a:rPr lang="zh-CN" altLang="en-US" dirty="0"/>
                  <a:t>目标函数</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核方法</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558749" y="2194115"/>
                <a:ext cx="3301545"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Cambria Math" charset="0"/>
                          <a:cs typeface="Cambria Math" charset="0"/>
                          <a:sym typeface="Times New Roman" panose="02020603050405020304"/>
                        </a:rPr>
                        <m:t>𝑓</m:t>
                      </m:r>
                      <m:d>
                        <m:dPr>
                          <m:ctrlPr>
                            <a:rPr lang="en-US" altLang="zh-CN" sz="2800" i="1">
                              <a:solidFill>
                                <a:srgbClr val="09405E"/>
                              </a:solidFill>
                              <a:latin typeface="Cambria Math" panose="02040503050406030204" pitchFamily="18" charset="0"/>
                              <a:ea typeface="Cambria Math" charset="0"/>
                              <a:cs typeface="Cambria Math" charset="0"/>
                              <a:sym typeface="Times New Roman" panose="02020603050405020304"/>
                            </a:rPr>
                          </m:ctrlPr>
                        </m:dPr>
                        <m:e>
                          <m:r>
                            <a:rPr lang="en-US" altLang="zh-CN" sz="2800" b="1" i="1">
                              <a:solidFill>
                                <a:srgbClr val="09405E"/>
                              </a:solidFill>
                              <a:latin typeface="Cambria Math" charset="0"/>
                              <a:ea typeface="Cambria Math" charset="0"/>
                              <a:cs typeface="Cambria Math" charset="0"/>
                              <a:sym typeface="Times New Roman" panose="02020603050405020304"/>
                            </a:rPr>
                            <m:t>𝒙</m:t>
                          </m:r>
                        </m:e>
                      </m:d>
                      <m:r>
                        <a:rPr lang="en-US" altLang="zh-CN" sz="2800" i="1">
                          <a:solidFill>
                            <a:srgbClr val="09405E"/>
                          </a:solidFill>
                          <a:latin typeface="Cambria Math" charset="0"/>
                          <a:ea typeface="Cambria Math" charset="0"/>
                          <a:cs typeface="Cambria Math" charset="0"/>
                          <a:sym typeface="Times New Roman" panose="02020603050405020304"/>
                        </a:rPr>
                        <m:t>=</m:t>
                      </m:r>
                      <m:sSup>
                        <m:sSupPr>
                          <m:ctrlPr>
                            <a:rPr lang="zh-CN" altLang="zh-CN" sz="2800" i="1">
                              <a:solidFill>
                                <a:srgbClr val="09405E"/>
                              </a:solidFill>
                              <a:latin typeface="Cambria Math" panose="02040503050406030204" pitchFamily="18" charset="0"/>
                            </a:rPr>
                          </m:ctrlPr>
                        </m:sSupPr>
                        <m:e>
                          <m:r>
                            <a:rPr lang="en-US" altLang="zh-CN" sz="2800" b="1" i="1">
                              <a:solidFill>
                                <a:srgbClr val="09405E"/>
                              </a:solidFill>
                              <a:latin typeface="Cambria Math" charset="0"/>
                            </a:rPr>
                            <m:t>𝒘</m:t>
                          </m:r>
                        </m:e>
                        <m:sup>
                          <m:r>
                            <m:rPr>
                              <m:sty m:val="p"/>
                            </m:rPr>
                            <a:rPr lang="en-US" altLang="zh-CN" sz="2800">
                              <a:solidFill>
                                <a:srgbClr val="09405E"/>
                              </a:solidFill>
                              <a:latin typeface="Cambria Math" charset="0"/>
                            </a:rPr>
                            <m:t>T</m:t>
                          </m:r>
                        </m:sup>
                      </m:sSup>
                      <m:r>
                        <a:rPr lang="zh-CN" altLang="en-US" sz="2800" i="1">
                          <a:solidFill>
                            <a:srgbClr val="09405E"/>
                          </a:solidFill>
                          <a:latin typeface="Cambria Math" charset="0"/>
                          <a:ea typeface="Cambria Math" charset="0"/>
                          <a:cs typeface="Cambria Math" charset="0"/>
                        </a:rPr>
                        <m:t>𝜙</m:t>
                      </m:r>
                      <m:d>
                        <m:dPr>
                          <m:ctrlPr>
                            <a:rPr lang="is-IS" altLang="zh-CN" sz="2800" i="1">
                              <a:solidFill>
                                <a:srgbClr val="09405E"/>
                              </a:solidFill>
                              <a:latin typeface="Cambria Math" panose="02040503050406030204" pitchFamily="18" charset="0"/>
                              <a:ea typeface="Cambria Math" charset="0"/>
                              <a:cs typeface="Cambria Math" charset="0"/>
                            </a:rPr>
                          </m:ctrlPr>
                        </m:dPr>
                        <m:e>
                          <m:r>
                            <a:rPr lang="en-US" altLang="zh-CN" sz="2800" b="1" i="1" dirty="0">
                              <a:solidFill>
                                <a:srgbClr val="09405E"/>
                              </a:solidFill>
                              <a:latin typeface="Cambria Math" charset="0"/>
                              <a:ea typeface="Cambria Math" charset="0"/>
                              <a:cs typeface="Cambria Math" charset="0"/>
                            </a:rPr>
                            <m:t>𝒙</m:t>
                          </m:r>
                        </m:e>
                      </m:d>
                      <m:r>
                        <a:rPr lang="en-US" altLang="zh-CN" sz="2800">
                          <a:solidFill>
                            <a:srgbClr val="09405E"/>
                          </a:solidFill>
                          <a:latin typeface="Cambria Math" charset="0"/>
                        </a:rPr>
                        <m:t>+</m:t>
                      </m:r>
                      <m:r>
                        <a:rPr lang="en-US" altLang="zh-CN" sz="2800" i="1">
                          <a:solidFill>
                            <a:srgbClr val="09405E"/>
                          </a:solidFill>
                          <a:latin typeface="Cambria Math" charset="0"/>
                        </a:rPr>
                        <m:t>𝑏</m:t>
                      </m:r>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558749" y="2194115"/>
                <a:ext cx="3301545" cy="53091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42245" y="4697849"/>
                <a:ext cx="7760907"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sSub>
                            <m:sSubPr>
                              <m:ctrlPr>
                                <a:rPr lang="en-US" altLang="zh-CN" sz="2800" b="0" i="1" smtClean="0">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1−</m:t>
                              </m:r>
                              <m:sSub>
                                <m:sSubPr>
                                  <m:ctrlPr>
                                    <a:rPr kumimoji="1" lang="en-US" altLang="zh-CN" sz="2800" i="1">
                                      <a:solidFill>
                                        <a:srgbClr val="09405E"/>
                                      </a:solidFill>
                                      <a:latin typeface="Cambria Math" panose="02040503050406030204" pitchFamily="18"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微软雅黑" pitchFamily="34" charset="-122"/>
                                </a:rPr>
                                <m:t>𝑦</m:t>
                              </m:r>
                            </m:e>
                            <m:sub>
                              <m:r>
                                <a:rPr lang="en-US" altLang="zh-CN" sz="2800" b="0" i="1" smtClean="0">
                                  <a:solidFill>
                                    <a:srgbClr val="09405E"/>
                                  </a:solidFill>
                                  <a:latin typeface="Cambria Math" charset="0"/>
                                  <a:ea typeface="微软雅黑" pitchFamily="34" charset="-122"/>
                                </a:rPr>
                                <m:t>𝑖</m:t>
                              </m:r>
                            </m:sub>
                          </m:sSub>
                          <m:d>
                            <m:dPr>
                              <m:ctrlPr>
                                <a:rPr lang="is-IS" altLang="zh-CN" sz="2800" b="0" i="1" smtClean="0">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r>
                                <a:rPr lang="zh-CN" altLang="en-US" sz="2800" i="1">
                                  <a:solidFill>
                                    <a:srgbClr val="09405E"/>
                                  </a:solidFill>
                                  <a:latin typeface="Cambria Math" charset="0"/>
                                  <a:ea typeface="Cambria Math" charset="0"/>
                                  <a:cs typeface="Cambria Math" charset="0"/>
                                </a:rPr>
                                <m:t>𝜙</m:t>
                              </m:r>
                              <m:d>
                                <m:dPr>
                                  <m:ctrlPr>
                                    <a:rPr lang="is-IS" altLang="zh-CN" sz="2800" i="1">
                                      <a:solidFill>
                                        <a:srgbClr val="09405E"/>
                                      </a:solidFill>
                                      <a:latin typeface="Cambria Math" panose="02040503050406030204" pitchFamily="18" charset="0"/>
                                      <a:ea typeface="Cambria Math" charset="0"/>
                                      <a:cs typeface="Cambria Math" charset="0"/>
                                    </a:rPr>
                                  </m:ctrlPr>
                                </m:dPr>
                                <m:e>
                                  <m:sSub>
                                    <m:sSubPr>
                                      <m:ctrlPr>
                                        <a:rPr kumimoji="1" lang="en-US" altLang="zh-CN" sz="2800"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e>
                              </m:d>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742245" y="4697849"/>
                <a:ext cx="7760907"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579716" y="5569174"/>
                <a:ext cx="3516284" cy="523220"/>
              </a:xfrm>
              <a:prstGeom prst="rect">
                <a:avLst/>
              </a:prstGeom>
            </p:spPr>
            <p:txBody>
              <a:bodyPr wrap="none">
                <a:spAutoFit/>
              </a:bodyPr>
              <a:lstStyle/>
              <a:p>
                <a14:m>
                  <m:oMath xmlns:m="http://schemas.openxmlformats.org/officeDocument/2006/math">
                    <m:sSub>
                      <m:sSubPr>
                        <m:ctrlPr>
                          <a:rPr kumimoji="1" lang="en-US" altLang="zh-CN" sz="2800" i="1" smtClean="0">
                            <a:solidFill>
                              <a:srgbClr val="09405E"/>
                            </a:solidFill>
                            <a:latin typeface="Cambria Math" panose="02040503050406030204" pitchFamily="18" charset="0"/>
                          </a:rPr>
                        </m:ctrlPr>
                      </m:sSubPr>
                      <m:e>
                        <m:r>
                          <m:rPr>
                            <m:nor/>
                          </m:rPr>
                          <a:rPr lang="en-GB" altLang="zh-CN" sz="2800" i="1" dirty="0">
                            <a:solidFill>
                              <a:srgbClr val="09405E"/>
                            </a:solidFill>
                            <a:latin typeface="Cambria Math" charset="0"/>
                            <a:ea typeface="Cambria Math" charset="0"/>
                            <a:cs typeface="Cambria Math" charset="0"/>
                            <a:sym typeface="Symbol" pitchFamily="18" charset="2"/>
                          </a:rPr>
                          <m:t></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ea typeface="Cambria Math" charset="0"/>
                        <a:cs typeface="Cambria Math" charset="0"/>
                      </a:rPr>
                      <m:t>≥0</m:t>
                    </m:r>
                    <m:r>
                      <a:rPr kumimoji="1" lang="zh-CN" altLang="en-US" sz="2800" b="0" i="1" smtClean="0">
                        <a:solidFill>
                          <a:srgbClr val="09405E"/>
                        </a:solidFill>
                        <a:latin typeface="Cambria Math" charset="0"/>
                        <a:ea typeface="Cambria Math" charset="0"/>
                        <a:cs typeface="Cambria Math" charset="0"/>
                      </a:rPr>
                      <m:t>，</m:t>
                    </m:r>
                  </m:oMath>
                </a14:m>
                <a:r>
                  <a:rPr lang="en-US" altLang="zh-CN" sz="2800" dirty="0">
                    <a:solidFill>
                      <a:srgbClr val="09405E"/>
                    </a:solidFill>
                    <a:ea typeface="Cambria Math" charset="0"/>
                    <a:cs typeface="Cambria Math" charset="0"/>
                  </a:rPr>
                  <a:t> </a:t>
                </a:r>
                <a14:m>
                  <m:oMath xmlns:m="http://schemas.openxmlformats.org/officeDocument/2006/math">
                    <m:r>
                      <a:rPr lang="en-US" altLang="zh-CN" sz="2800" b="0" i="1" dirty="0" smtClean="0">
                        <a:solidFill>
                          <a:srgbClr val="09405E"/>
                        </a:solidFill>
                        <a:latin typeface="Cambria Math" charset="0"/>
                        <a:ea typeface="Cambria Math" charset="0"/>
                        <a:cs typeface="Cambria Math" charset="0"/>
                      </a:rPr>
                      <m:t>𝑖</m:t>
                    </m:r>
                    <m:r>
                      <a:rPr lang="en-US" altLang="zh-CN" sz="2800" i="1">
                        <a:solidFill>
                          <a:srgbClr val="09405E"/>
                        </a:solidFill>
                        <a:latin typeface="Cambria Math" charset="0"/>
                        <a:ea typeface="Cambria Math" charset="0"/>
                        <a:cs typeface="Cambria Math" charset="0"/>
                      </a:rPr>
                      <m:t>=1,2,…,</m:t>
                    </m:r>
                    <m:r>
                      <a:rPr lang="en-US" altLang="zh-CN" sz="2800" i="1">
                        <a:solidFill>
                          <a:srgbClr val="09405E"/>
                        </a:solidFill>
                        <a:latin typeface="Cambria Math" charset="0"/>
                        <a:ea typeface="Cambria Math" charset="0"/>
                        <a:cs typeface="Cambria Math" charset="0"/>
                      </a:rPr>
                      <m:t>𝑁</m:t>
                    </m:r>
                  </m:oMath>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2579716" y="5569174"/>
                <a:ext cx="3516284"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78095" y="3368303"/>
                <a:ext cx="3506921"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min</m:t>
                          </m:r>
                          <m:r>
                            <a:rPr lang="en-US" altLang="zh-CN" sz="2800" b="0" i="1" smtClean="0">
                              <a:solidFill>
                                <a:srgbClr val="09405E"/>
                              </a:solidFill>
                              <a:latin typeface="Cambria Math" charset="0"/>
                              <a:ea typeface="微软雅黑" pitchFamily="34" charset="-122"/>
                            </a:rPr>
                            <m:t> </m:t>
                          </m:r>
                          <m:r>
                            <a:rPr lang="en-US" altLang="zh-CN" sz="2800" i="1">
                              <a:solidFill>
                                <a:srgbClr val="09405E"/>
                              </a:solidFill>
                              <a:latin typeface="Cambria Math" charset="0"/>
                            </a:rPr>
                            <m:t>𝐶</m:t>
                          </m:r>
                          <m:nary>
                            <m:naryPr>
                              <m:chr m:val="∑"/>
                              <m:ctrlPr>
                                <a:rPr lang="is-IS" altLang="zh-CN" sz="2800" i="1">
                                  <a:solidFill>
                                    <a:srgbClr val="09405E"/>
                                  </a:solidFill>
                                  <a:latin typeface="Cambria Math" panose="02040503050406030204" pitchFamily="18" charset="0"/>
                                </a:rPr>
                              </m:ctrlPr>
                            </m:naryPr>
                            <m:sub>
                              <m:r>
                                <m:rPr>
                                  <m:brk m:alnAt="23"/>
                                </m:rP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rPr>
                                    <m:t>𝑖</m:t>
                                  </m:r>
                                </m:sub>
                              </m:sSub>
                            </m:e>
                          </m:nary>
                          <m:r>
                            <a:rPr lang="en-US" altLang="zh-CN" sz="2800" b="0" i="1" smtClean="0">
                              <a:solidFill>
                                <a:srgbClr val="09405E"/>
                              </a:solidFill>
                              <a:latin typeface="Cambria Math" charset="0"/>
                            </a:rPr>
                            <m:t>+</m:t>
                          </m:r>
                          <m:f>
                            <m:fPr>
                              <m:ctrlPr>
                                <a:rPr lang="el-GR" altLang="zh-CN" sz="2800" b="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2578095" y="3368303"/>
                <a:ext cx="3506921" cy="1303883"/>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2132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latin typeface="Times New Roman" pitchFamily="18" charset="0"/>
                    <a:cs typeface="Times New Roman" pitchFamily="18" charset="0"/>
                  </a:rPr>
                  <a:t>相应的对偶问题为：</a:t>
                </a:r>
                <a:endParaRPr lang="en-US" altLang="zh-CN" dirty="0">
                  <a:latin typeface="Times New Roman" pitchFamily="18" charset="0"/>
                  <a:cs typeface="Times New Roman" pitchFamily="18" charset="0"/>
                </a:endParaRPr>
              </a:p>
              <a:p>
                <a:endParaRPr kumimoji="1" lang="en-US" altLang="zh-CN" dirty="0">
                  <a:latin typeface="Times New Roman" pitchFamily="18" charset="0"/>
                  <a:cs typeface="Times New Roman" pitchFamily="18" charset="0"/>
                </a:endParaRPr>
              </a:p>
              <a:p>
                <a:endParaRPr kumimoji="1" lang="en-US" altLang="zh-CN" dirty="0">
                  <a:latin typeface="Times New Roman" pitchFamily="18" charset="0"/>
                  <a:cs typeface="Times New Roman" pitchFamily="18" charset="0"/>
                </a:endParaRPr>
              </a:p>
              <a:p>
                <a:endParaRPr kumimoji="1"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r>
                  <a:rPr lang="zh-CN" altLang="en-US" dirty="0">
                    <a:latin typeface="Times New Roman" pitchFamily="18" charset="0"/>
                    <a:cs typeface="Times New Roman" pitchFamily="18" charset="0"/>
                  </a:rPr>
                  <a:t>求得偶问题的解</a:t>
                </a:r>
                <a14:m>
                  <m:oMath xmlns:m="http://schemas.openxmlformats.org/officeDocument/2006/math">
                    <m:r>
                      <a:rPr lang="zh-CN" altLang="en-US" b="1" i="1">
                        <a:latin typeface="Cambria Math" charset="0"/>
                        <a:ea typeface="Cambria Math" charset="0"/>
                        <a:cs typeface="Cambria Math" charset="0"/>
                      </a:rPr>
                      <m:t>𝜶</m:t>
                    </m:r>
                  </m:oMath>
                </a14:m>
                <a:r>
                  <a:rPr lang="zh-CN" altLang="en-US" dirty="0">
                    <a:latin typeface="Times New Roman" pitchFamily="18" charset="0"/>
                    <a:cs typeface="Times New Roman" pitchFamily="18" charset="0"/>
                  </a:rPr>
                  <a:t>后，可计算</a:t>
                </a:r>
                <a14:m>
                  <m:oMath xmlns:m="http://schemas.openxmlformats.org/officeDocument/2006/math">
                    <m:r>
                      <a:rPr lang="en-US" altLang="zh-CN" b="1" i="1" dirty="0">
                        <a:latin typeface="Cambria Math" charset="0"/>
                        <a:cs typeface="Times New Roman" pitchFamily="18" charset="0"/>
                      </a:rPr>
                      <m:t>𝒘</m:t>
                    </m:r>
                    <m:r>
                      <a:rPr lang="en-US" altLang="zh-CN" i="1" dirty="0">
                        <a:latin typeface="Cambria Math" charset="0"/>
                        <a:cs typeface="Times New Roman" pitchFamily="18" charset="0"/>
                      </a:rPr>
                      <m:t>,</m:t>
                    </m:r>
                    <m:r>
                      <a:rPr lang="en-US" altLang="zh-CN" i="1" dirty="0">
                        <a:latin typeface="Cambria Math" charset="0"/>
                        <a:cs typeface="Times New Roman" pitchFamily="18" charset="0"/>
                      </a:rPr>
                      <m:t>𝑏</m:t>
                    </m:r>
                  </m:oMath>
                </a14:m>
                <a:r>
                  <a:rPr lang="zh-CN" altLang="en-US" dirty="0">
                    <a:latin typeface="Times New Roman" pitchFamily="18" charset="0"/>
                    <a:cs typeface="Times New Roman" pitchFamily="18" charset="0"/>
                  </a:rPr>
                  <a:t>，从而得到分类判别函数：</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Times New Roman" pitchFamily="18" charset="0"/>
                <a:cs typeface="Times New Roman" pitchFamily="18" charset="0"/>
              </a:rPr>
              <a:t>核方法</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对偶</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605766" y="1757363"/>
                <a:ext cx="6532942"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panose="02040503050406030204" pitchFamily="18" charset="0"/>
                            </a:rPr>
                          </m:ctrlPr>
                        </m:funcPr>
                        <m:fName>
                          <m:r>
                            <m:rPr>
                              <m:sty m:val="p"/>
                            </m:rPr>
                            <a:rPr lang="en-US" altLang="zh-CN" sz="2400" b="0" i="0" smtClean="0">
                              <a:solidFill>
                                <a:srgbClr val="09405E"/>
                              </a:solidFill>
                              <a:latin typeface="Cambria Math" charset="0"/>
                            </a:rPr>
                            <m:t>max</m:t>
                          </m:r>
                        </m:fName>
                        <m:e>
                          <m:d>
                            <m:dPr>
                              <m:ctrlPr>
                                <a:rPr lang="is-IS" altLang="zh-CN" sz="2400" b="0" i="1" smtClean="0">
                                  <a:solidFill>
                                    <a:srgbClr val="09405E"/>
                                  </a:solidFill>
                                  <a:latin typeface="Cambria Math" panose="02040503050406030204" pitchFamily="18" charset="0"/>
                                </a:rPr>
                              </m:ctrlPr>
                            </m:dPr>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d>
                                <m:dPr>
                                  <m:begChr m:val="⟨"/>
                                  <m:endChr m:val="⟩"/>
                                  <m:ctrlPr>
                                    <a:rPr lang="zh-CN" altLang="en-US" sz="2400" i="1" smtClean="0">
                                      <a:solidFill>
                                        <a:srgbClr val="09405E"/>
                                      </a:solidFill>
                                      <a:latin typeface="Cambria Math" panose="02040503050406030204" pitchFamily="18" charset="0"/>
                                    </a:rPr>
                                  </m:ctrlPr>
                                </m:dPr>
                                <m:e>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dirty="0">
                                              <a:solidFill>
                                                <a:srgbClr val="09405E"/>
                                              </a:solidFill>
                                              <a:latin typeface="Cambria Math" panose="02040503050406030204" pitchFamily="18" charset="0"/>
                                            </a:rPr>
                                          </m:ctrlPr>
                                        </m:sSubPr>
                                        <m:e>
                                          <m:r>
                                            <a:rPr kumimoji="1" lang="en-US" altLang="zh-CN" sz="2400" b="1" i="1" dirty="0">
                                              <a:solidFill>
                                                <a:srgbClr val="09405E"/>
                                              </a:solidFill>
                                              <a:latin typeface="Cambria Math" charset="0"/>
                                            </a:rPr>
                                            <m:t>𝒙</m:t>
                                          </m:r>
                                        </m:e>
                                        <m:sub>
                                          <m:r>
                                            <a:rPr kumimoji="1" lang="en-US" altLang="zh-CN" sz="2400" i="1" dirty="0">
                                              <a:solidFill>
                                                <a:srgbClr val="09405E"/>
                                              </a:solidFill>
                                              <a:latin typeface="Cambria Math" charset="0"/>
                                            </a:rPr>
                                            <m:t>𝑖</m:t>
                                          </m:r>
                                        </m:sub>
                                      </m:sSub>
                                    </m:e>
                                  </m:d>
                                  <m:r>
                                    <a:rPr kumimoji="1" lang="en-US" altLang="zh-CN" sz="2400" b="0" i="1" dirty="0" smtClean="0">
                                      <a:solidFill>
                                        <a:srgbClr val="09405E"/>
                                      </a:solidFill>
                                      <a:latin typeface="Cambria Math" charset="0"/>
                                    </a:rPr>
                                    <m:t>,</m:t>
                                  </m:r>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dirty="0">
                                              <a:solidFill>
                                                <a:srgbClr val="09405E"/>
                                              </a:solidFill>
                                              <a:latin typeface="Cambria Math" panose="02040503050406030204" pitchFamily="18" charset="0"/>
                                            </a:rPr>
                                          </m:ctrlPr>
                                        </m:sSubPr>
                                        <m:e>
                                          <m:r>
                                            <a:rPr kumimoji="1" lang="en-US" altLang="zh-CN" sz="2400" b="1" i="1" dirty="0">
                                              <a:solidFill>
                                                <a:srgbClr val="09405E"/>
                                              </a:solidFill>
                                              <a:latin typeface="Cambria Math" charset="0"/>
                                            </a:rPr>
                                            <m:t>𝒙</m:t>
                                          </m:r>
                                        </m:e>
                                        <m:sub>
                                          <m:r>
                                            <a:rPr kumimoji="1" lang="en-US" altLang="zh-CN" sz="2400" b="0" i="1" dirty="0" smtClean="0">
                                              <a:solidFill>
                                                <a:srgbClr val="09405E"/>
                                              </a:solidFill>
                                              <a:latin typeface="Cambria Math" charset="0"/>
                                            </a:rPr>
                                            <m:t>𝑗</m:t>
                                          </m:r>
                                        </m:sub>
                                      </m:sSub>
                                    </m:e>
                                  </m:d>
                                </m:e>
                              </m:d>
                            </m:e>
                          </m:d>
                        </m:e>
                      </m:func>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605766" y="1757363"/>
                <a:ext cx="6532942" cy="128137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222376" y="2909148"/>
                <a:ext cx="2159053" cy="10384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=0</m:t>
                      </m:r>
                    </m:oMath>
                  </m:oMathPara>
                </a14:m>
                <a:endParaRPr lang="zh-CN" altLang="en-US" sz="2400" dirty="0">
                  <a:solidFill>
                    <a:srgbClr val="09405E"/>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222376" y="2909148"/>
                <a:ext cx="2159053" cy="1038489"/>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05766" y="3959691"/>
                <a:ext cx="41070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solidFill>
                                <a:srgbClr val="09405E"/>
                              </a:solidFill>
                              <a:latin typeface="Cambria Math" panose="02040503050406030204" pitchFamily="18" charset="0"/>
                            </a:rPr>
                          </m:ctrlPr>
                        </m:sSubPr>
                        <m:e>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605766" y="3959691"/>
                <a:ext cx="4107022" cy="461665"/>
              </a:xfrm>
              <a:prstGeom prst="rect">
                <a:avLst/>
              </a:prstGeom>
              <a:blipFill rotWithShape="0">
                <a:blip r:embed="rId5"/>
                <a:stretch>
                  <a:fillRect t="-105333" b="-1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05766" y="5076850"/>
                <a:ext cx="2856295"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ea typeface="Cambria Math" charset="0"/>
                          <a:cs typeface="Cambria Math" charset="0"/>
                          <a:sym typeface="Times New Roman" panose="02020603050405020304"/>
                        </a:rPr>
                        <m:t>𝑓</m:t>
                      </m:r>
                      <m:d>
                        <m:dPr>
                          <m:ctrlPr>
                            <a:rPr lang="en-US" altLang="zh-CN" sz="2400" i="1">
                              <a:solidFill>
                                <a:srgbClr val="09405E"/>
                              </a:solidFill>
                              <a:latin typeface="Cambria Math" panose="02040503050406030204" pitchFamily="18" charset="0"/>
                              <a:ea typeface="Cambria Math" charset="0"/>
                              <a:cs typeface="Cambria Math" charset="0"/>
                              <a:sym typeface="Times New Roman" panose="02020603050405020304"/>
                            </a:rPr>
                          </m:ctrlPr>
                        </m:dPr>
                        <m:e>
                          <m:r>
                            <a:rPr lang="en-US" altLang="zh-CN" sz="2400" b="1" i="1">
                              <a:solidFill>
                                <a:srgbClr val="09405E"/>
                              </a:solidFill>
                              <a:latin typeface="Cambria Math" charset="0"/>
                              <a:ea typeface="Cambria Math" charset="0"/>
                              <a:cs typeface="Cambria Math" charset="0"/>
                              <a:sym typeface="Times New Roman" panose="02020603050405020304"/>
                            </a:rPr>
                            <m:t>𝒙</m:t>
                          </m:r>
                        </m:e>
                      </m:d>
                      <m:r>
                        <a:rPr lang="en-US" altLang="zh-CN" sz="2400" i="1">
                          <a:solidFill>
                            <a:srgbClr val="09405E"/>
                          </a:solidFill>
                          <a:latin typeface="Cambria Math" charset="0"/>
                          <a:ea typeface="Cambria Math" charset="0"/>
                          <a:cs typeface="Cambria Math" charset="0"/>
                          <a:sym typeface="Times New Roman" panose="02020603050405020304"/>
                        </a:rPr>
                        <m:t>=</m:t>
                      </m:r>
                      <m:sSup>
                        <m:sSupPr>
                          <m:ctrlPr>
                            <a:rPr lang="zh-CN" altLang="zh-CN" sz="2400" i="1">
                              <a:solidFill>
                                <a:srgbClr val="09405E"/>
                              </a:solidFill>
                              <a:latin typeface="Cambria Math" panose="02040503050406030204" pitchFamily="18" charset="0"/>
                            </a:rPr>
                          </m:ctrlPr>
                        </m:sSupPr>
                        <m:e>
                          <m:r>
                            <a:rPr lang="en-US" altLang="zh-CN" sz="2400" b="1" i="1">
                              <a:solidFill>
                                <a:srgbClr val="09405E"/>
                              </a:solidFill>
                              <a:latin typeface="Cambria Math" charset="0"/>
                            </a:rPr>
                            <m:t>𝒘</m:t>
                          </m:r>
                        </m:e>
                        <m:sup>
                          <m:r>
                            <m:rPr>
                              <m:sty m:val="p"/>
                            </m:rPr>
                            <a:rPr lang="en-US" altLang="zh-CN" sz="2400">
                              <a:solidFill>
                                <a:srgbClr val="09405E"/>
                              </a:solidFill>
                              <a:latin typeface="Cambria Math" charset="0"/>
                            </a:rPr>
                            <m:t>T</m:t>
                          </m:r>
                        </m:sup>
                      </m:sSup>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panose="02040503050406030204" pitchFamily="18" charset="0"/>
                              <a:ea typeface="Cambria Math" charset="0"/>
                              <a:cs typeface="Cambria Math" charset="0"/>
                            </a:rPr>
                          </m:ctrlPr>
                        </m:dPr>
                        <m:e>
                          <m:r>
                            <a:rPr lang="en-US" altLang="zh-CN" sz="2400" b="1" i="1" dirty="0">
                              <a:solidFill>
                                <a:srgbClr val="09405E"/>
                              </a:solidFill>
                              <a:latin typeface="Cambria Math" charset="0"/>
                              <a:ea typeface="Cambria Math" charset="0"/>
                              <a:cs typeface="Cambria Math" charset="0"/>
                            </a:rPr>
                            <m:t>𝒙</m:t>
                          </m:r>
                        </m:e>
                      </m:d>
                      <m:r>
                        <a:rPr lang="en-US" altLang="zh-CN" sz="2400">
                          <a:solidFill>
                            <a:srgbClr val="09405E"/>
                          </a:solidFill>
                          <a:latin typeface="Cambria Math" charset="0"/>
                        </a:rPr>
                        <m:t>+</m:t>
                      </m:r>
                      <m:r>
                        <a:rPr lang="en-US" altLang="zh-CN" sz="2400" i="1">
                          <a:solidFill>
                            <a:srgbClr val="09405E"/>
                          </a:solidFill>
                          <a:latin typeface="Cambria Math" charset="0"/>
                        </a:rPr>
                        <m:t>𝑏</m:t>
                      </m:r>
                    </m:oMath>
                  </m:oMathPara>
                </a14:m>
                <a:endParaRPr lang="zh-CN" altLang="en-US" sz="24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605766" y="5076850"/>
                <a:ext cx="2856295" cy="468205"/>
              </a:xfrm>
              <a:prstGeom prst="rect">
                <a:avLst/>
              </a:prstGeom>
              <a:blipFill rotWithShape="0">
                <a:blip r:embed="rId6"/>
                <a:stretch>
                  <a:fillRect b="-168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01902" y="5635138"/>
                <a:ext cx="4016869"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a:solidFill>
                            <a:srgbClr val="09405E"/>
                          </a:solidFill>
                          <a:latin typeface="Cambria Math" charset="0"/>
                          <a:ea typeface="Cambria Math" charset="0"/>
                          <a:cs typeface="Cambria Math"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d>
                        <m:dPr>
                          <m:begChr m:val="⟨"/>
                          <m:endChr m:val="⟩"/>
                          <m:ctrlPr>
                            <a:rPr lang="en-US" altLang="zh-CN" sz="2400" i="1">
                              <a:solidFill>
                                <a:srgbClr val="09405E"/>
                              </a:solidFill>
                              <a:latin typeface="Cambria Math" panose="02040503050406030204" pitchFamily="18" charset="0"/>
                            </a:rPr>
                          </m:ctrlPr>
                        </m:dPr>
                        <m:e>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panose="02040503050406030204" pitchFamily="18" charset="0"/>
                                  <a:ea typeface="Cambria Math" charset="0"/>
                                  <a:cs typeface="Cambria Math" charset="0"/>
                                </a:rPr>
                              </m:ctrlPr>
                            </m:dPr>
                            <m:e>
                              <m:sSub>
                                <m:sSubPr>
                                  <m:ctrlPr>
                                    <a:rPr kumimoji="1" lang="en-US" altLang="zh-CN" sz="2400" i="1" dirty="0">
                                      <a:solidFill>
                                        <a:srgbClr val="09405E"/>
                                      </a:solidFill>
                                      <a:latin typeface="Cambria Math" panose="02040503050406030204" pitchFamily="18" charset="0"/>
                                    </a:rPr>
                                  </m:ctrlPr>
                                </m:sSubPr>
                                <m:e>
                                  <m:r>
                                    <a:rPr kumimoji="1" lang="en-US" altLang="zh-CN" sz="2400" b="1" i="1" dirty="0">
                                      <a:solidFill>
                                        <a:srgbClr val="09405E"/>
                                      </a:solidFill>
                                      <a:latin typeface="Cambria Math" charset="0"/>
                                    </a:rPr>
                                    <m:t>𝒙</m:t>
                                  </m:r>
                                </m:e>
                                <m:sub>
                                  <m:r>
                                    <a:rPr kumimoji="1" lang="en-US" altLang="zh-CN" sz="2400" i="1" dirty="0">
                                      <a:solidFill>
                                        <a:srgbClr val="09405E"/>
                                      </a:solidFill>
                                      <a:latin typeface="Cambria Math" charset="0"/>
                                    </a:rPr>
                                    <m:t>𝑖</m:t>
                                  </m:r>
                                </m:sub>
                              </m:sSub>
                            </m:e>
                          </m:d>
                          <m:r>
                            <a:rPr kumimoji="1" lang="en-US" altLang="zh-CN" sz="2400" i="1" dirty="0">
                              <a:solidFill>
                                <a:srgbClr val="09405E"/>
                              </a:solidFill>
                              <a:latin typeface="Cambria Math" charset="0"/>
                            </a:rPr>
                            <m:t>,</m:t>
                          </m:r>
                          <m:r>
                            <a:rPr lang="zh-CN" altLang="en-US" sz="2400" i="1">
                              <a:solidFill>
                                <a:srgbClr val="09405E"/>
                              </a:solidFill>
                              <a:latin typeface="Cambria Math" charset="0"/>
                              <a:ea typeface="Cambria Math" charset="0"/>
                              <a:cs typeface="Cambria Math" charset="0"/>
                            </a:rPr>
                            <m:t>𝜙</m:t>
                          </m:r>
                          <m:d>
                            <m:dPr>
                              <m:ctrlPr>
                                <a:rPr lang="is-IS" altLang="zh-CN" sz="2400" i="1">
                                  <a:solidFill>
                                    <a:srgbClr val="09405E"/>
                                  </a:solidFill>
                                  <a:latin typeface="Cambria Math" panose="02040503050406030204" pitchFamily="18" charset="0"/>
                                  <a:ea typeface="Cambria Math" charset="0"/>
                                  <a:cs typeface="Cambria Math" charset="0"/>
                                </a:rPr>
                              </m:ctrlPr>
                            </m:dPr>
                            <m:e>
                              <m:r>
                                <a:rPr lang="en-US" altLang="zh-CN" sz="2400" b="1" i="1" dirty="0">
                                  <a:solidFill>
                                    <a:srgbClr val="09405E"/>
                                  </a:solidFill>
                                  <a:latin typeface="Cambria Math" charset="0"/>
                                  <a:ea typeface="Cambria Math" charset="0"/>
                                  <a:cs typeface="Cambria Math" charset="0"/>
                                </a:rPr>
                                <m:t>𝒙</m:t>
                              </m:r>
                            </m:e>
                          </m:d>
                        </m:e>
                      </m:d>
                      <m:r>
                        <a:rPr lang="en-US" altLang="zh-CN" sz="2400">
                          <a:solidFill>
                            <a:srgbClr val="09405E"/>
                          </a:solidFill>
                          <a:latin typeface="Cambria Math" charset="0"/>
                        </a:rPr>
                        <m:t>+</m:t>
                      </m:r>
                      <m:r>
                        <a:rPr lang="en-US" altLang="zh-CN" sz="2400" i="1">
                          <a:solidFill>
                            <a:srgbClr val="09405E"/>
                          </a:solidFill>
                          <a:latin typeface="Cambria Math" charset="0"/>
                        </a:rPr>
                        <m:t>𝑏</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301902" y="5635138"/>
                <a:ext cx="4016869" cy="1130822"/>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1401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spcBef>
                <a:spcPts val="600"/>
              </a:spcBef>
            </a:pPr>
            <a:r>
              <a:rPr lang="zh-CN" altLang="en-US" dirty="0">
                <a:latin typeface="Times New Roman" pitchFamily="18" charset="0"/>
                <a:cs typeface="Times New Roman" pitchFamily="18" charset="0"/>
              </a:rPr>
              <a:t>最大间隔原则：最大化两个类最近点之间的距离</a:t>
            </a:r>
            <a:endParaRPr lang="en-US" altLang="zh-CN" dirty="0">
              <a:latin typeface="Times New Roman" pitchFamily="18" charset="0"/>
              <a:cs typeface="Times New Roman" pitchFamily="18" charset="0"/>
            </a:endParaRPr>
          </a:p>
          <a:p>
            <a:pPr lvl="1">
              <a:spcBef>
                <a:spcPts val="600"/>
              </a:spcBef>
            </a:pPr>
            <a:r>
              <a:rPr lang="zh-CN" altLang="en-US" sz="2800" dirty="0">
                <a:latin typeface="Times New Roman" pitchFamily="18" charset="0"/>
                <a:cs typeface="Times New Roman" pitchFamily="18" charset="0"/>
              </a:rPr>
              <a:t> 这个距离被称为</a:t>
            </a:r>
            <a:r>
              <a:rPr lang="zh-CN" altLang="en-US" sz="2800" dirty="0">
                <a:solidFill>
                  <a:srgbClr val="C00000"/>
                </a:solidFill>
                <a:latin typeface="Times New Roman" pitchFamily="18" charset="0"/>
                <a:cs typeface="Times New Roman" pitchFamily="18" charset="0"/>
              </a:rPr>
              <a:t>间隔</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margin</a:t>
            </a:r>
            <a:r>
              <a:rPr lang="en-US" altLang="zh-CN" sz="2800" dirty="0">
                <a:latin typeface="Times New Roman" pitchFamily="18" charset="0"/>
                <a:cs typeface="Times New Roman" pitchFamily="18" charset="0"/>
              </a:rPr>
              <a:t>)</a:t>
            </a:r>
          </a:p>
          <a:p>
            <a:pPr>
              <a:spcBef>
                <a:spcPts val="600"/>
              </a:spcBef>
            </a:pPr>
            <a:r>
              <a:rPr lang="zh-CN" altLang="en-US" dirty="0">
                <a:latin typeface="Times New Roman" pitchFamily="18" charset="0"/>
                <a:cs typeface="Times New Roman" pitchFamily="18" charset="0"/>
              </a:rPr>
              <a:t>我们先假设分类器是线性可分的</a:t>
            </a:r>
            <a:endParaRPr kumimoji="1" lang="zh-CN" altLang="en-US" dirty="0"/>
          </a:p>
        </p:txBody>
      </p:sp>
      <p:sp>
        <p:nvSpPr>
          <p:cNvPr id="3" name="标题 2"/>
          <p:cNvSpPr>
            <a:spLocks noGrp="1"/>
          </p:cNvSpPr>
          <p:nvPr>
            <p:ph type="title"/>
          </p:nvPr>
        </p:nvSpPr>
        <p:spPr/>
        <p:txBody>
          <a:bodyPr/>
          <a:lstStyle/>
          <a:p>
            <a:r>
              <a:rPr kumimoji="1" lang="zh-CN" altLang="en-US" dirty="0"/>
              <a:t>间隔</a:t>
            </a:r>
          </a:p>
        </p:txBody>
      </p:sp>
      <p:grpSp>
        <p:nvGrpSpPr>
          <p:cNvPr id="4" name="Group 47"/>
          <p:cNvGrpSpPr>
            <a:grpSpLocks/>
          </p:cNvGrpSpPr>
          <p:nvPr/>
        </p:nvGrpSpPr>
        <p:grpSpPr bwMode="auto">
          <a:xfrm>
            <a:off x="3538539" y="3460363"/>
            <a:ext cx="4786312" cy="3030539"/>
            <a:chOff x="1269" y="2334"/>
            <a:chExt cx="3015" cy="1909"/>
          </a:xfrm>
        </p:grpSpPr>
        <p:sp>
          <p:nvSpPr>
            <p:cNvPr id="5" name="Line 5"/>
            <p:cNvSpPr>
              <a:spLocks noChangeAspect="1" noChangeShapeType="1"/>
            </p:cNvSpPr>
            <p:nvPr/>
          </p:nvSpPr>
          <p:spPr bwMode="auto">
            <a:xfrm>
              <a:off x="2790" y="2413"/>
              <a:ext cx="0" cy="1783"/>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6" name="Line 6"/>
            <p:cNvSpPr>
              <a:spLocks noChangeAspect="1" noChangeShapeType="1"/>
            </p:cNvSpPr>
            <p:nvPr/>
          </p:nvSpPr>
          <p:spPr bwMode="auto">
            <a:xfrm rot="5400000">
              <a:off x="2790" y="1810"/>
              <a:ext cx="0" cy="2727"/>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7" name="Oval 17"/>
            <p:cNvSpPr>
              <a:spLocks noChangeAspect="1" noChangeArrowheads="1"/>
            </p:cNvSpPr>
            <p:nvPr/>
          </p:nvSpPr>
          <p:spPr bwMode="auto">
            <a:xfrm>
              <a:off x="2937" y="3593"/>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8" name="Oval 18"/>
            <p:cNvSpPr>
              <a:spLocks noChangeAspect="1" noChangeArrowheads="1"/>
            </p:cNvSpPr>
            <p:nvPr/>
          </p:nvSpPr>
          <p:spPr bwMode="auto">
            <a:xfrm>
              <a:off x="3172" y="3357"/>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9" name="Oval 19"/>
            <p:cNvSpPr>
              <a:spLocks noChangeAspect="1" noChangeArrowheads="1"/>
            </p:cNvSpPr>
            <p:nvPr/>
          </p:nvSpPr>
          <p:spPr bwMode="auto">
            <a:xfrm>
              <a:off x="2496" y="3305"/>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0" name="Oval 23"/>
            <p:cNvSpPr>
              <a:spLocks noChangeAspect="1" noChangeArrowheads="1"/>
            </p:cNvSpPr>
            <p:nvPr/>
          </p:nvSpPr>
          <p:spPr bwMode="auto">
            <a:xfrm>
              <a:off x="2999" y="4196"/>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1" name="Oval 24"/>
            <p:cNvSpPr>
              <a:spLocks noChangeAspect="1" noChangeArrowheads="1"/>
            </p:cNvSpPr>
            <p:nvPr/>
          </p:nvSpPr>
          <p:spPr bwMode="auto">
            <a:xfrm>
              <a:off x="3660" y="4044"/>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2" name="Oval 25"/>
            <p:cNvSpPr>
              <a:spLocks noChangeAspect="1" noChangeArrowheads="1"/>
            </p:cNvSpPr>
            <p:nvPr/>
          </p:nvSpPr>
          <p:spPr bwMode="auto">
            <a:xfrm>
              <a:off x="3812" y="3672"/>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3" name="Oval 26"/>
            <p:cNvSpPr>
              <a:spLocks noChangeAspect="1" noChangeArrowheads="1"/>
            </p:cNvSpPr>
            <p:nvPr/>
          </p:nvSpPr>
          <p:spPr bwMode="auto">
            <a:xfrm>
              <a:off x="3891" y="3042"/>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4" name="Oval 27"/>
            <p:cNvSpPr>
              <a:spLocks noChangeAspect="1" noChangeArrowheads="1"/>
            </p:cNvSpPr>
            <p:nvPr/>
          </p:nvSpPr>
          <p:spPr bwMode="auto">
            <a:xfrm>
              <a:off x="3104" y="2701"/>
              <a:ext cx="47" cy="46"/>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5" name="Oval 28"/>
            <p:cNvSpPr>
              <a:spLocks noChangeAspect="1" noChangeArrowheads="1"/>
            </p:cNvSpPr>
            <p:nvPr/>
          </p:nvSpPr>
          <p:spPr bwMode="auto">
            <a:xfrm>
              <a:off x="3314" y="3619"/>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6" name="Oval 29"/>
            <p:cNvSpPr>
              <a:spLocks noChangeAspect="1" noChangeArrowheads="1"/>
            </p:cNvSpPr>
            <p:nvPr/>
          </p:nvSpPr>
          <p:spPr bwMode="auto">
            <a:xfrm>
              <a:off x="3786" y="2964"/>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7" name="Oval 30"/>
            <p:cNvSpPr>
              <a:spLocks noChangeAspect="1" noChangeArrowheads="1"/>
            </p:cNvSpPr>
            <p:nvPr/>
          </p:nvSpPr>
          <p:spPr bwMode="auto">
            <a:xfrm>
              <a:off x="3996" y="3331"/>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8" name="Oval 31"/>
            <p:cNvSpPr>
              <a:spLocks noChangeAspect="1" noChangeArrowheads="1"/>
            </p:cNvSpPr>
            <p:nvPr/>
          </p:nvSpPr>
          <p:spPr bwMode="auto">
            <a:xfrm>
              <a:off x="3262" y="3908"/>
              <a:ext cx="46"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19" name="Oval 32"/>
            <p:cNvSpPr>
              <a:spLocks noChangeAspect="1" noChangeArrowheads="1"/>
            </p:cNvSpPr>
            <p:nvPr/>
          </p:nvSpPr>
          <p:spPr bwMode="auto">
            <a:xfrm>
              <a:off x="4127" y="4117"/>
              <a:ext cx="47" cy="47"/>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0" name="Oval 33"/>
            <p:cNvSpPr>
              <a:spLocks noChangeAspect="1" noChangeArrowheads="1"/>
            </p:cNvSpPr>
            <p:nvPr/>
          </p:nvSpPr>
          <p:spPr bwMode="auto">
            <a:xfrm>
              <a:off x="2318" y="2492"/>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1" name="Oval 34"/>
            <p:cNvSpPr>
              <a:spLocks noChangeAspect="1" noChangeArrowheads="1"/>
            </p:cNvSpPr>
            <p:nvPr/>
          </p:nvSpPr>
          <p:spPr bwMode="auto">
            <a:xfrm>
              <a:off x="1610" y="3488"/>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2" name="Oval 35"/>
            <p:cNvSpPr>
              <a:spLocks noChangeAspect="1" noChangeArrowheads="1"/>
            </p:cNvSpPr>
            <p:nvPr/>
          </p:nvSpPr>
          <p:spPr bwMode="auto">
            <a:xfrm>
              <a:off x="1898" y="3514"/>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3" name="Oval 36"/>
            <p:cNvSpPr>
              <a:spLocks noChangeAspect="1" noChangeArrowheads="1"/>
            </p:cNvSpPr>
            <p:nvPr/>
          </p:nvSpPr>
          <p:spPr bwMode="auto">
            <a:xfrm>
              <a:off x="2134" y="2964"/>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4" name="Oval 37"/>
            <p:cNvSpPr>
              <a:spLocks noChangeAspect="1" noChangeArrowheads="1"/>
            </p:cNvSpPr>
            <p:nvPr/>
          </p:nvSpPr>
          <p:spPr bwMode="auto">
            <a:xfrm>
              <a:off x="1505" y="2833"/>
              <a:ext cx="47" cy="47"/>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25" name="Line 3"/>
            <p:cNvSpPr>
              <a:spLocks noChangeAspect="1" noChangeShapeType="1"/>
            </p:cNvSpPr>
            <p:nvPr/>
          </p:nvSpPr>
          <p:spPr bwMode="auto">
            <a:xfrm>
              <a:off x="1269" y="2334"/>
              <a:ext cx="301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grpSp>
      <p:sp>
        <p:nvSpPr>
          <p:cNvPr id="26" name="Line 24"/>
          <p:cNvSpPr>
            <a:spLocks noChangeShapeType="1"/>
          </p:cNvSpPr>
          <p:nvPr/>
        </p:nvSpPr>
        <p:spPr bwMode="auto">
          <a:xfrm flipV="1">
            <a:off x="3787775" y="4144577"/>
            <a:ext cx="4362451" cy="1674812"/>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27" name="Line 25"/>
          <p:cNvSpPr>
            <a:spLocks noChangeShapeType="1"/>
          </p:cNvSpPr>
          <p:nvPr/>
        </p:nvSpPr>
        <p:spPr bwMode="auto">
          <a:xfrm flipV="1">
            <a:off x="3787775" y="4271575"/>
            <a:ext cx="4362451" cy="1706563"/>
          </a:xfrm>
          <a:prstGeom prst="line">
            <a:avLst/>
          </a:prstGeom>
          <a:noFill/>
          <a:ln w="38100" cap="rnd">
            <a:solidFill>
              <a:srgbClr val="FF6600"/>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28" name="Line 26"/>
          <p:cNvSpPr>
            <a:spLocks noChangeShapeType="1"/>
          </p:cNvSpPr>
          <p:nvPr/>
        </p:nvSpPr>
        <p:spPr bwMode="auto">
          <a:xfrm flipV="1">
            <a:off x="3787775" y="4014401"/>
            <a:ext cx="4287839" cy="1714500"/>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29" name="Line 7"/>
          <p:cNvSpPr>
            <a:spLocks noChangeShapeType="1"/>
          </p:cNvSpPr>
          <p:nvPr/>
        </p:nvSpPr>
        <p:spPr bwMode="auto">
          <a:xfrm rot="2700000">
            <a:off x="6323807" y="2845208"/>
            <a:ext cx="0" cy="388143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0" name="Line 8"/>
          <p:cNvSpPr>
            <a:spLocks noChangeShapeType="1"/>
          </p:cNvSpPr>
          <p:nvPr/>
        </p:nvSpPr>
        <p:spPr bwMode="auto">
          <a:xfrm rot="2700000">
            <a:off x="6757989" y="3060314"/>
            <a:ext cx="6351" cy="3800475"/>
          </a:xfrm>
          <a:prstGeom prst="line">
            <a:avLst/>
          </a:prstGeom>
          <a:noFill/>
          <a:ln w="38100" cap="rnd">
            <a:solidFill>
              <a:srgbClr val="FF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 name="Line 9"/>
          <p:cNvSpPr>
            <a:spLocks noChangeShapeType="1"/>
          </p:cNvSpPr>
          <p:nvPr/>
        </p:nvSpPr>
        <p:spPr bwMode="auto">
          <a:xfrm rot="2700000">
            <a:off x="5814219" y="2776945"/>
            <a:ext cx="0" cy="3960812"/>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948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3" presetClass="exit" presetSubtype="10" fill="hold" grpId="1" nodeType="withEffect">
                                  <p:stCondLst>
                                    <p:cond delay="0"/>
                                  </p:stCondLst>
                                  <p:childTnLst>
                                    <p:animEffect transition="out" filter="blinds(horizontal)">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par>
                                <p:cTn id="22" presetID="2" presetClass="exit" presetSubtype="4" fill="hold" grpId="1" nodeType="withEffect">
                                  <p:stCondLst>
                                    <p:cond delay="0"/>
                                  </p:stCondLst>
                                  <p:childTnLst>
                                    <p:anim calcmode="lin" valueType="num">
                                      <p:cBhvr additive="base">
                                        <p:cTn id="23" dur="500"/>
                                        <p:tgtEl>
                                          <p:spTgt spid="26"/>
                                        </p:tgtEl>
                                        <p:attrNameLst>
                                          <p:attrName>ppt_x</p:attrName>
                                        </p:attrNameLst>
                                      </p:cBhvr>
                                      <p:tavLst>
                                        <p:tav tm="0">
                                          <p:val>
                                            <p:strVal val="ppt_x"/>
                                          </p:val>
                                        </p:tav>
                                        <p:tav tm="100000">
                                          <p:val>
                                            <p:strVal val="ppt_x"/>
                                          </p:val>
                                        </p:tav>
                                      </p:tavLst>
                                    </p:anim>
                                    <p:anim calcmode="lin" valueType="num">
                                      <p:cBhvr additive="base">
                                        <p:cTn id="24" dur="500"/>
                                        <p:tgtEl>
                                          <p:spTgt spid="26"/>
                                        </p:tgtEl>
                                        <p:attrNameLst>
                                          <p:attrName>ppt_y</p:attrName>
                                        </p:attrNameLst>
                                      </p:cBhvr>
                                      <p:tavLst>
                                        <p:tav tm="0">
                                          <p:val>
                                            <p:strVal val="ppt_y"/>
                                          </p:val>
                                        </p:tav>
                                        <p:tav tm="100000">
                                          <p:val>
                                            <p:strVal val="1+ppt_h/2"/>
                                          </p:val>
                                        </p:tav>
                                      </p:tavLst>
                                    </p:anim>
                                    <p:set>
                                      <p:cBhvr>
                                        <p:cTn id="25" dur="1" fill="hold">
                                          <p:stCondLst>
                                            <p:cond delay="499"/>
                                          </p:stCondLst>
                                        </p:cTn>
                                        <p:tgtEl>
                                          <p:spTgt spid="26"/>
                                        </p:tgtEl>
                                        <p:attrNameLst>
                                          <p:attrName>style.visibility</p:attrName>
                                        </p:attrNameLst>
                                      </p:cBhvr>
                                      <p:to>
                                        <p:strVal val="hidden"/>
                                      </p:to>
                                    </p:set>
                                  </p:childTnLst>
                                </p:cTn>
                              </p:par>
                              <p:par>
                                <p:cTn id="26" presetID="2" presetClass="exit" presetSubtype="4" fill="hold" grpId="1" nodeType="withEffect">
                                  <p:stCondLst>
                                    <p:cond delay="0"/>
                                  </p:stCondLst>
                                  <p:childTnLst>
                                    <p:anim calcmode="lin" valueType="num">
                                      <p:cBhvr additive="base">
                                        <p:cTn id="27" dur="500"/>
                                        <p:tgtEl>
                                          <p:spTgt spid="27"/>
                                        </p:tgtEl>
                                        <p:attrNameLst>
                                          <p:attrName>ppt_x</p:attrName>
                                        </p:attrNameLst>
                                      </p:cBhvr>
                                      <p:tavLst>
                                        <p:tav tm="0">
                                          <p:val>
                                            <p:strVal val="ppt_x"/>
                                          </p:val>
                                        </p:tav>
                                        <p:tav tm="100000">
                                          <p:val>
                                            <p:strVal val="ppt_x"/>
                                          </p:val>
                                        </p:tav>
                                      </p:tavLst>
                                    </p:anim>
                                    <p:anim calcmode="lin" valueType="num">
                                      <p:cBhvr additive="base">
                                        <p:cTn id="28" dur="500"/>
                                        <p:tgtEl>
                                          <p:spTgt spid="27"/>
                                        </p:tgtEl>
                                        <p:attrNameLst>
                                          <p:attrName>ppt_y</p:attrName>
                                        </p:attrNameLst>
                                      </p:cBhvr>
                                      <p:tavLst>
                                        <p:tav tm="0">
                                          <p:val>
                                            <p:strVal val="ppt_y"/>
                                          </p:val>
                                        </p:tav>
                                        <p:tav tm="100000">
                                          <p:val>
                                            <p:strVal val="1+ppt_h/2"/>
                                          </p:val>
                                        </p:tav>
                                      </p:tavLst>
                                    </p:anim>
                                    <p:set>
                                      <p:cBhvr>
                                        <p:cTn id="29"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30" grpId="0" animBg="1"/>
      <p:bldP spid="3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719767" y="882372"/>
                <a:ext cx="10752465" cy="5237271"/>
              </a:xfrm>
            </p:spPr>
            <p:txBody>
              <a:bodyPr/>
              <a:lstStyle/>
              <a:p>
                <a:pPr>
                  <a:lnSpc>
                    <a:spcPct val="120000"/>
                  </a:lnSpc>
                </a:pPr>
                <a:r>
                  <a:rPr lang="zh-CN" altLang="en-US" dirty="0">
                    <a:latin typeface="Times New Roman" pitchFamily="18" charset="0"/>
                  </a:rPr>
                  <a:t>将问题变为对偶问题：只需计算点积</a:t>
                </a:r>
                <a:endParaRPr lang="en-US" altLang="zh-CN" dirty="0">
                  <a:latin typeface="Times New Roman" pitchFamily="18" charset="0"/>
                </a:endParaRPr>
              </a:p>
              <a:p>
                <a:pPr>
                  <a:lnSpc>
                    <a:spcPct val="120000"/>
                  </a:lnSpc>
                </a:pPr>
                <a:r>
                  <a:rPr lang="zh-CN" altLang="en-US" dirty="0">
                    <a:latin typeface="Times New Roman" pitchFamily="18" charset="0"/>
                  </a:rPr>
                  <a:t>在</a:t>
                </a:r>
                <a:r>
                  <a:rPr lang="en-US" altLang="zh-CN" dirty="0">
                    <a:latin typeface="Times New Roman" pitchFamily="18" charset="0"/>
                  </a:rPr>
                  <a:t>SVM</a:t>
                </a:r>
                <a:r>
                  <a:rPr lang="zh-CN" altLang="en-US" dirty="0">
                    <a:latin typeface="Times New Roman" pitchFamily="18" charset="0"/>
                  </a:rPr>
                  <a:t>中，最大化下列目标函数</a:t>
                </a:r>
                <a:endParaRPr lang="en-US" altLang="zh-CN" dirty="0">
                  <a:latin typeface="Times New Roman" pitchFamily="18" charset="0"/>
                </a:endParaRPr>
              </a:p>
              <a:p>
                <a:pPr>
                  <a:lnSpc>
                    <a:spcPct val="120000"/>
                  </a:lnSpc>
                </a:pPr>
                <a:endParaRPr kumimoji="1" lang="en-US" altLang="zh-CN" dirty="0">
                  <a:latin typeface="Times New Roman" pitchFamily="18" charset="0"/>
                </a:endParaRPr>
              </a:p>
              <a:p>
                <a:pPr>
                  <a:lnSpc>
                    <a:spcPct val="120000"/>
                  </a:lnSpc>
                </a:pPr>
                <a:endParaRPr kumimoji="1" lang="en-US" altLang="zh-CN" dirty="0">
                  <a:latin typeface="Times New Roman" pitchFamily="18" charset="0"/>
                </a:endParaRPr>
              </a:p>
              <a:p>
                <a:pPr>
                  <a:lnSpc>
                    <a:spcPct val="120000"/>
                  </a:lnSpc>
                </a:pPr>
                <a:endParaRPr kumimoji="1" lang="en-US" altLang="zh-CN" dirty="0">
                  <a:latin typeface="Times New Roman" pitchFamily="18" charset="0"/>
                </a:endParaRPr>
              </a:p>
              <a:p>
                <a:pPr>
                  <a:lnSpc>
                    <a:spcPct val="120000"/>
                  </a:lnSpc>
                </a:pPr>
                <a:r>
                  <a:rPr lang="zh-CN" altLang="en-US" dirty="0">
                    <a:latin typeface="Times New Roman" pitchFamily="18" charset="0"/>
                  </a:rPr>
                  <a:t>判别函数为：</a:t>
                </a:r>
                <a14:m>
                  <m:oMath xmlns:m="http://schemas.openxmlformats.org/officeDocument/2006/math">
                    <m:r>
                      <a:rPr lang="en-US" altLang="zh-CN" i="1">
                        <a:latin typeface="Cambria Math" charset="0"/>
                        <a:ea typeface="Cambria Math" charset="0"/>
                        <a:cs typeface="Cambria Math" charset="0"/>
                        <a:sym typeface="Times New Roman" panose="02020603050405020304"/>
                      </a:rPr>
                      <m:t>𝑓</m:t>
                    </m:r>
                    <m:d>
                      <m:dPr>
                        <m:ctrlPr>
                          <a:rPr lang="en-US" altLang="zh-CN" i="1">
                            <a:latin typeface="Cambria Math" panose="02040503050406030204" pitchFamily="18" charset="0"/>
                            <a:ea typeface="Cambria Math" charset="0"/>
                            <a:cs typeface="Cambria Math" charset="0"/>
                            <a:sym typeface="Times New Roman" panose="02020603050405020304"/>
                          </a:rPr>
                        </m:ctrlPr>
                      </m:dPr>
                      <m:e>
                        <m:r>
                          <a:rPr lang="en-US" altLang="zh-CN" b="1" i="1">
                            <a:latin typeface="Cambria Math" charset="0"/>
                            <a:ea typeface="Cambria Math" charset="0"/>
                            <a:cs typeface="Cambria Math" charset="0"/>
                            <a:sym typeface="Times New Roman" panose="02020603050405020304"/>
                          </a:rPr>
                          <m:t>𝒙</m:t>
                        </m:r>
                      </m:e>
                    </m:d>
                    <m:r>
                      <a:rPr lang="en-US" altLang="zh-CN" i="1">
                        <a:latin typeface="Cambria Math" charset="0"/>
                        <a:ea typeface="Cambria Math" charset="0"/>
                        <a:cs typeface="Cambria Math" charset="0"/>
                        <a:sym typeface="Times New Roman" panose="02020603050405020304"/>
                      </a:rPr>
                      <m:t>=</m:t>
                    </m:r>
                    <m:sSup>
                      <m:sSupPr>
                        <m:ctrlPr>
                          <a:rPr lang="zh-CN" altLang="zh-CN" i="1">
                            <a:latin typeface="Cambria Math" panose="02040503050406030204" pitchFamily="18" charset="0"/>
                          </a:rPr>
                        </m:ctrlPr>
                      </m:sSupPr>
                      <m:e>
                        <m:r>
                          <a:rPr lang="en-US" altLang="zh-CN" b="1" i="1">
                            <a:latin typeface="Cambria Math" charset="0"/>
                          </a:rPr>
                          <m:t>𝒘</m:t>
                        </m:r>
                      </m:e>
                      <m:sup>
                        <m:r>
                          <m:rPr>
                            <m:sty m:val="p"/>
                          </m:rPr>
                          <a:rPr lang="en-US" altLang="zh-CN">
                            <a:latin typeface="Cambria Math" charset="0"/>
                          </a:rPr>
                          <m:t>T</m:t>
                        </m:r>
                      </m:sup>
                    </m:sSup>
                    <m:r>
                      <a:rPr lang="zh-CN" altLang="en-US" i="1">
                        <a:latin typeface="Cambria Math" charset="0"/>
                        <a:ea typeface="Cambria Math" charset="0"/>
                        <a:cs typeface="Cambria Math" charset="0"/>
                      </a:rPr>
                      <m:t>𝜙</m:t>
                    </m:r>
                    <m:d>
                      <m:dPr>
                        <m:ctrlPr>
                          <a:rPr lang="is-IS" altLang="zh-CN" i="1">
                            <a:latin typeface="Cambria Math" panose="02040503050406030204" pitchFamily="18" charset="0"/>
                            <a:ea typeface="Cambria Math" charset="0"/>
                            <a:cs typeface="Cambria Math" charset="0"/>
                          </a:rPr>
                        </m:ctrlPr>
                      </m:dPr>
                      <m:e>
                        <m:r>
                          <a:rPr lang="en-US" altLang="zh-CN" b="1" i="1" dirty="0">
                            <a:latin typeface="Cambria Math" charset="0"/>
                            <a:ea typeface="Cambria Math" charset="0"/>
                            <a:cs typeface="Cambria Math" charset="0"/>
                          </a:rPr>
                          <m:t>𝒙</m:t>
                        </m:r>
                      </m:e>
                    </m:d>
                    <m:r>
                      <a:rPr lang="en-US" altLang="zh-CN">
                        <a:latin typeface="Cambria Math" charset="0"/>
                      </a:rPr>
                      <m:t>+</m:t>
                    </m:r>
                    <m:r>
                      <a:rPr lang="en-US" altLang="zh-CN" i="1">
                        <a:latin typeface="Cambria Math" charset="0"/>
                      </a:rPr>
                      <m:t>𝑏</m:t>
                    </m:r>
                    <m:r>
                      <a:rPr lang="en-US" altLang="zh-CN">
                        <a:latin typeface="Cambria Math" charset="0"/>
                        <a:ea typeface="Cambria Math" charset="0"/>
                        <a:cs typeface="Cambria Math" charset="0"/>
                      </a:rPr>
                      <m:t>=</m:t>
                    </m:r>
                    <m:nary>
                      <m:naryPr>
                        <m:chr m:val="∑"/>
                        <m:limLoc m:val="undOvr"/>
                        <m:ctrlPr>
                          <a:rPr lang="zh-CN" altLang="zh-CN" i="1">
                            <a:latin typeface="Cambria Math" panose="02040503050406030204" pitchFamily="18" charset="0"/>
                          </a:rPr>
                        </m:ctrlPr>
                      </m:naryPr>
                      <m:sub>
                        <m:r>
                          <a:rPr lang="en-US" altLang="zh-CN" i="1">
                            <a:latin typeface="Cambria Math" charset="0"/>
                          </a:rPr>
                          <m:t>𝑖</m:t>
                        </m:r>
                        <m:r>
                          <a:rPr lang="en-US" altLang="zh-CN" i="1">
                            <a:latin typeface="Cambria Math" charset="0"/>
                          </a:rPr>
                          <m:t>=1</m:t>
                        </m:r>
                      </m:sub>
                      <m:sup>
                        <m:r>
                          <a:rPr lang="en-US" altLang="zh-CN" i="1">
                            <a:latin typeface="Cambria Math" charset="0"/>
                          </a:rPr>
                          <m:t>𝑁</m:t>
                        </m:r>
                      </m:sup>
                      <m:e>
                        <m:sSub>
                          <m:sSubPr>
                            <m:ctrlPr>
                              <a:rPr lang="zh-CN" altLang="zh-CN" i="1">
                                <a:latin typeface="Cambria Math" panose="02040503050406030204" pitchFamily="18" charset="0"/>
                              </a:rPr>
                            </m:ctrlPr>
                          </m:sSubPr>
                          <m:e>
                            <m:r>
                              <a:rPr lang="en-US" altLang="zh-CN" i="1">
                                <a:latin typeface="Cambria Math" charset="0"/>
                              </a:rPr>
                              <m:t>𝛼</m:t>
                            </m:r>
                          </m:e>
                          <m:sub>
                            <m:r>
                              <a:rPr lang="en-US" altLang="zh-CN" i="1">
                                <a:latin typeface="Cambria Math" charset="0"/>
                              </a:rPr>
                              <m:t>𝑖</m:t>
                            </m:r>
                          </m:sub>
                        </m:sSub>
                      </m:e>
                    </m:nary>
                    <m:sSub>
                      <m:sSubPr>
                        <m:ctrlPr>
                          <a:rPr lang="zh-CN"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𝑖</m:t>
                        </m:r>
                      </m:sub>
                    </m:sSub>
                    <m:d>
                      <m:dPr>
                        <m:begChr m:val="⟨"/>
                        <m:endChr m:val="⟩"/>
                        <m:ctrlPr>
                          <a:rPr lang="en-US" altLang="zh-CN" i="1">
                            <a:latin typeface="Cambria Math" panose="02040503050406030204" pitchFamily="18" charset="0"/>
                          </a:rPr>
                        </m:ctrlPr>
                      </m:dPr>
                      <m:e>
                        <m:r>
                          <a:rPr lang="zh-CN" altLang="en-US" i="1">
                            <a:latin typeface="Cambria Math" charset="0"/>
                            <a:ea typeface="Cambria Math" charset="0"/>
                            <a:cs typeface="Cambria Math" charset="0"/>
                          </a:rPr>
                          <m:t>𝜙</m:t>
                        </m:r>
                        <m:d>
                          <m:dPr>
                            <m:ctrlPr>
                              <a:rPr lang="is-IS" altLang="zh-CN" i="1">
                                <a:latin typeface="Cambria Math" panose="02040503050406030204" pitchFamily="18" charset="0"/>
                                <a:ea typeface="Cambria Math" charset="0"/>
                                <a:cs typeface="Cambria Math" charset="0"/>
                              </a:rPr>
                            </m:ctrlPr>
                          </m:dPr>
                          <m:e>
                            <m:sSub>
                              <m:sSubPr>
                                <m:ctrlPr>
                                  <a:rPr kumimoji="1" lang="en-US" altLang="zh-CN" i="1" dirty="0">
                                    <a:latin typeface="Cambria Math" panose="02040503050406030204" pitchFamily="18" charset="0"/>
                                  </a:rPr>
                                </m:ctrlPr>
                              </m:sSubPr>
                              <m:e>
                                <m:r>
                                  <a:rPr kumimoji="1" lang="en-US" altLang="zh-CN" b="1" i="1" dirty="0">
                                    <a:latin typeface="Cambria Math" charset="0"/>
                                  </a:rPr>
                                  <m:t>𝒙</m:t>
                                </m:r>
                              </m:e>
                              <m:sub>
                                <m:r>
                                  <a:rPr kumimoji="1" lang="en-US" altLang="zh-CN" i="1" dirty="0">
                                    <a:latin typeface="Cambria Math" charset="0"/>
                                  </a:rPr>
                                  <m:t>𝑖</m:t>
                                </m:r>
                              </m:sub>
                            </m:sSub>
                          </m:e>
                        </m:d>
                        <m:r>
                          <a:rPr kumimoji="1" lang="en-US" altLang="zh-CN" i="1" dirty="0">
                            <a:latin typeface="Cambria Math" charset="0"/>
                          </a:rPr>
                          <m:t>,</m:t>
                        </m:r>
                        <m:r>
                          <a:rPr lang="zh-CN" altLang="en-US" i="1">
                            <a:latin typeface="Cambria Math" charset="0"/>
                            <a:ea typeface="Cambria Math" charset="0"/>
                            <a:cs typeface="Cambria Math" charset="0"/>
                          </a:rPr>
                          <m:t>𝜙</m:t>
                        </m:r>
                        <m:d>
                          <m:dPr>
                            <m:ctrlPr>
                              <a:rPr lang="is-IS" altLang="zh-CN" i="1">
                                <a:latin typeface="Cambria Math" panose="02040503050406030204" pitchFamily="18" charset="0"/>
                                <a:ea typeface="Cambria Math" charset="0"/>
                                <a:cs typeface="Cambria Math" charset="0"/>
                              </a:rPr>
                            </m:ctrlPr>
                          </m:dPr>
                          <m:e>
                            <m:r>
                              <a:rPr lang="en-US" altLang="zh-CN" b="1" i="1" dirty="0">
                                <a:latin typeface="Cambria Math" charset="0"/>
                                <a:ea typeface="Cambria Math" charset="0"/>
                                <a:cs typeface="Cambria Math" charset="0"/>
                              </a:rPr>
                              <m:t>𝒙</m:t>
                            </m:r>
                          </m:e>
                        </m:d>
                      </m:e>
                    </m:d>
                    <m:r>
                      <a:rPr lang="en-US" altLang="zh-CN">
                        <a:latin typeface="Cambria Math" charset="0"/>
                      </a:rPr>
                      <m:t>+</m:t>
                    </m:r>
                    <m:r>
                      <a:rPr lang="en-US" altLang="zh-CN" i="1">
                        <a:latin typeface="Cambria Math" charset="0"/>
                      </a:rPr>
                      <m:t>𝑏</m:t>
                    </m:r>
                  </m:oMath>
                </a14:m>
                <a:endParaRPr lang="en-US" altLang="zh-CN" dirty="0"/>
              </a:p>
              <a:p>
                <a:pPr>
                  <a:lnSpc>
                    <a:spcPct val="120000"/>
                  </a:lnSpc>
                </a:pPr>
                <a:r>
                  <a:rPr lang="zh-CN" altLang="en-US" dirty="0">
                    <a:latin typeface="Times New Roman" pitchFamily="18" charset="0"/>
                    <a:cs typeface="Times New Roman" pitchFamily="18" charset="0"/>
                  </a:rPr>
                  <a:t>由于特征空间维数可能很高（甚至无穷维），直接计算特征空间的点积通常是困难的</a:t>
                </a:r>
                <a:endParaRPr lang="zh-CN" altLang="en-US" dirty="0"/>
              </a:p>
              <a:p>
                <a:pPr>
                  <a:lnSpc>
                    <a:spcPct val="120000"/>
                  </a:lnSpc>
                </a:pPr>
                <a:r>
                  <a:rPr lang="zh-CN" altLang="en-US" dirty="0">
                    <a:solidFill>
                      <a:srgbClr val="C00000"/>
                    </a:solidFill>
                    <a:latin typeface="Times New Roman" pitchFamily="18" charset="0"/>
                    <a:cs typeface="Times New Roman" pitchFamily="18" charset="0"/>
                  </a:rPr>
                  <a:t>核函数</a:t>
                </a:r>
                <a:r>
                  <a:rPr lang="zh-CN" altLang="en-US" dirty="0">
                    <a:solidFill>
                      <a:schemeClr val="tx1"/>
                    </a:solidFill>
                    <a:latin typeface="Times New Roman" pitchFamily="18" charset="0"/>
                    <a:cs typeface="Times New Roman" pitchFamily="18" charset="0"/>
                  </a:rPr>
                  <a:t>：</a:t>
                </a:r>
                <a:r>
                  <a:rPr lang="zh-CN" altLang="en-US" dirty="0">
                    <a:latin typeface="Times New Roman" pitchFamily="18" charset="0"/>
                  </a:rPr>
                  <a:t>高维空间中的点积可写成</a:t>
                </a:r>
                <a:r>
                  <a:rPr lang="zh-CN" altLang="en-US" dirty="0">
                    <a:solidFill>
                      <a:srgbClr val="C00000"/>
                    </a:solidFill>
                    <a:latin typeface="Times New Roman" pitchFamily="18" charset="0"/>
                  </a:rPr>
                  <a:t>核</a:t>
                </a:r>
                <a:r>
                  <a:rPr lang="en-US" altLang="zh-CN" dirty="0">
                    <a:latin typeface="Times New Roman" pitchFamily="18" charset="0"/>
                  </a:rPr>
                  <a:t>(</a:t>
                </a:r>
                <a:r>
                  <a:rPr lang="en-US" altLang="zh-CN" i="1" dirty="0">
                    <a:latin typeface="Times New Roman" pitchFamily="18" charset="0"/>
                  </a:rPr>
                  <a:t>kernel</a:t>
                </a:r>
                <a:r>
                  <a:rPr lang="en-US" altLang="zh-CN" dirty="0">
                    <a:latin typeface="Times New Roman" pitchFamily="18" charset="0"/>
                  </a:rPr>
                  <a:t>)</a:t>
                </a:r>
                <a:r>
                  <a:rPr lang="zh-CN" altLang="en-US" dirty="0">
                    <a:latin typeface="Times New Roman" pitchFamily="18" charset="0"/>
                  </a:rPr>
                  <a:t>的形式</a:t>
                </a:r>
                <a:endParaRPr lang="zh-CN" altLang="en-US" dirty="0"/>
              </a:p>
              <a:p>
                <a:pPr>
                  <a:lnSpc>
                    <a:spcPct val="120000"/>
                  </a:lnSpc>
                </a:pP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719767" y="882372"/>
                <a:ext cx="10752465" cy="5237271"/>
              </a:xfrm>
              <a:blipFill rotWithShape="0">
                <a:blip r:embed="rId2"/>
                <a:stretch>
                  <a:fillRect l="-964" t="-46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Times New Roman" pitchFamily="18" charset="0"/>
              </a:rPr>
              <a:t>核技巧（</a:t>
            </a:r>
            <a:r>
              <a:rPr lang="en-US" altLang="zh-CN" dirty="0">
                <a:latin typeface="Times New Roman" pitchFamily="18" charset="0"/>
              </a:rPr>
              <a:t>Kernel Trick</a:t>
            </a:r>
            <a:r>
              <a:rPr lang="zh-CN" altLang="en-US" dirty="0">
                <a:latin typeface="Times New Roman" pitchFamily="18" charset="0"/>
              </a:rPr>
              <a:t>）</a:t>
            </a:r>
            <a:endParaRPr kumimoji="1"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1259133" y="2020662"/>
                <a:ext cx="8422332" cy="1260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微软雅黑" pitchFamily="34" charset="-122"/>
                        </a:rPr>
                        <m:t>𝑊</m:t>
                      </m:r>
                      <m:d>
                        <m:dPr>
                          <m:ctrlPr>
                            <a:rPr lang="en-US" altLang="zh-CN" sz="2800" b="0" i="1" smtClean="0">
                              <a:solidFill>
                                <a:srgbClr val="09405E"/>
                              </a:solidFill>
                              <a:latin typeface="Cambria Math" panose="02040503050406030204" pitchFamily="18" charset="0"/>
                              <a:ea typeface="微软雅黑" pitchFamily="34" charset="-122"/>
                            </a:rPr>
                          </m:ctrlPr>
                        </m:dPr>
                        <m:e>
                          <m:r>
                            <a:rPr lang="en-US" altLang="zh-CN" sz="2800" b="1" i="1" smtClean="0">
                              <a:solidFill>
                                <a:srgbClr val="09405E"/>
                              </a:solidFill>
                              <a:latin typeface="Cambria Math" charset="0"/>
                              <a:ea typeface="Cambria Math" charset="0"/>
                              <a:cs typeface="Cambria Math" charset="0"/>
                            </a:rPr>
                            <m:t>𝜶</m:t>
                          </m:r>
                        </m:e>
                      </m:d>
                      <m:r>
                        <a:rPr lang="en-US" altLang="zh-CN" sz="2800" b="0" i="1" smtClean="0">
                          <a:solidFill>
                            <a:srgbClr val="09405E"/>
                          </a:solidFill>
                          <a:latin typeface="Cambria Math" charset="0"/>
                          <a:ea typeface="微软雅黑" pitchFamily="34" charset="-122"/>
                        </a:rPr>
                        <m:t>=</m:t>
                      </m:r>
                      <m:nary>
                        <m:naryPr>
                          <m:chr m:val="∑"/>
                          <m:ctrlPr>
                            <a:rPr lang="mr-IN" altLang="zh-CN" sz="2800" b="0" i="1" smtClean="0">
                              <a:solidFill>
                                <a:srgbClr val="09405E"/>
                              </a:solidFill>
                              <a:latin typeface="Cambria Math" panose="02040503050406030204" pitchFamily="18" charset="0"/>
                              <a:ea typeface="微软雅黑" pitchFamily="34" charset="-122"/>
                            </a:rPr>
                          </m:ctrlPr>
                        </m:naryPr>
                        <m:sub>
                          <m:r>
                            <a:rPr lang="mr-IN" altLang="zh-CN" sz="2800" b="0" i="1" smtClean="0">
                              <a:solidFill>
                                <a:srgbClr val="09405E"/>
                              </a:solidFill>
                              <a:latin typeface="Cambria Math" charset="0"/>
                              <a:ea typeface="微软雅黑" pitchFamily="34" charset="-122"/>
                            </a:rPr>
                            <m:t>𝑖</m:t>
                          </m:r>
                          <m:r>
                            <a:rPr lang="mr-IN" altLang="zh-CN" sz="2800" b="0" i="1" smtClean="0">
                              <a:solidFill>
                                <a:srgbClr val="09405E"/>
                              </a:solidFill>
                              <a:latin typeface="Cambria Math" charset="0"/>
                              <a:ea typeface="微软雅黑" pitchFamily="34" charset="-122"/>
                            </a:rPr>
                            <m:t>=0</m:t>
                          </m:r>
                        </m:sub>
                        <m:sup>
                          <m:r>
                            <a:rPr lang="en-US" altLang="zh-CN" sz="2800" b="0" i="1" smtClean="0">
                              <a:solidFill>
                                <a:srgbClr val="09405E"/>
                              </a:solidFill>
                              <a:latin typeface="Cambria Math" charset="0"/>
                              <a:ea typeface="微软雅黑" pitchFamily="34" charset="-122"/>
                            </a:rPr>
                            <m:t>𝑁</m:t>
                          </m:r>
                        </m:sup>
                        <m:e>
                          <m:sSub>
                            <m:sSubPr>
                              <m:ctrlPr>
                                <a:rPr lang="en-US" altLang="zh-CN" sz="2800" b="0" i="1" smtClean="0">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b="0" i="1" smtClean="0">
                                  <a:solidFill>
                                    <a:srgbClr val="09405E"/>
                                  </a:solidFill>
                                  <a:latin typeface="Cambria Math" charset="0"/>
                                  <a:ea typeface="微软雅黑" pitchFamily="34" charset="-122"/>
                                </a:rPr>
                                <m:t>𝑖</m:t>
                              </m:r>
                            </m:sub>
                          </m:sSub>
                        </m:e>
                      </m:nary>
                      <m:r>
                        <a:rPr lang="en-US" altLang="zh-CN" sz="2800" b="0" i="1" smtClean="0">
                          <a:solidFill>
                            <a:srgbClr val="09405E"/>
                          </a:solidFill>
                          <a:latin typeface="Cambria Math" charset="0"/>
                          <a:ea typeface="微软雅黑" pitchFamily="34" charset="-122"/>
                        </a:rPr>
                        <m:t>−</m:t>
                      </m:r>
                      <m:f>
                        <m:fPr>
                          <m:ctrlPr>
                            <a:rPr lang="mr-IN" altLang="zh-CN" sz="2800" b="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n-US" altLang="zh-CN" sz="2800" b="0" i="1" smtClean="0">
                              <a:solidFill>
                                <a:srgbClr val="09405E"/>
                              </a:solidFill>
                              <a:latin typeface="Cambria Math" charset="0"/>
                              <a:ea typeface="微软雅黑" pitchFamily="34" charset="-122"/>
                            </a:rPr>
                            <m:t>2</m:t>
                          </m:r>
                        </m:den>
                      </m:f>
                      <m:nary>
                        <m:naryPr>
                          <m:chr m:val="∑"/>
                          <m:ctrlPr>
                            <a:rPr lang="mr-IN" altLang="zh-CN" sz="2800" i="1">
                              <a:solidFill>
                                <a:srgbClr val="09405E"/>
                              </a:solidFill>
                              <a:latin typeface="Cambria Math" panose="02040503050406030204" pitchFamily="18" charset="0"/>
                              <a:ea typeface="微软雅黑" pitchFamily="34" charset="-122"/>
                            </a:rPr>
                          </m:ctrlPr>
                        </m:naryPr>
                        <m:sub>
                          <m:r>
                            <a:rPr lang="mr-IN" altLang="zh-CN" sz="2800" i="1">
                              <a:solidFill>
                                <a:srgbClr val="09405E"/>
                              </a:solidFill>
                              <a:latin typeface="Cambria Math" charset="0"/>
                              <a:ea typeface="微软雅黑" pitchFamily="34" charset="-122"/>
                            </a:rPr>
                            <m:t>𝑖</m:t>
                          </m:r>
                          <m:r>
                            <a:rPr lang="mr-IN" altLang="zh-CN" sz="2800" i="1">
                              <a:solidFill>
                                <a:srgbClr val="09405E"/>
                              </a:solidFill>
                              <a:latin typeface="Cambria Math" charset="0"/>
                              <a:ea typeface="微软雅黑" pitchFamily="34" charset="-122"/>
                            </a:rPr>
                            <m:t>=0</m:t>
                          </m:r>
                        </m:sub>
                        <m:sup>
                          <m:r>
                            <a:rPr lang="en-US" altLang="zh-CN" sz="2800" i="1">
                              <a:solidFill>
                                <a:srgbClr val="09405E"/>
                              </a:solidFill>
                              <a:latin typeface="Cambria Math" charset="0"/>
                              <a:ea typeface="微软雅黑" pitchFamily="34" charset="-122"/>
                            </a:rPr>
                            <m:t>𝑁</m:t>
                          </m:r>
                        </m:sup>
                        <m:e>
                          <m:nary>
                            <m:naryPr>
                              <m:chr m:val="∑"/>
                              <m:ctrlPr>
                                <a:rPr lang="mr-IN" altLang="zh-CN" sz="2800" i="1">
                                  <a:solidFill>
                                    <a:srgbClr val="09405E"/>
                                  </a:solidFill>
                                  <a:latin typeface="Cambria Math" panose="02040503050406030204" pitchFamily="18" charset="0"/>
                                  <a:ea typeface="微软雅黑" pitchFamily="34" charset="-122"/>
                                </a:rPr>
                              </m:ctrlPr>
                            </m:naryPr>
                            <m:sub>
                              <m:r>
                                <a:rPr lang="en-US" altLang="zh-CN" sz="2800" b="0" i="1" smtClean="0">
                                  <a:solidFill>
                                    <a:srgbClr val="09405E"/>
                                  </a:solidFill>
                                  <a:latin typeface="Cambria Math" charset="0"/>
                                  <a:ea typeface="微软雅黑" pitchFamily="34" charset="-122"/>
                                </a:rPr>
                                <m:t>𝑗</m:t>
                              </m:r>
                              <m:r>
                                <a:rPr lang="mr-IN" altLang="zh-CN" sz="2800" i="1">
                                  <a:solidFill>
                                    <a:srgbClr val="09405E"/>
                                  </a:solidFill>
                                  <a:latin typeface="Cambria Math" charset="0"/>
                                  <a:ea typeface="微软雅黑" pitchFamily="34" charset="-122"/>
                                </a:rPr>
                                <m:t>=0</m:t>
                              </m:r>
                            </m:sub>
                            <m:sup>
                              <m:r>
                                <a:rPr lang="en-US" altLang="zh-CN" sz="2800" i="1">
                                  <a:solidFill>
                                    <a:srgbClr val="09405E"/>
                                  </a:solidFill>
                                  <a:latin typeface="Cambria Math" charset="0"/>
                                  <a:ea typeface="微软雅黑" pitchFamily="34" charset="-122"/>
                                </a:rPr>
                                <m:t>𝑁</m:t>
                              </m:r>
                            </m:sup>
                            <m:e>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b="0" i="1" smtClean="0">
                                      <a:solidFill>
                                        <a:srgbClr val="09405E"/>
                                      </a:solidFill>
                                      <a:latin typeface="Cambria Math" charset="0"/>
                                      <a:ea typeface="Cambria Math" charset="0"/>
                                      <a:cs typeface="Cambria Math" charset="0"/>
                                    </a:rPr>
                                    <m:t>𝑗</m:t>
                                  </m:r>
                                </m:sub>
                              </m:sSub>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𝑦</m:t>
                                  </m:r>
                                </m:e>
                                <m:sub>
                                  <m:r>
                                    <a:rPr lang="en-US" altLang="zh-CN" sz="2800" b="0" i="1" smtClean="0">
                                      <a:solidFill>
                                        <a:srgbClr val="09405E"/>
                                      </a:solidFill>
                                      <a:latin typeface="Cambria Math" charset="0"/>
                                      <a:ea typeface="Cambria Math" charset="0"/>
                                      <a:cs typeface="Cambria Math" charset="0"/>
                                    </a:rPr>
                                    <m:t>𝑗</m:t>
                                  </m:r>
                                </m:sub>
                              </m:sSub>
                              <m:d>
                                <m:dPr>
                                  <m:begChr m:val="⟨"/>
                                  <m:endChr m:val="⟩"/>
                                  <m:ctrlPr>
                                    <a:rPr lang="en-US" altLang="zh-CN" sz="2800" i="1" smtClean="0">
                                      <a:solidFill>
                                        <a:srgbClr val="09405E"/>
                                      </a:solidFill>
                                      <a:latin typeface="Cambria Math" panose="02040503050406030204" pitchFamily="18" charset="0"/>
                                      <a:ea typeface="微软雅黑" pitchFamily="34" charset="-122"/>
                                    </a:rPr>
                                  </m:ctrlPr>
                                </m:dPr>
                                <m:e>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𝜙</m:t>
                                      </m:r>
                                      <m:r>
                                        <a:rPr lang="en-US" altLang="zh-CN" sz="2800" b="1" i="0" smtClean="0">
                                          <a:solidFill>
                                            <a:srgbClr val="09405E"/>
                                          </a:solidFill>
                                          <a:latin typeface="Cambria Math" charset="0"/>
                                          <a:ea typeface="Cambria Math" charset="0"/>
                                          <a:cs typeface="Cambria Math" charset="0"/>
                                        </a:rPr>
                                        <m:t>(</m:t>
                                      </m:r>
                                      <m:r>
                                        <a:rPr lang="en-US" altLang="zh-CN" sz="2800" b="1" i="1" smtClean="0">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微软雅黑" pitchFamily="34" charset="-122"/>
                                        </a:rPr>
                                        <m:t>𝑖</m:t>
                                      </m:r>
                                    </m:sub>
                                  </m:sSub>
                                  <m:r>
                                    <a:rPr lang="en-US" altLang="zh-CN" sz="2800" b="0" i="1" smtClean="0">
                                      <a:solidFill>
                                        <a:srgbClr val="09405E"/>
                                      </a:solidFill>
                                      <a:latin typeface="Cambria Math" charset="0"/>
                                      <a:ea typeface="微软雅黑" pitchFamily="34" charset="-122"/>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i="0" smtClean="0">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b="0" i="1" smtClean="0">
                                          <a:solidFill>
                                            <a:srgbClr val="09405E"/>
                                          </a:solidFill>
                                          <a:latin typeface="Cambria Math" charset="0"/>
                                          <a:ea typeface="Cambria Math" charset="0"/>
                                          <a:cs typeface="Cambria Math" charset="0"/>
                                        </a:rPr>
                                        <m:t>𝑗</m:t>
                                      </m:r>
                                    </m:sub>
                                  </m:sSub>
                                  <m:r>
                                    <a:rPr lang="en-US" altLang="zh-CN" sz="2800" b="0" i="1" smtClean="0">
                                      <a:solidFill>
                                        <a:srgbClr val="09405E"/>
                                      </a:solidFill>
                                      <a:latin typeface="Cambria Math" charset="0"/>
                                      <a:ea typeface="微软雅黑" pitchFamily="34" charset="-122"/>
                                    </a:rPr>
                                    <m:t>)</m:t>
                                  </m:r>
                                </m:e>
                              </m:d>
                            </m:e>
                          </m:nary>
                        </m:e>
                      </m:nary>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259133" y="2020662"/>
                <a:ext cx="8422332" cy="1260345"/>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919857" y="5826261"/>
                <a:ext cx="4176143" cy="586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r>
                        <a:rPr lang="en-US" altLang="zh-CN" sz="2800" i="1" smtClean="0">
                          <a:solidFill>
                            <a:srgbClr val="09405E"/>
                          </a:solidFill>
                          <a:latin typeface="Cambria Math" charset="0"/>
                          <a:ea typeface="微软雅黑" pitchFamily="34" charset="-122"/>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𝑗</m:t>
                          </m:r>
                        </m:sub>
                      </m:sSub>
                      <m:r>
                        <a:rPr lang="en-US" altLang="zh-CN" sz="2800" i="1">
                          <a:solidFill>
                            <a:srgbClr val="09405E"/>
                          </a:solidFill>
                          <a:latin typeface="Cambria Math" charset="0"/>
                          <a:ea typeface="微软雅黑" pitchFamily="34" charset="-122"/>
                        </a:rPr>
                        <m:t>)=</m:t>
                      </m:r>
                      <m:d>
                        <m:dPr>
                          <m:begChr m:val="⟨"/>
                          <m:endChr m:val="⟩"/>
                          <m:ctrlPr>
                            <a:rPr lang="en-US" altLang="zh-CN" sz="2800" i="1">
                              <a:solidFill>
                                <a:srgbClr val="09405E"/>
                              </a:solidFill>
                              <a:latin typeface="Cambria Math" panose="02040503050406030204" pitchFamily="18" charset="0"/>
                              <a:ea typeface="微软雅黑" pitchFamily="34" charset="-122"/>
                            </a:rPr>
                          </m:ctrlPr>
                        </m:dPr>
                        <m:e>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Cambria Math" charset="0"/>
                                  <a:cs typeface="Cambria Math" charset="0"/>
                                </a:rPr>
                                <m:t>𝑗</m:t>
                              </m:r>
                            </m:sub>
                          </m:sSub>
                          <m:r>
                            <a:rPr lang="en-US" altLang="zh-CN" sz="2800" i="1">
                              <a:solidFill>
                                <a:srgbClr val="09405E"/>
                              </a:solidFill>
                              <a:latin typeface="Cambria Math" charset="0"/>
                              <a:ea typeface="微软雅黑" pitchFamily="34" charset="-122"/>
                            </a:rPr>
                            <m:t>)</m:t>
                          </m:r>
                        </m:e>
                      </m:d>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919857" y="5826261"/>
                <a:ext cx="4176143" cy="586764"/>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677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latin typeface="Times New Roman" pitchFamily="18" charset="0"/>
                  </a:rPr>
                  <a:t>选定核函数，无需计算映射</a:t>
                </a:r>
                <a14:m>
                  <m:oMath xmlns:m="http://schemas.openxmlformats.org/officeDocument/2006/math">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i="1">
                        <a:latin typeface="Cambria Math" charset="0"/>
                        <a:ea typeface="Cambria Math" charset="0"/>
                        <a:cs typeface="Cambria Math" charset="0"/>
                      </a:rPr>
                      <m:t>𝒙</m:t>
                    </m:r>
                    <m:r>
                      <a:rPr lang="en-US" altLang="zh-CN">
                        <a:latin typeface="Cambria Math" charset="0"/>
                        <a:ea typeface="Cambria Math" charset="0"/>
                        <a:cs typeface="Cambria Math" charset="0"/>
                      </a:rPr>
                      <m:t>)</m:t>
                    </m:r>
                  </m:oMath>
                </a14:m>
                <a:r>
                  <a:rPr lang="zh-CN" altLang="en-US" dirty="0">
                    <a:latin typeface="Times New Roman" pitchFamily="18" charset="0"/>
                  </a:rPr>
                  <a:t> 就可以计算点积</a:t>
                </a:r>
                <a:endParaRPr lang="en-US" altLang="zh-CN" dirty="0">
                  <a:latin typeface="Times New Roman" pitchFamily="18" charset="0"/>
                </a:endParaRPr>
              </a:p>
              <a:p>
                <a:r>
                  <a:rPr kumimoji="1" lang="en-US" altLang="zh-CN" dirty="0">
                    <a:latin typeface="Times New Roman" pitchFamily="18" charset="0"/>
                  </a:rPr>
                  <a:t> </a:t>
                </a:r>
                <a:r>
                  <a:rPr lang="en-US" altLang="zh-CN" dirty="0">
                    <a:latin typeface="Times New Roman" pitchFamily="18" charset="0"/>
                  </a:rPr>
                  <a:t>SVM</a:t>
                </a:r>
                <a:r>
                  <a:rPr lang="zh-CN" altLang="en-US" dirty="0">
                    <a:latin typeface="Times New Roman" pitchFamily="18" charset="0"/>
                  </a:rPr>
                  <a:t>核化目标函数为</a:t>
                </a:r>
                <a:endParaRPr lang="en-US" altLang="zh-CN" dirty="0">
                  <a:latin typeface="Times New Roman" pitchFamily="18" charset="0"/>
                </a:endParaRPr>
              </a:p>
              <a:p>
                <a:endParaRPr kumimoji="1" lang="en-US" altLang="zh-CN" dirty="0">
                  <a:latin typeface="Times New Roman" pitchFamily="18" charset="0"/>
                </a:endParaRPr>
              </a:p>
              <a:p>
                <a:endParaRPr kumimoji="1" lang="en-US" altLang="zh-CN" dirty="0">
                  <a:latin typeface="Times New Roman" pitchFamily="18" charset="0"/>
                </a:endParaRPr>
              </a:p>
              <a:p>
                <a:endParaRPr kumimoji="1" lang="en-US" altLang="zh-CN" dirty="0">
                  <a:latin typeface="Times New Roman" pitchFamily="18" charset="0"/>
                </a:endParaRPr>
              </a:p>
              <a:p>
                <a:r>
                  <a:rPr kumimoji="1" lang="zh-CN" altLang="en-US" dirty="0"/>
                  <a:t>预测模型为：</a:t>
                </a:r>
                <a14:m>
                  <m:oMath xmlns:m="http://schemas.openxmlformats.org/officeDocument/2006/math">
                    <m:r>
                      <a:rPr lang="en-US" altLang="zh-CN" i="1">
                        <a:latin typeface="Cambria Math" charset="0"/>
                      </a:rPr>
                      <m:t>𝑓</m:t>
                    </m:r>
                    <m:d>
                      <m:dPr>
                        <m:ctrlPr>
                          <a:rPr lang="en-US"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sSup>
                      <m:sSupPr>
                        <m:ctrlPr>
                          <a:rPr lang="mr-IN" altLang="zh-CN" i="1">
                            <a:latin typeface="Cambria Math" panose="02040503050406030204" pitchFamily="18" charset="0"/>
                          </a:rPr>
                        </m:ctrlPr>
                      </m:sSupPr>
                      <m:e>
                        <m:r>
                          <a:rPr lang="en-US" altLang="zh-CN" b="1" i="1">
                            <a:latin typeface="Cambria Math" charset="0"/>
                          </a:rPr>
                          <m:t>𝒘</m:t>
                        </m:r>
                      </m:e>
                      <m:sup>
                        <m:r>
                          <m:rPr>
                            <m:sty m:val="p"/>
                          </m:rPr>
                          <a:rPr lang="en-US" altLang="zh-CN" i="0">
                            <a:latin typeface="Cambria Math" charset="0"/>
                          </a:rPr>
                          <m:t>T</m:t>
                        </m:r>
                      </m:sup>
                    </m:sSup>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i="1">
                        <a:latin typeface="Cambria Math" charset="0"/>
                        <a:ea typeface="Cambria Math" charset="0"/>
                        <a:cs typeface="Cambria Math" charset="0"/>
                      </a:rPr>
                      <m:t>𝒙</m:t>
                    </m:r>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r>
                      <a:rPr lang="en-US" altLang="zh-CN" i="1">
                        <a:latin typeface="Cambria Math" charset="0"/>
                        <a:ea typeface="Cambria Math" charset="0"/>
                        <a:cs typeface="Cambria Math" charset="0"/>
                      </a:rPr>
                      <m:t>=</m:t>
                    </m:r>
                    <m:nary>
                      <m:naryPr>
                        <m:chr m:val="∑"/>
                        <m:limLoc m:val="subSup"/>
                        <m:ctrlPr>
                          <a:rPr lang="is-IS" altLang="zh-CN" i="1">
                            <a:latin typeface="Cambria Math" panose="02040503050406030204" pitchFamily="18" charset="0"/>
                            <a:ea typeface="Cambria Math" charset="0"/>
                            <a:cs typeface="Cambria Math" charset="0"/>
                          </a:rPr>
                        </m:ctrlPr>
                      </m:naryPr>
                      <m:sub>
                        <m:r>
                          <m:rPr>
                            <m:brk m:alnAt="25"/>
                          </m:rPr>
                          <a:rPr lang="en-US" altLang="zh-CN" i="1">
                            <a:latin typeface="Cambria Math" charset="0"/>
                            <a:ea typeface="Cambria Math" charset="0"/>
                            <a:cs typeface="Cambria Math" charset="0"/>
                          </a:rPr>
                          <m:t>𝑖</m:t>
                        </m:r>
                        <m:r>
                          <a:rPr lang="en-US" altLang="zh-CN" i="1">
                            <a:latin typeface="Cambria Math" charset="0"/>
                            <a:ea typeface="Cambria Math" charset="0"/>
                            <a:cs typeface="Cambria Math" charset="0"/>
                          </a:rPr>
                          <m:t>=1</m:t>
                        </m:r>
                      </m:sub>
                      <m:sup>
                        <m:r>
                          <a:rPr lang="en-US" altLang="zh-CN" i="1">
                            <a:latin typeface="Cambria Math" charset="0"/>
                            <a:ea typeface="Cambria Math" charset="0"/>
                            <a:cs typeface="Cambria Math" charset="0"/>
                          </a:rPr>
                          <m:t>𝑁</m:t>
                        </m:r>
                      </m:sup>
                      <m:e>
                        <m:sSub>
                          <m:sSubPr>
                            <m:ctrlPr>
                              <a:rPr lang="en-US" altLang="zh-CN" i="1">
                                <a:latin typeface="Cambria Math" panose="02040503050406030204" pitchFamily="18" charset="0"/>
                                <a:ea typeface="Cambria Math" charset="0"/>
                                <a:cs typeface="Cambria Math" charset="0"/>
                              </a:rPr>
                            </m:ctrlPr>
                          </m:sSubPr>
                          <m:e>
                            <m:r>
                              <a:rPr lang="en-US" altLang="zh-CN" i="1">
                                <a:latin typeface="Cambria Math" charset="0"/>
                                <a:ea typeface="Cambria Math" charset="0"/>
                                <a:cs typeface="Cambria Math" charset="0"/>
                              </a:rPr>
                              <m:t>𝛼</m:t>
                            </m:r>
                          </m:e>
                          <m:sub>
                            <m:r>
                              <a:rPr lang="en-US" altLang="zh-CN" i="1">
                                <a:latin typeface="Cambria Math" charset="0"/>
                                <a:ea typeface="Cambria Math" charset="0"/>
                                <a:cs typeface="Cambria Math" charset="0"/>
                              </a:rPr>
                              <m:t>𝑖</m:t>
                            </m:r>
                          </m:sub>
                        </m:sSub>
                        <m:sSub>
                          <m:sSubPr>
                            <m:ctrlPr>
                              <a:rPr lang="en-US" altLang="zh-CN" i="1">
                                <a:latin typeface="Cambria Math" panose="02040503050406030204" pitchFamily="18" charset="0"/>
                                <a:ea typeface="Cambria Math" charset="0"/>
                                <a:cs typeface="Cambria Math" charset="0"/>
                              </a:rPr>
                            </m:ctrlPr>
                          </m:sSubPr>
                          <m:e>
                            <m:r>
                              <a:rPr lang="en-US" altLang="zh-CN" i="1">
                                <a:latin typeface="Cambria Math" charset="0"/>
                                <a:ea typeface="Cambria Math" charset="0"/>
                                <a:cs typeface="Cambria Math" charset="0"/>
                              </a:rPr>
                              <m:t>𝑦</m:t>
                            </m:r>
                          </m:e>
                          <m:sub>
                            <m:r>
                              <a:rPr lang="en-US" altLang="zh-CN" i="1">
                                <a:latin typeface="Cambria Math" charset="0"/>
                                <a:ea typeface="Cambria Math" charset="0"/>
                                <a:cs typeface="Cambria Math" charset="0"/>
                              </a:rPr>
                              <m:t>𝑖</m:t>
                            </m:r>
                          </m:sub>
                        </m:sSub>
                        <m:r>
                          <a:rPr lang="en-US" altLang="zh-CN" i="1">
                            <a:solidFill>
                              <a:srgbClr val="C00000"/>
                            </a:solidFill>
                            <a:latin typeface="Cambria Math" charset="0"/>
                            <a:ea typeface="Cambria Math" charset="0"/>
                            <a:cs typeface="Cambria Math" charset="0"/>
                          </a:rPr>
                          <m:t>𝑘</m:t>
                        </m:r>
                        <m:r>
                          <a:rPr lang="en-US" altLang="zh-CN" i="1">
                            <a:solidFill>
                              <a:srgbClr val="C00000"/>
                            </a:solidFill>
                            <a:latin typeface="Cambria Math" charset="0"/>
                            <a:ea typeface="Cambria Math" charset="0"/>
                            <a:cs typeface="Cambria Math" charset="0"/>
                          </a:rPr>
                          <m:t>(</m:t>
                        </m:r>
                        <m:sSub>
                          <m:sSubPr>
                            <m:ctrlPr>
                              <a:rPr lang="en-US" altLang="zh-CN" i="1">
                                <a:solidFill>
                                  <a:srgbClr val="C00000"/>
                                </a:solidFill>
                                <a:latin typeface="Cambria Math" panose="02040503050406030204" pitchFamily="18" charset="0"/>
                                <a:ea typeface="Cambria Math" charset="0"/>
                                <a:cs typeface="Cambria Math" charset="0"/>
                              </a:rPr>
                            </m:ctrlPr>
                          </m:sSubPr>
                          <m:e>
                            <m:r>
                              <a:rPr lang="en-US" altLang="zh-CN" b="1">
                                <a:solidFill>
                                  <a:srgbClr val="C00000"/>
                                </a:solidFill>
                                <a:latin typeface="Cambria Math" charset="0"/>
                                <a:ea typeface="Cambria Math" charset="0"/>
                                <a:cs typeface="Cambria Math" charset="0"/>
                              </a:rPr>
                              <m:t>𝐱</m:t>
                            </m:r>
                            <m:r>
                              <a:rPr lang="en-US" altLang="zh-CN" b="1">
                                <a:solidFill>
                                  <a:srgbClr val="C00000"/>
                                </a:solidFill>
                                <a:latin typeface="Cambria Math" charset="0"/>
                                <a:ea typeface="Cambria Math" charset="0"/>
                                <a:cs typeface="Cambria Math" charset="0"/>
                              </a:rPr>
                              <m:t>,</m:t>
                            </m:r>
                            <m:r>
                              <a:rPr lang="en-US" altLang="zh-CN" b="1">
                                <a:solidFill>
                                  <a:srgbClr val="C00000"/>
                                </a:solidFill>
                                <a:latin typeface="Cambria Math" charset="0"/>
                                <a:ea typeface="Cambria Math" charset="0"/>
                                <a:cs typeface="Cambria Math" charset="0"/>
                              </a:rPr>
                              <m:t>𝐱</m:t>
                            </m:r>
                          </m:e>
                          <m:sub>
                            <m:r>
                              <a:rPr lang="en-US" altLang="zh-CN" i="1">
                                <a:solidFill>
                                  <a:srgbClr val="C00000"/>
                                </a:solidFill>
                                <a:latin typeface="Cambria Math" charset="0"/>
                                <a:ea typeface="Cambria Math" charset="0"/>
                                <a:cs typeface="Cambria Math" charset="0"/>
                              </a:rPr>
                              <m:t>𝑖</m:t>
                            </m:r>
                          </m:sub>
                        </m:sSub>
                        <m:r>
                          <a:rPr lang="en-US" altLang="zh-CN" i="1">
                            <a:solidFill>
                              <a:srgbClr val="C00000"/>
                            </a:solidFill>
                            <a:latin typeface="Cambria Math" charset="0"/>
                            <a:ea typeface="Cambria Math" charset="0"/>
                            <a:cs typeface="Cambria Math" charset="0"/>
                          </a:rPr>
                          <m:t>)</m:t>
                        </m:r>
                        <m:r>
                          <a:rPr lang="en-US" altLang="zh-CN">
                            <a:latin typeface="Cambria Math" charset="0"/>
                            <a:ea typeface="Cambria Math" charset="0"/>
                            <a:cs typeface="Cambria Math" charset="0"/>
                          </a:rPr>
                          <m:t>+</m:t>
                        </m:r>
                        <m:r>
                          <a:rPr lang="en-US" altLang="zh-CN" i="1">
                            <a:latin typeface="Cambria Math" charset="0"/>
                            <a:ea typeface="Cambria Math" charset="0"/>
                            <a:cs typeface="Cambria Math" charset="0"/>
                          </a:rPr>
                          <m:t>𝑏</m:t>
                        </m:r>
                      </m:e>
                    </m:nary>
                  </m:oMath>
                </a14:m>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Times New Roman" pitchFamily="18" charset="0"/>
              </a:rPr>
              <a:t>核技巧（</a:t>
            </a:r>
            <a:r>
              <a:rPr lang="en-US" altLang="zh-CN" dirty="0">
                <a:latin typeface="Times New Roman" pitchFamily="18" charset="0"/>
              </a:rPr>
              <a:t>Kernel Trick</a:t>
            </a:r>
            <a:r>
              <a:rPr lang="zh-CN" altLang="en-US" dirty="0">
                <a:latin typeface="Times New Roman" pitchFamily="18" charset="0"/>
              </a:rPr>
              <a:t>）</a:t>
            </a:r>
            <a:endParaRPr kumimoji="1"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1278183" y="2506053"/>
                <a:ext cx="8422332" cy="1260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微软雅黑" pitchFamily="34" charset="-122"/>
                        </a:rPr>
                        <m:t>𝑊</m:t>
                      </m:r>
                      <m:d>
                        <m:dPr>
                          <m:ctrlPr>
                            <a:rPr lang="en-US" altLang="zh-CN" sz="2800" b="0" i="1" smtClean="0">
                              <a:solidFill>
                                <a:srgbClr val="09405E"/>
                              </a:solidFill>
                              <a:latin typeface="Cambria Math" panose="02040503050406030204" pitchFamily="18" charset="0"/>
                              <a:ea typeface="微软雅黑" pitchFamily="34" charset="-122"/>
                            </a:rPr>
                          </m:ctrlPr>
                        </m:dPr>
                        <m:e>
                          <m:r>
                            <a:rPr lang="en-US" altLang="zh-CN" sz="2800" b="1" i="1" smtClean="0">
                              <a:solidFill>
                                <a:srgbClr val="09405E"/>
                              </a:solidFill>
                              <a:latin typeface="Cambria Math" charset="0"/>
                              <a:ea typeface="Cambria Math" charset="0"/>
                              <a:cs typeface="Cambria Math" charset="0"/>
                            </a:rPr>
                            <m:t>𝜶</m:t>
                          </m:r>
                        </m:e>
                      </m:d>
                      <m:r>
                        <a:rPr lang="en-US" altLang="zh-CN" sz="2800" b="0" i="1" smtClean="0">
                          <a:solidFill>
                            <a:srgbClr val="09405E"/>
                          </a:solidFill>
                          <a:latin typeface="Cambria Math" charset="0"/>
                          <a:ea typeface="微软雅黑" pitchFamily="34" charset="-122"/>
                        </a:rPr>
                        <m:t>=</m:t>
                      </m:r>
                      <m:nary>
                        <m:naryPr>
                          <m:chr m:val="∑"/>
                          <m:ctrlPr>
                            <a:rPr lang="mr-IN" altLang="zh-CN" sz="2800" b="0" i="1" smtClean="0">
                              <a:solidFill>
                                <a:srgbClr val="09405E"/>
                              </a:solidFill>
                              <a:latin typeface="Cambria Math" panose="02040503050406030204" pitchFamily="18" charset="0"/>
                              <a:ea typeface="微软雅黑" pitchFamily="34" charset="-122"/>
                            </a:rPr>
                          </m:ctrlPr>
                        </m:naryPr>
                        <m:sub>
                          <m:r>
                            <a:rPr lang="mr-IN" altLang="zh-CN" sz="2800" b="0" i="1" smtClean="0">
                              <a:solidFill>
                                <a:srgbClr val="09405E"/>
                              </a:solidFill>
                              <a:latin typeface="Cambria Math" charset="0"/>
                              <a:ea typeface="微软雅黑" pitchFamily="34" charset="-122"/>
                            </a:rPr>
                            <m:t>𝑖</m:t>
                          </m:r>
                          <m:r>
                            <a:rPr lang="mr-IN" altLang="zh-CN" sz="2800" b="0" i="1" smtClean="0">
                              <a:solidFill>
                                <a:srgbClr val="09405E"/>
                              </a:solidFill>
                              <a:latin typeface="Cambria Math" charset="0"/>
                              <a:ea typeface="微软雅黑" pitchFamily="34" charset="-122"/>
                            </a:rPr>
                            <m:t>=0</m:t>
                          </m:r>
                        </m:sub>
                        <m:sup>
                          <m:r>
                            <a:rPr lang="en-US" altLang="zh-CN" sz="2800" b="0" i="1" smtClean="0">
                              <a:solidFill>
                                <a:srgbClr val="09405E"/>
                              </a:solidFill>
                              <a:latin typeface="Cambria Math" charset="0"/>
                              <a:ea typeface="微软雅黑" pitchFamily="34" charset="-122"/>
                            </a:rPr>
                            <m:t>𝑁</m:t>
                          </m:r>
                        </m:sup>
                        <m:e>
                          <m:sSub>
                            <m:sSubPr>
                              <m:ctrlPr>
                                <a:rPr lang="en-US" altLang="zh-CN" sz="2800" b="0" i="1" smtClean="0">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b="0" i="1" smtClean="0">
                                  <a:solidFill>
                                    <a:srgbClr val="09405E"/>
                                  </a:solidFill>
                                  <a:latin typeface="Cambria Math" charset="0"/>
                                  <a:ea typeface="微软雅黑" pitchFamily="34" charset="-122"/>
                                </a:rPr>
                                <m:t>𝑖</m:t>
                              </m:r>
                            </m:sub>
                          </m:sSub>
                        </m:e>
                      </m:nary>
                      <m:r>
                        <a:rPr lang="en-US" altLang="zh-CN" sz="2800" b="0" i="1" smtClean="0">
                          <a:solidFill>
                            <a:srgbClr val="09405E"/>
                          </a:solidFill>
                          <a:latin typeface="Cambria Math" charset="0"/>
                          <a:ea typeface="微软雅黑" pitchFamily="34" charset="-122"/>
                        </a:rPr>
                        <m:t>−</m:t>
                      </m:r>
                      <m:f>
                        <m:fPr>
                          <m:ctrlPr>
                            <a:rPr lang="mr-IN" altLang="zh-CN" sz="2800" b="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n-US" altLang="zh-CN" sz="2800" b="0" i="1" smtClean="0">
                              <a:solidFill>
                                <a:srgbClr val="09405E"/>
                              </a:solidFill>
                              <a:latin typeface="Cambria Math" charset="0"/>
                              <a:ea typeface="微软雅黑" pitchFamily="34" charset="-122"/>
                            </a:rPr>
                            <m:t>2</m:t>
                          </m:r>
                        </m:den>
                      </m:f>
                      <m:nary>
                        <m:naryPr>
                          <m:chr m:val="∑"/>
                          <m:ctrlPr>
                            <a:rPr lang="mr-IN" altLang="zh-CN" sz="2800" i="1">
                              <a:solidFill>
                                <a:srgbClr val="09405E"/>
                              </a:solidFill>
                              <a:latin typeface="Cambria Math" panose="02040503050406030204" pitchFamily="18" charset="0"/>
                              <a:ea typeface="微软雅黑" pitchFamily="34" charset="-122"/>
                            </a:rPr>
                          </m:ctrlPr>
                        </m:naryPr>
                        <m:sub>
                          <m:r>
                            <a:rPr lang="mr-IN" altLang="zh-CN" sz="2800" i="1">
                              <a:solidFill>
                                <a:srgbClr val="09405E"/>
                              </a:solidFill>
                              <a:latin typeface="Cambria Math" charset="0"/>
                              <a:ea typeface="微软雅黑" pitchFamily="34" charset="-122"/>
                            </a:rPr>
                            <m:t>𝑖</m:t>
                          </m:r>
                          <m:r>
                            <a:rPr lang="mr-IN" altLang="zh-CN" sz="2800" i="1">
                              <a:solidFill>
                                <a:srgbClr val="09405E"/>
                              </a:solidFill>
                              <a:latin typeface="Cambria Math" charset="0"/>
                              <a:ea typeface="微软雅黑" pitchFamily="34" charset="-122"/>
                            </a:rPr>
                            <m:t>=0</m:t>
                          </m:r>
                        </m:sub>
                        <m:sup>
                          <m:r>
                            <a:rPr lang="en-US" altLang="zh-CN" sz="2800" i="1">
                              <a:solidFill>
                                <a:srgbClr val="09405E"/>
                              </a:solidFill>
                              <a:latin typeface="Cambria Math" charset="0"/>
                              <a:ea typeface="微软雅黑" pitchFamily="34" charset="-122"/>
                            </a:rPr>
                            <m:t>𝑁</m:t>
                          </m:r>
                        </m:sup>
                        <m:e>
                          <m:nary>
                            <m:naryPr>
                              <m:chr m:val="∑"/>
                              <m:ctrlPr>
                                <a:rPr lang="mr-IN" altLang="zh-CN" sz="2800" i="1">
                                  <a:solidFill>
                                    <a:srgbClr val="09405E"/>
                                  </a:solidFill>
                                  <a:latin typeface="Cambria Math" panose="02040503050406030204" pitchFamily="18" charset="0"/>
                                  <a:ea typeface="微软雅黑" pitchFamily="34" charset="-122"/>
                                </a:rPr>
                              </m:ctrlPr>
                            </m:naryPr>
                            <m:sub>
                              <m:r>
                                <a:rPr lang="en-US" altLang="zh-CN" sz="2800" b="0" i="1" smtClean="0">
                                  <a:solidFill>
                                    <a:srgbClr val="09405E"/>
                                  </a:solidFill>
                                  <a:latin typeface="Cambria Math" charset="0"/>
                                  <a:ea typeface="微软雅黑" pitchFamily="34" charset="-122"/>
                                </a:rPr>
                                <m:t>𝑗</m:t>
                              </m:r>
                              <m:r>
                                <a:rPr lang="mr-IN" altLang="zh-CN" sz="2800" i="1">
                                  <a:solidFill>
                                    <a:srgbClr val="09405E"/>
                                  </a:solidFill>
                                  <a:latin typeface="Cambria Math" charset="0"/>
                                  <a:ea typeface="微软雅黑" pitchFamily="34" charset="-122"/>
                                </a:rPr>
                                <m:t>=0</m:t>
                              </m:r>
                            </m:sub>
                            <m:sup>
                              <m:r>
                                <a:rPr lang="en-US" altLang="zh-CN" sz="2800" i="1">
                                  <a:solidFill>
                                    <a:srgbClr val="09405E"/>
                                  </a:solidFill>
                                  <a:latin typeface="Cambria Math" charset="0"/>
                                  <a:ea typeface="微软雅黑" pitchFamily="34" charset="-122"/>
                                </a:rPr>
                                <m:t>𝑁</m:t>
                              </m:r>
                            </m:sup>
                            <m:e>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𝛼</m:t>
                                  </m:r>
                                </m:e>
                                <m:sub>
                                  <m:r>
                                    <a:rPr lang="en-US" altLang="zh-CN" sz="2800" b="0" i="1" smtClean="0">
                                      <a:solidFill>
                                        <a:srgbClr val="09405E"/>
                                      </a:solidFill>
                                      <a:latin typeface="Cambria Math" charset="0"/>
                                      <a:ea typeface="Cambria Math" charset="0"/>
                                      <a:cs typeface="Cambria Math" charset="0"/>
                                    </a:rPr>
                                    <m:t>𝑗</m:t>
                                  </m:r>
                                </m:sub>
                              </m:sSub>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𝑦</m:t>
                                  </m:r>
                                </m:e>
                                <m:sub>
                                  <m:r>
                                    <a:rPr lang="en-US" altLang="zh-CN" sz="2800" i="1">
                                      <a:solidFill>
                                        <a:srgbClr val="09405E"/>
                                      </a:solidFill>
                                      <a:latin typeface="Cambria Math" charset="0"/>
                                      <a:ea typeface="微软雅黑" pitchFamily="34" charset="-122"/>
                                    </a:rPr>
                                    <m:t>𝑖</m:t>
                                  </m:r>
                                </m:sub>
                              </m:sSub>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Cambria Math" charset="0"/>
                                      <a:cs typeface="Cambria Math" charset="0"/>
                                    </a:rPr>
                                    <m:t>𝑦</m:t>
                                  </m:r>
                                </m:e>
                                <m:sub>
                                  <m:r>
                                    <a:rPr lang="en-US" altLang="zh-CN" sz="2800" b="0" i="1" smtClean="0">
                                      <a:solidFill>
                                        <a:srgbClr val="09405E"/>
                                      </a:solidFill>
                                      <a:latin typeface="Cambria Math" charset="0"/>
                                      <a:ea typeface="Cambria Math" charset="0"/>
                                      <a:cs typeface="Cambria Math" charset="0"/>
                                    </a:rPr>
                                    <m:t>𝑗</m:t>
                                  </m:r>
                                </m:sub>
                              </m:sSub>
                              <m:r>
                                <a:rPr lang="en-US" altLang="zh-CN" sz="2800" i="1" smtClean="0">
                                  <a:solidFill>
                                    <a:srgbClr val="C00000"/>
                                  </a:solidFill>
                                  <a:latin typeface="Cambria Math" charset="0"/>
                                  <a:ea typeface="微软雅黑" pitchFamily="34" charset="-122"/>
                                </a:rPr>
                                <m:t>𝑘</m:t>
                              </m:r>
                              <m:r>
                                <a:rPr lang="en-US" altLang="zh-CN" sz="2800" i="1" smtClean="0">
                                  <a:solidFill>
                                    <a:srgbClr val="C00000"/>
                                  </a:solidFill>
                                  <a:latin typeface="Cambria Math" charset="0"/>
                                  <a:ea typeface="微软雅黑" pitchFamily="34" charset="-122"/>
                                </a:rPr>
                                <m:t>(</m:t>
                              </m:r>
                              <m:sSub>
                                <m:sSubPr>
                                  <m:ctrlPr>
                                    <a:rPr lang="en-US" altLang="zh-CN" sz="2800"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charset="0"/>
                                      <a:ea typeface="微软雅黑" pitchFamily="34" charset="-122"/>
                                    </a:rPr>
                                    <m:t>𝒙</m:t>
                                  </m:r>
                                </m:e>
                                <m:sub>
                                  <m:r>
                                    <a:rPr lang="en-US" altLang="zh-CN" sz="2800" i="1">
                                      <a:solidFill>
                                        <a:srgbClr val="C00000"/>
                                      </a:solidFill>
                                      <a:latin typeface="Cambria Math" charset="0"/>
                                      <a:ea typeface="微软雅黑" pitchFamily="34" charset="-122"/>
                                    </a:rPr>
                                    <m:t>𝑖</m:t>
                                  </m:r>
                                </m:sub>
                              </m:sSub>
                              <m:r>
                                <a:rPr lang="en-US" altLang="zh-CN" sz="2800" i="1">
                                  <a:solidFill>
                                    <a:srgbClr val="C00000"/>
                                  </a:solidFill>
                                  <a:latin typeface="Cambria Math" charset="0"/>
                                  <a:ea typeface="微软雅黑" pitchFamily="34" charset="-122"/>
                                </a:rPr>
                                <m:t>,</m:t>
                              </m:r>
                              <m:sSub>
                                <m:sSubPr>
                                  <m:ctrlPr>
                                    <a:rPr lang="en-US" altLang="zh-CN" sz="2800"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charset="0"/>
                                      <a:ea typeface="微软雅黑" pitchFamily="34" charset="-122"/>
                                    </a:rPr>
                                    <m:t>𝒙</m:t>
                                  </m:r>
                                </m:e>
                                <m:sub>
                                  <m:r>
                                    <a:rPr lang="en-US" altLang="zh-CN" sz="2800" i="1">
                                      <a:solidFill>
                                        <a:srgbClr val="C00000"/>
                                      </a:solidFill>
                                      <a:latin typeface="Cambria Math" charset="0"/>
                                      <a:ea typeface="微软雅黑" pitchFamily="34" charset="-122"/>
                                    </a:rPr>
                                    <m:t>𝑗</m:t>
                                  </m:r>
                                </m:sub>
                              </m:sSub>
                              <m:r>
                                <a:rPr lang="en-US" altLang="zh-CN" sz="2800" i="1">
                                  <a:solidFill>
                                    <a:srgbClr val="C00000"/>
                                  </a:solidFill>
                                  <a:latin typeface="Cambria Math" charset="0"/>
                                  <a:ea typeface="微软雅黑" pitchFamily="34" charset="-122"/>
                                </a:rPr>
                                <m:t>)</m:t>
                              </m:r>
                            </m:e>
                          </m:nary>
                        </m:e>
                      </m:nary>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278183" y="2506053"/>
                <a:ext cx="8422332" cy="1260345"/>
              </a:xfrm>
              <a:prstGeom prst="rect">
                <a:avLst/>
              </a:prstGeom>
              <a:blipFill rotWithShape="0">
                <a:blip r:embed="rId3"/>
                <a:stretch>
                  <a:fillRect/>
                </a:stretch>
              </a:blipFill>
              <a:ln w="12700" cap="flat">
                <a:noFill/>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383169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一种核函数的构造方式是</a:t>
                </a:r>
                <a:r>
                  <a:rPr lang="zh-CN" altLang="en-US" dirty="0">
                    <a:solidFill>
                      <a:srgbClr val="C00000"/>
                    </a:solidFill>
                  </a:rPr>
                  <a:t>显式</a:t>
                </a:r>
                <a:r>
                  <a:rPr lang="zh-CN" altLang="en-US" dirty="0"/>
                  <a:t>地定义一个</a:t>
                </a:r>
                <a:r>
                  <a:rPr lang="zh-CN" altLang="en-US" dirty="0">
                    <a:solidFill>
                      <a:srgbClr val="C00000"/>
                    </a:solidFill>
                  </a:rPr>
                  <a:t>特征映射</a:t>
                </a:r>
                <a14:m>
                  <m:oMath xmlns:m="http://schemas.openxmlformats.org/officeDocument/2006/math">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i="0" smtClean="0">
                        <a:latin typeface="Cambria Math" charset="0"/>
                        <a:ea typeface="Cambria Math" charset="0"/>
                        <a:cs typeface="Cambria Math" charset="0"/>
                      </a:rPr>
                      <m:t>.</m:t>
                    </m:r>
                    <m:r>
                      <a:rPr lang="en-US" altLang="zh-CN">
                        <a:latin typeface="Cambria Math" charset="0"/>
                        <a:ea typeface="Cambria Math" charset="0"/>
                        <a:cs typeface="Cambria Math" charset="0"/>
                      </a:rPr>
                      <m:t>)</m:t>
                    </m:r>
                  </m:oMath>
                </a14:m>
                <a:r>
                  <a:rPr lang="zh-CN" altLang="en-US" dirty="0"/>
                  <a:t> ，将每个输入</a:t>
                </a:r>
                <a14:m>
                  <m:oMath xmlns:m="http://schemas.openxmlformats.org/officeDocument/2006/math">
                    <m:r>
                      <a:rPr lang="en-US" altLang="zh-CN" b="1" i="1" dirty="0" smtClean="0">
                        <a:latin typeface="Cambria Math" charset="0"/>
                        <a:ea typeface="Cambria Math" charset="0"/>
                        <a:cs typeface="Cambria Math" charset="0"/>
                      </a:rPr>
                      <m:t>𝒙</m:t>
                    </m:r>
                  </m:oMath>
                </a14:m>
                <a:r>
                  <a:rPr lang="zh-CN" altLang="en-US" dirty="0"/>
                  <a:t>映射到</a:t>
                </a:r>
                <a14:m>
                  <m:oMath xmlns:m="http://schemas.openxmlformats.org/officeDocument/2006/math">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i="1">
                        <a:latin typeface="Cambria Math" charset="0"/>
                        <a:ea typeface="Cambria Math" charset="0"/>
                        <a:cs typeface="Cambria Math" charset="0"/>
                      </a:rPr>
                      <m:t>𝒙</m:t>
                    </m:r>
                    <m:r>
                      <a:rPr lang="en-US" altLang="zh-CN">
                        <a:latin typeface="Cambria Math" charset="0"/>
                        <a:ea typeface="Cambria Math" charset="0"/>
                        <a:cs typeface="Cambria Math" charset="0"/>
                      </a:rPr>
                      <m:t>)</m:t>
                    </m:r>
                  </m:oMath>
                </a14:m>
                <a:r>
                  <a:rPr lang="zh-CN" altLang="en-US" dirty="0">
                    <a:latin typeface="Times New Roman" pitchFamily="18" charset="0"/>
                  </a:rPr>
                  <a:t> </a:t>
                </a:r>
                <a:r>
                  <a:rPr lang="zh-CN" altLang="en-US" dirty="0"/>
                  <a:t>。从而得到核函数的</a:t>
                </a:r>
                <a:r>
                  <a:rPr lang="zh-CN" altLang="en-US" dirty="0">
                    <a:solidFill>
                      <a:srgbClr val="C00000"/>
                    </a:solidFill>
                  </a:rPr>
                  <a:t>间接</a:t>
                </a:r>
                <a:r>
                  <a:rPr lang="zh-CN" altLang="en-US" dirty="0"/>
                  <a:t>定义</a:t>
                </a:r>
                <a:endParaRPr lang="en-US" altLang="zh-CN" dirty="0"/>
              </a:p>
              <a:p>
                <a:pPr lvl="1"/>
                <a:endParaRPr kumimoji="1" lang="en-US" altLang="zh-CN" dirty="0"/>
              </a:p>
              <a:p>
                <a:pPr lvl="1"/>
                <a:endParaRPr kumimoji="1" lang="en-US" altLang="zh-CN" dirty="0"/>
              </a:p>
              <a:p>
                <a:r>
                  <a:rPr lang="zh-CN" altLang="en-US" dirty="0"/>
                  <a:t>其中</a:t>
                </a:r>
                <a14:m>
                  <m:oMath xmlns:m="http://schemas.openxmlformats.org/officeDocument/2006/math">
                    <m:r>
                      <a:rPr lang="en-US" altLang="zh-CN" i="1">
                        <a:latin typeface="Cambria Math" charset="0"/>
                        <a:ea typeface="Cambria Math" charset="0"/>
                        <a:cs typeface="Cambria Math" charset="0"/>
                      </a:rPr>
                      <m:t>𝜙</m:t>
                    </m:r>
                    <m:r>
                      <a:rPr lang="en-US" altLang="zh-CN">
                        <a:latin typeface="Cambria Math" charset="0"/>
                        <a:ea typeface="Cambria Math" charset="0"/>
                        <a:cs typeface="Cambria Math" charset="0"/>
                      </a:rPr>
                      <m:t>(</m:t>
                    </m:r>
                    <m:r>
                      <a:rPr lang="en-US" altLang="zh-CN" b="1">
                        <a:latin typeface="Cambria Math" charset="0"/>
                        <a:ea typeface="Cambria Math" charset="0"/>
                        <a:cs typeface="Cambria Math" charset="0"/>
                      </a:rPr>
                      <m:t>.</m:t>
                    </m:r>
                    <m:r>
                      <a:rPr lang="en-US" altLang="zh-CN">
                        <a:latin typeface="Cambria Math" charset="0"/>
                        <a:ea typeface="Cambria Math" charset="0"/>
                        <a:cs typeface="Cambria Math" charset="0"/>
                      </a:rPr>
                      <m:t>)</m:t>
                    </m:r>
                  </m:oMath>
                </a14:m>
                <a:r>
                  <a:rPr lang="zh-CN" altLang="en-US" dirty="0"/>
                  <a:t>称为</a:t>
                </a:r>
                <a:r>
                  <a:rPr lang="zh-CN" altLang="en-US" dirty="0">
                    <a:solidFill>
                      <a:srgbClr val="C00000"/>
                    </a:solidFill>
                  </a:rPr>
                  <a:t>基函数</a:t>
                </a:r>
                <a:r>
                  <a:rPr lang="zh-CN" altLang="en-US" dirty="0"/>
                  <a:t>。</a:t>
                </a:r>
                <a:endParaRPr kumimoji="1" lang="en-US" altLang="zh-CN"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构造核函数</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2700907" y="2587761"/>
                <a:ext cx="4176143" cy="586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r>
                        <a:rPr lang="en-US" altLang="zh-CN" sz="2800" i="1" smtClean="0">
                          <a:solidFill>
                            <a:srgbClr val="09405E"/>
                          </a:solidFill>
                          <a:latin typeface="Cambria Math" charset="0"/>
                          <a:ea typeface="微软雅黑" pitchFamily="34" charset="-122"/>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𝑗</m:t>
                          </m:r>
                        </m:sub>
                      </m:sSub>
                      <m:r>
                        <a:rPr lang="en-US" altLang="zh-CN" sz="2800" i="1">
                          <a:solidFill>
                            <a:srgbClr val="09405E"/>
                          </a:solidFill>
                          <a:latin typeface="Cambria Math" charset="0"/>
                          <a:ea typeface="微软雅黑" pitchFamily="34" charset="-122"/>
                        </a:rPr>
                        <m:t>)=</m:t>
                      </m:r>
                      <m:d>
                        <m:dPr>
                          <m:begChr m:val="⟨"/>
                          <m:endChr m:val="⟩"/>
                          <m:ctrlPr>
                            <a:rPr lang="en-US" altLang="zh-CN" sz="2800" i="1">
                              <a:solidFill>
                                <a:srgbClr val="09405E"/>
                              </a:solidFill>
                              <a:latin typeface="Cambria Math" panose="02040503050406030204" pitchFamily="18" charset="0"/>
                              <a:ea typeface="微软雅黑" pitchFamily="34" charset="-122"/>
                            </a:rPr>
                          </m:ctrlPr>
                        </m:dPr>
                        <m:e>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Cambria Math" charset="0"/>
                                  <a:cs typeface="Cambria Math" charset="0"/>
                                </a:rPr>
                                <m:t>𝜙</m:t>
                              </m:r>
                              <m:r>
                                <a:rPr lang="en-US" altLang="zh-CN" sz="2800" b="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e>
                            <m:sub>
                              <m:r>
                                <a:rPr lang="en-US" altLang="zh-CN" sz="2800" i="1">
                                  <a:solidFill>
                                    <a:srgbClr val="09405E"/>
                                  </a:solidFill>
                                  <a:latin typeface="Cambria Math" charset="0"/>
                                  <a:ea typeface="Cambria Math" charset="0"/>
                                  <a:cs typeface="Cambria Math" charset="0"/>
                                </a:rPr>
                                <m:t>𝑗</m:t>
                              </m:r>
                            </m:sub>
                          </m:sSub>
                          <m:r>
                            <a:rPr lang="en-US" altLang="zh-CN" sz="2800" i="1">
                              <a:solidFill>
                                <a:srgbClr val="09405E"/>
                              </a:solidFill>
                              <a:latin typeface="Cambria Math" charset="0"/>
                              <a:ea typeface="微软雅黑" pitchFamily="34" charset="-122"/>
                            </a:rPr>
                            <m:t>)</m:t>
                          </m:r>
                        </m:e>
                      </m:d>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700907" y="2587761"/>
                <a:ext cx="4176143" cy="58676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2700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另一种可选的方式是</a:t>
            </a:r>
            <a:r>
              <a:rPr lang="zh-CN" altLang="en-US" dirty="0">
                <a:solidFill>
                  <a:srgbClr val="C00000"/>
                </a:solidFill>
              </a:rPr>
              <a:t>直接</a:t>
            </a:r>
            <a:r>
              <a:rPr lang="zh-CN" altLang="en-US" dirty="0"/>
              <a:t>定义核函数。</a:t>
            </a:r>
            <a:endParaRPr lang="en-US" altLang="zh-CN" dirty="0"/>
          </a:p>
          <a:p>
            <a:r>
              <a:rPr lang="zh-CN" altLang="en-US" dirty="0"/>
              <a:t>此时需保证函数是</a:t>
            </a:r>
            <a:r>
              <a:rPr lang="zh-CN" altLang="en-US" dirty="0">
                <a:solidFill>
                  <a:srgbClr val="C00000"/>
                </a:solidFill>
              </a:rPr>
              <a:t>有效核</a:t>
            </a:r>
            <a:r>
              <a:rPr lang="zh-CN" altLang="en-US" dirty="0">
                <a:solidFill>
                  <a:schemeClr val="tx1"/>
                </a:solidFill>
              </a:rPr>
              <a:t>。</a:t>
            </a:r>
            <a:endParaRPr lang="en-US" altLang="zh-CN" dirty="0">
              <a:solidFill>
                <a:schemeClr val="tx1"/>
              </a:solidFill>
            </a:endParaRPr>
          </a:p>
          <a:p>
            <a:endParaRPr kumimoji="1" lang="en-US" altLang="zh-CN" dirty="0">
              <a:solidFill>
                <a:schemeClr val="tx1"/>
              </a:solidFill>
            </a:endParaRPr>
          </a:p>
          <a:p>
            <a:r>
              <a:rPr lang="zh-CN" altLang="en-US" dirty="0"/>
              <a:t>在显式定义特征映射的情况下，核函数为特征空间（可能为无限维）中的</a:t>
            </a:r>
            <a:r>
              <a:rPr lang="zh-CN" altLang="en-US" dirty="0">
                <a:solidFill>
                  <a:srgbClr val="C00000"/>
                </a:solidFill>
              </a:rPr>
              <a:t>内积</a:t>
            </a:r>
            <a:r>
              <a:rPr lang="zh-CN" altLang="en-US" dirty="0">
                <a:solidFill>
                  <a:schemeClr val="tx1"/>
                </a:solidFill>
              </a:rPr>
              <a:t>。</a:t>
            </a:r>
            <a:endParaRPr kumimoji="1" lang="zh-CN" altLang="en-US" dirty="0"/>
          </a:p>
        </p:txBody>
      </p:sp>
      <p:sp>
        <p:nvSpPr>
          <p:cNvPr id="3" name="标题 2"/>
          <p:cNvSpPr>
            <a:spLocks noGrp="1"/>
          </p:cNvSpPr>
          <p:nvPr>
            <p:ph type="title"/>
          </p:nvPr>
        </p:nvSpPr>
        <p:spPr/>
        <p:txBody>
          <a:bodyPr/>
          <a:lstStyle/>
          <a:p>
            <a:r>
              <a:rPr lang="zh-CN" altLang="en-US" dirty="0"/>
              <a:t>构造核函数</a:t>
            </a:r>
            <a:endParaRPr kumimoji="1" lang="zh-CN" altLang="en-US" dirty="0"/>
          </a:p>
        </p:txBody>
      </p:sp>
    </p:spTree>
    <p:extLst>
      <p:ext uri="{BB962C8B-B14F-4D97-AF65-F5344CB8AC3E}">
        <p14:creationId xmlns:p14="http://schemas.microsoft.com/office/powerpoint/2010/main" val="763912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zh-CN" altLang="en-US" dirty="0"/>
                  <a:t>令</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𝒳</m:t>
                    </m:r>
                  </m:oMath>
                </a14:m>
                <a:r>
                  <a:rPr lang="zh-CN" altLang="en-US" dirty="0"/>
                  <a:t>为输入空间， </a:t>
                </a:r>
                <a14:m>
                  <m:oMath xmlns:m="http://schemas.openxmlformats.org/officeDocument/2006/math">
                    <m:r>
                      <a:rPr lang="en-US" altLang="zh-CN" i="1">
                        <a:latin typeface="Cambria Math" charset="0"/>
                        <a:ea typeface="微软雅黑" pitchFamily="34" charset="-122"/>
                      </a:rPr>
                      <m:t>𝑘</m:t>
                    </m:r>
                    <m:r>
                      <a:rPr lang="en-US" altLang="zh-CN" i="1">
                        <a:latin typeface="Cambria Math" charset="0"/>
                        <a:ea typeface="微软雅黑" pitchFamily="34" charset="-122"/>
                      </a:rPr>
                      <m:t>(.,.)</m:t>
                    </m:r>
                  </m:oMath>
                </a14:m>
                <a:r>
                  <a:rPr lang="zh-CN" altLang="en-US" dirty="0"/>
                  <a:t>是定义在</a:t>
                </a:r>
                <a14:m>
                  <m:oMath xmlns:m="http://schemas.openxmlformats.org/officeDocument/2006/math">
                    <m:r>
                      <a:rPr lang="en-US" altLang="zh-CN" i="1" dirty="0">
                        <a:latin typeface="Cambria Math" panose="02040503050406030204" pitchFamily="18" charset="0"/>
                        <a:ea typeface="Cambria Math" panose="02040503050406030204" pitchFamily="18" charset="0"/>
                      </a:rPr>
                      <m:t>𝒳</m:t>
                    </m:r>
                    <m:r>
                      <a:rPr lang="en-US" altLang="zh-CN" i="1" dirty="0">
                        <a:latin typeface="Cambria Math" panose="02040503050406030204" pitchFamily="18" charset="0"/>
                        <a:ea typeface="Cambria Math" panose="02040503050406030204" pitchFamily="18" charset="0"/>
                      </a:rPr>
                      <m:t> ×</m:t>
                    </m:r>
                    <m:r>
                      <a:rPr lang="en-US" altLang="zh-CN" i="1" dirty="0">
                        <a:latin typeface="Cambria Math" panose="02040503050406030204" pitchFamily="18" charset="0"/>
                        <a:ea typeface="Cambria Math" panose="02040503050406030204" pitchFamily="18" charset="0"/>
                      </a:rPr>
                      <m:t>𝒳</m:t>
                    </m:r>
                  </m:oMath>
                </a14:m>
                <a:r>
                  <a:rPr lang="zh-CN" altLang="en-US" dirty="0"/>
                  <a:t>上的对称函数，则</a:t>
                </a:r>
                <a14:m>
                  <m:oMath xmlns:m="http://schemas.openxmlformats.org/officeDocument/2006/math">
                    <m:r>
                      <a:rPr lang="en-US" altLang="zh-CN" i="1" dirty="0" smtClean="0">
                        <a:latin typeface="Cambria Math" charset="0"/>
                      </a:rPr>
                      <m:t>𝑘</m:t>
                    </m:r>
                  </m:oMath>
                </a14:m>
                <a:r>
                  <a:rPr lang="zh-CN" altLang="en-US" dirty="0"/>
                  <a:t>是核函数的充要条件是对任意数据</a:t>
                </a:r>
                <a14:m>
                  <m:oMath xmlns:m="http://schemas.openxmlformats.org/officeDocument/2006/math">
                    <m:r>
                      <a:rPr kumimoji="1" lang="zh-CN" altLang="en-US" i="1" dirty="0">
                        <a:latin typeface="Cambria Math" charset="0"/>
                        <a:ea typeface="Euclid Math One" charset="0"/>
                        <a:cs typeface="Euclid Math One" charset="0"/>
                      </a:rPr>
                      <m:t>𝒟</m:t>
                    </m:r>
                    <m:r>
                      <a:rPr kumimoji="1" lang="en-US" altLang="zh-CN" i="1" dirty="0">
                        <a:latin typeface="Cambria Math" charset="0"/>
                        <a:ea typeface="微软雅黑" pitchFamily="34" charset="-122"/>
                      </a:rPr>
                      <m:t>=</m:t>
                    </m:r>
                    <m:sSubSup>
                      <m:sSubSupPr>
                        <m:ctrlPr>
                          <a:rPr kumimoji="1" lang="en-US" altLang="zh-CN" i="1" dirty="0">
                            <a:latin typeface="Cambria Math" panose="02040503050406030204" pitchFamily="18" charset="0"/>
                            <a:ea typeface="微软雅黑" pitchFamily="34" charset="-122"/>
                          </a:rPr>
                        </m:ctrlPr>
                      </m:sSubSupPr>
                      <m:e>
                        <m:r>
                          <a:rPr kumimoji="1" lang="en-US" altLang="zh-CN" i="1" dirty="0">
                            <a:latin typeface="Cambria Math" charset="0"/>
                            <a:ea typeface="微软雅黑" pitchFamily="34" charset="-122"/>
                          </a:rPr>
                          <m:t>{</m:t>
                        </m:r>
                        <m:sSub>
                          <m:sSubPr>
                            <m:ctrlPr>
                              <a:rPr kumimoji="1" lang="en-US" altLang="zh-CN" i="1">
                                <a:latin typeface="Cambria Math" panose="02040503050406030204" pitchFamily="18" charset="0"/>
                                <a:ea typeface="微软雅黑" pitchFamily="34" charset="-122"/>
                              </a:rPr>
                            </m:ctrlPr>
                          </m:sSubPr>
                          <m:e>
                            <m:r>
                              <a:rPr kumimoji="1" lang="en-US" altLang="zh-CN" b="1" i="1">
                                <a:latin typeface="Cambria Math" charset="0"/>
                                <a:ea typeface="微软雅黑" pitchFamily="34" charset="-122"/>
                              </a:rPr>
                              <m:t>𝒙</m:t>
                            </m:r>
                          </m:e>
                          <m:sub>
                            <m:r>
                              <a:rPr kumimoji="1" lang="en-US" altLang="zh-CN" i="1">
                                <a:latin typeface="Cambria Math" charset="0"/>
                                <a:ea typeface="微软雅黑" pitchFamily="34" charset="-122"/>
                              </a:rPr>
                              <m:t>𝑖</m:t>
                            </m:r>
                          </m:sub>
                        </m:sSub>
                        <m:r>
                          <a:rPr kumimoji="1" lang="en-US" altLang="zh-CN" i="1" dirty="0">
                            <a:latin typeface="Cambria Math" charset="0"/>
                            <a:ea typeface="微软雅黑" pitchFamily="34" charset="-122"/>
                          </a:rPr>
                          <m:t>}</m:t>
                        </m:r>
                      </m:e>
                      <m:sub>
                        <m:r>
                          <a:rPr kumimoji="1" lang="en-US" altLang="zh-CN" i="1" dirty="0">
                            <a:latin typeface="Cambria Math" charset="0"/>
                            <a:ea typeface="微软雅黑" pitchFamily="34" charset="-122"/>
                          </a:rPr>
                          <m:t>𝑖</m:t>
                        </m:r>
                        <m:r>
                          <a:rPr kumimoji="1" lang="en-US" altLang="zh-CN" i="1" dirty="0">
                            <a:latin typeface="Cambria Math" charset="0"/>
                            <a:ea typeface="微软雅黑" pitchFamily="34" charset="-122"/>
                          </a:rPr>
                          <m:t>=1</m:t>
                        </m:r>
                      </m:sub>
                      <m:sup>
                        <m:r>
                          <a:rPr kumimoji="1" lang="en-US" altLang="zh-CN" i="1" dirty="0">
                            <a:latin typeface="Cambria Math" charset="0"/>
                            <a:ea typeface="微软雅黑" pitchFamily="34" charset="-122"/>
                          </a:rPr>
                          <m:t>𝑁</m:t>
                        </m:r>
                      </m:sup>
                    </m:sSubSup>
                  </m:oMath>
                </a14:m>
                <a:r>
                  <a:rPr lang="zh-CN" altLang="en-US" dirty="0"/>
                  <a:t>，核矩阵</a:t>
                </a:r>
                <a14:m>
                  <m:oMath xmlns:m="http://schemas.openxmlformats.org/officeDocument/2006/math">
                    <m:r>
                      <a:rPr lang="en-US" altLang="zh-CN" b="1" i="1" dirty="0" smtClean="0">
                        <a:latin typeface="Cambria Math" charset="0"/>
                        <a:ea typeface="Cambria Math" charset="0"/>
                        <a:cs typeface="Cambria Math" charset="0"/>
                      </a:rPr>
                      <m:t>𝑲</m:t>
                    </m:r>
                  </m:oMath>
                </a14:m>
                <a:r>
                  <a:rPr lang="zh-CN" altLang="en-US" dirty="0"/>
                  <a:t>总是半正定的：</a:t>
                </a:r>
                <a:endParaRPr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lang="en-US" altLang="zh-CN" dirty="0"/>
              </a:p>
              <a:p>
                <a:pPr>
                  <a:lnSpc>
                    <a:spcPct val="100000"/>
                  </a:lnSpc>
                </a:pPr>
                <a:r>
                  <a:rPr lang="zh-CN" altLang="en-US" dirty="0"/>
                  <a:t>对于一个半正定核矩阵，总是能找到一个与之对应的映射</a:t>
                </a:r>
                <a:r>
                  <a:rPr lang="el-GR" altLang="zh-CN" i="1" dirty="0" err="1"/>
                  <a:t>ϕ</a:t>
                </a:r>
                <a:endParaRPr lang="en-US" altLang="zh-CN" i="1" dirty="0"/>
              </a:p>
              <a:p>
                <a:pPr lvl="1">
                  <a:lnSpc>
                    <a:spcPct val="100000"/>
                  </a:lnSpc>
                </a:pPr>
                <a:r>
                  <a:rPr lang="en-US" altLang="zh-CN" sz="2800" dirty="0"/>
                  <a:t> </a:t>
                </a:r>
                <a:r>
                  <a:rPr lang="zh-CN" altLang="en-US" sz="2800" dirty="0"/>
                  <a:t>任何一个核函数都隐式定义了一个再生</a:t>
                </a:r>
                <a:r>
                  <a:rPr lang="en-US" altLang="zh-CN" sz="2800" dirty="0"/>
                  <a:t>Hilbert</a:t>
                </a:r>
                <a:r>
                  <a:rPr lang="zh-CN" altLang="en-US" sz="2800" dirty="0"/>
                  <a:t>空间</a:t>
                </a:r>
                <a:endParaRPr kumimoji="1"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943" t="-1211" r="-448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核函数</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511550" y="2262626"/>
                <a:ext cx="7048724" cy="1799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rgbClr val="09405E"/>
                          </a:solidFill>
                          <a:latin typeface="Cambria Math" charset="0"/>
                        </a:rPr>
                        <m:t>𝑲</m:t>
                      </m:r>
                      <m:r>
                        <a:rPr lang="zh-CN" altLang="en-US" sz="2800" b="0" i="0">
                          <a:solidFill>
                            <a:srgbClr val="09405E"/>
                          </a:solidFill>
                          <a:latin typeface="Cambria Math" charset="0"/>
                        </a:rPr>
                        <m:t>=</m:t>
                      </m:r>
                      <m:d>
                        <m:dPr>
                          <m:begChr m:val="["/>
                          <m:endChr m:val="]"/>
                          <m:ctrlPr>
                            <a:rPr lang="zh-CN" altLang="en-US" sz="2800" b="0" i="1">
                              <a:solidFill>
                                <a:srgbClr val="09405E"/>
                              </a:solidFill>
                              <a:latin typeface="Cambria Math" panose="02040503050406030204" pitchFamily="18" charset="0"/>
                            </a:rPr>
                          </m:ctrlPr>
                        </m:dPr>
                        <m:e>
                          <m:m>
                            <m:mPr>
                              <m:plcHide m:val="on"/>
                              <m:mcs>
                                <m:mc>
                                  <m:mcPr>
                                    <m:count m:val="4"/>
                                    <m:mcJc m:val="center"/>
                                  </m:mcPr>
                                </m:mc>
                              </m:mcs>
                              <m:ctrlPr>
                                <a:rPr lang="zh-CN" altLang="en-US" sz="2800" b="0" i="1">
                                  <a:solidFill>
                                    <a:srgbClr val="09405E"/>
                                  </a:solidFill>
                                  <a:latin typeface="Cambria Math" panose="02040503050406030204" pitchFamily="18" charset="0"/>
                                </a:rPr>
                              </m:ctrlPr>
                            </m:mPr>
                            <m:mr>
                              <m:e>
                                <m:d>
                                  <m:dPr>
                                    <m:begChr m:val=""/>
                                    <m:ctrlPr>
                                      <a:rPr lang="zh-CN" altLang="en-US" sz="2800" b="0" i="1">
                                        <a:solidFill>
                                          <a:srgbClr val="09405E"/>
                                        </a:solidFill>
                                        <a:latin typeface="Cambria Math" panose="02040503050406030204" pitchFamily="18"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e>
                                </m:d>
                              </m:e>
                              <m:e>
                                <m:d>
                                  <m:dPr>
                                    <m:begChr m:val=""/>
                                    <m:ctrlPr>
                                      <a:rPr lang="zh-CN" altLang="en-US" sz="2800" b="0" i="1">
                                        <a:solidFill>
                                          <a:srgbClr val="09405E"/>
                                        </a:solidFill>
                                        <a:latin typeface="Cambria Math" panose="02040503050406030204" pitchFamily="18"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e>
                                </m:d>
                              </m:e>
                              <m:e>
                                <m:r>
                                  <a:rPr lang="zh-CN" altLang="en-US" sz="2800" b="0" i="0">
                                    <a:solidFill>
                                      <a:srgbClr val="09405E"/>
                                    </a:solidFill>
                                    <a:latin typeface="Cambria Math" charset="0"/>
                                  </a:rPr>
                                  <m:t>⋯</m:t>
                                </m:r>
                              </m:e>
                              <m:e>
                                <m:d>
                                  <m:dPr>
                                    <m:begChr m:val=""/>
                                    <m:ctrlPr>
                                      <a:rPr lang="zh-CN" altLang="en-US" sz="2800" b="0" i="1">
                                        <a:solidFill>
                                          <a:srgbClr val="09405E"/>
                                        </a:solidFill>
                                        <a:latin typeface="Cambria Math" panose="02040503050406030204" pitchFamily="18"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e>
                                </m:d>
                              </m:e>
                            </m:mr>
                            <m:mr>
                              <m:e>
                                <m:d>
                                  <m:dPr>
                                    <m:begChr m:val=""/>
                                    <m:ctrlPr>
                                      <a:rPr lang="zh-CN" altLang="en-US" sz="2800" b="0" i="1">
                                        <a:solidFill>
                                          <a:srgbClr val="09405E"/>
                                        </a:solidFill>
                                        <a:latin typeface="Cambria Math" panose="02040503050406030204" pitchFamily="18"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e>
                                </m:d>
                              </m:e>
                              <m:e>
                                <m:d>
                                  <m:dPr>
                                    <m:begChr m:val=""/>
                                    <m:ctrlPr>
                                      <a:rPr lang="zh-CN" altLang="en-US" sz="2800" b="0" i="1">
                                        <a:solidFill>
                                          <a:srgbClr val="09405E"/>
                                        </a:solidFill>
                                        <a:latin typeface="Cambria Math" panose="02040503050406030204" pitchFamily="18"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e>
                                </m:d>
                              </m:e>
                              <m:e>
                                <m:r>
                                  <a:rPr lang="zh-CN" altLang="en-US" sz="2800" b="0" i="0">
                                    <a:solidFill>
                                      <a:srgbClr val="09405E"/>
                                    </a:solidFill>
                                    <a:latin typeface="Cambria Math" charset="0"/>
                                  </a:rPr>
                                  <m:t>⋯</m:t>
                                </m:r>
                              </m:e>
                              <m:e>
                                <m:d>
                                  <m:dPr>
                                    <m:begChr m:val=""/>
                                    <m:ctrlPr>
                                      <a:rPr lang="zh-CN" altLang="en-US" sz="2800" b="0" i="1">
                                        <a:solidFill>
                                          <a:srgbClr val="09405E"/>
                                        </a:solidFill>
                                        <a:latin typeface="Cambria Math" panose="02040503050406030204" pitchFamily="18"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e>
                                </m:d>
                              </m:e>
                            </m:mr>
                            <m:mr>
                              <m:e>
                                <m:r>
                                  <a:rPr lang="zh-CN" altLang="en-US" sz="2800" b="0" i="0">
                                    <a:solidFill>
                                      <a:srgbClr val="09405E"/>
                                    </a:solidFill>
                                    <a:latin typeface="Cambria Math" charset="0"/>
                                  </a:rPr>
                                  <m:t>⋮</m:t>
                                </m:r>
                              </m:e>
                              <m:e>
                                <m:r>
                                  <a:rPr lang="zh-CN" altLang="en-US" sz="2800" b="0" i="0">
                                    <a:solidFill>
                                      <a:srgbClr val="09405E"/>
                                    </a:solidFill>
                                    <a:latin typeface="Cambria Math" charset="0"/>
                                  </a:rPr>
                                  <m:t>⋮</m:t>
                                </m:r>
                              </m:e>
                              <m:e>
                                <m:r>
                                  <a:rPr lang="zh-CN" altLang="en-US" sz="2800" b="0" i="0">
                                    <a:solidFill>
                                      <a:srgbClr val="09405E"/>
                                    </a:solidFill>
                                    <a:latin typeface="Cambria Math" charset="0"/>
                                  </a:rPr>
                                  <m:t>⋱</m:t>
                                </m:r>
                              </m:e>
                              <m:e>
                                <m:r>
                                  <a:rPr lang="zh-CN" altLang="en-US" sz="2800" b="0" i="0">
                                    <a:solidFill>
                                      <a:srgbClr val="09405E"/>
                                    </a:solidFill>
                                    <a:latin typeface="Cambria Math" charset="0"/>
                                  </a:rPr>
                                  <m:t>⋮</m:t>
                                </m:r>
                              </m:e>
                            </m:mr>
                            <m:mr>
                              <m:e>
                                <m:d>
                                  <m:dPr>
                                    <m:begChr m:val=""/>
                                    <m:ctrlPr>
                                      <a:rPr lang="zh-CN" altLang="en-US" sz="2800" b="0" i="1">
                                        <a:solidFill>
                                          <a:srgbClr val="09405E"/>
                                        </a:solidFill>
                                        <a:latin typeface="Cambria Math" panose="02040503050406030204" pitchFamily="18"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1</m:t>
                                        </m:r>
                                      </m:sub>
                                    </m:sSub>
                                  </m:e>
                                </m:d>
                              </m:e>
                              <m:e>
                                <m:d>
                                  <m:dPr>
                                    <m:begChr m:val=""/>
                                    <m:ctrlPr>
                                      <a:rPr lang="zh-CN" altLang="en-US" sz="2800" b="0" i="1">
                                        <a:solidFill>
                                          <a:srgbClr val="09405E"/>
                                        </a:solidFill>
                                        <a:latin typeface="Cambria Math" panose="02040503050406030204" pitchFamily="18"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0">
                                            <a:solidFill>
                                              <a:srgbClr val="09405E"/>
                                            </a:solidFill>
                                            <a:latin typeface="Cambria Math" charset="0"/>
                                          </a:rPr>
                                          <m:t>2</m:t>
                                        </m:r>
                                      </m:sub>
                                    </m:sSub>
                                  </m:e>
                                </m:d>
                              </m:e>
                              <m:e>
                                <m:r>
                                  <a:rPr lang="zh-CN" altLang="en-US" sz="2800" b="0" i="0">
                                    <a:solidFill>
                                      <a:srgbClr val="09405E"/>
                                    </a:solidFill>
                                    <a:latin typeface="Cambria Math" charset="0"/>
                                  </a:rPr>
                                  <m:t>⋯</m:t>
                                </m:r>
                              </m:e>
                              <m:e>
                                <m:d>
                                  <m:dPr>
                                    <m:begChr m:val=""/>
                                    <m:ctrlPr>
                                      <a:rPr lang="zh-CN" altLang="en-US" sz="2800" b="0" i="1">
                                        <a:solidFill>
                                          <a:srgbClr val="09405E"/>
                                        </a:solidFill>
                                        <a:latin typeface="Cambria Math" panose="02040503050406030204" pitchFamily="18" charset="0"/>
                                      </a:rPr>
                                    </m:ctrlPr>
                                  </m:dPr>
                                  <m:e>
                                    <m:r>
                                      <a:rPr lang="zh-CN" altLang="en-US" sz="2800" b="0" i="1">
                                        <a:solidFill>
                                          <a:srgbClr val="09405E"/>
                                        </a:solidFill>
                                        <a:latin typeface="Cambria Math" charset="0"/>
                                      </a:rPr>
                                      <m:t>𝜅</m:t>
                                    </m:r>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r>
                                      <a:rPr lang="zh-CN" altLang="en-US" sz="2800" b="0" i="0">
                                        <a:solidFill>
                                          <a:srgbClr val="09405E"/>
                                        </a:solidFill>
                                        <a:latin typeface="Cambria Math" charset="0"/>
                                      </a:rPr>
                                      <m:t>,</m:t>
                                    </m:r>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𝑁</m:t>
                                        </m:r>
                                      </m:sub>
                                    </m:sSub>
                                  </m:e>
                                </m:d>
                              </m:e>
                            </m:mr>
                          </m:m>
                        </m:e>
                      </m:d>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511550" y="2262626"/>
                <a:ext cx="7048724" cy="1799210"/>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214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多项式核：</a:t>
                </a:r>
                <a:r>
                  <a:rPr lang="en-US" altLang="zh-CN" dirty="0">
                    <a:ea typeface="微软雅黑" pitchFamily="34" charset="-122"/>
                  </a:rPr>
                  <a:t> </a:t>
                </a:r>
                <a14:m>
                  <m:oMath xmlns:m="http://schemas.openxmlformats.org/officeDocument/2006/math">
                    <m:r>
                      <a:rPr lang="en-US" altLang="zh-CN" i="1">
                        <a:latin typeface="Cambria Math" charset="0"/>
                        <a:ea typeface="微软雅黑" pitchFamily="34" charset="-122"/>
                      </a:rPr>
                      <m:t>𝑘</m:t>
                    </m:r>
                    <m:d>
                      <m:dPr>
                        <m:ctrlPr>
                          <a:rPr lang="en-US" altLang="zh-CN" i="1">
                            <a:latin typeface="Cambria Math" panose="02040503050406030204" pitchFamily="18" charset="0"/>
                            <a:ea typeface="微软雅黑" pitchFamily="34" charset="-122"/>
                          </a:rPr>
                        </m:ctrlPr>
                      </m:dPr>
                      <m:e>
                        <m:r>
                          <a:rPr lang="en-US" altLang="zh-CN" b="1" i="1" smtClean="0">
                            <a:latin typeface="Cambria Math" charset="0"/>
                            <a:ea typeface="微软雅黑" pitchFamily="34" charset="-122"/>
                          </a:rPr>
                          <m:t>𝒙</m:t>
                        </m:r>
                        <m:r>
                          <a:rPr lang="en-US" altLang="zh-CN" i="1">
                            <a:latin typeface="Cambria Math" charset="0"/>
                            <a:ea typeface="微软雅黑" pitchFamily="34" charset="-122"/>
                          </a:rPr>
                          <m:t>,</m:t>
                        </m:r>
                        <m:sSup>
                          <m:sSupPr>
                            <m:ctrlPr>
                              <a:rPr lang="en-US" altLang="zh-CN" i="1" smtClean="0">
                                <a:latin typeface="Cambria Math" panose="02040503050406030204" pitchFamily="18" charset="0"/>
                                <a:ea typeface="微软雅黑" pitchFamily="34" charset="-122"/>
                              </a:rPr>
                            </m:ctrlPr>
                          </m:sSupPr>
                          <m:e>
                            <m:r>
                              <a:rPr lang="en-US" altLang="zh-CN" b="1" i="1">
                                <a:latin typeface="Cambria Math" charset="0"/>
                                <a:ea typeface="微软雅黑" pitchFamily="34" charset="-122"/>
                              </a:rPr>
                              <m:t>𝒙</m:t>
                            </m:r>
                          </m:e>
                          <m:sup>
                            <m:r>
                              <a:rPr lang="en-US" altLang="zh-CN" b="0" i="1" smtClean="0">
                                <a:latin typeface="Cambria Math" charset="0"/>
                                <a:ea typeface="微软雅黑" pitchFamily="34" charset="-122"/>
                              </a:rPr>
                              <m:t>′</m:t>
                            </m:r>
                          </m:sup>
                        </m:sSup>
                      </m:e>
                    </m:d>
                    <m:r>
                      <a:rPr lang="en-US" altLang="zh-CN" b="0" i="1" smtClean="0">
                        <a:latin typeface="Cambria Math" charset="0"/>
                        <a:ea typeface="微软雅黑" pitchFamily="34" charset="-122"/>
                      </a:rPr>
                      <m:t>=</m:t>
                    </m:r>
                    <m:sSup>
                      <m:sSupPr>
                        <m:ctrlPr>
                          <a:rPr lang="en-US" altLang="zh-CN" b="0" i="1" smtClean="0">
                            <a:latin typeface="Cambria Math" panose="02040503050406030204" pitchFamily="18" charset="0"/>
                            <a:ea typeface="微软雅黑" pitchFamily="34" charset="-122"/>
                          </a:rPr>
                        </m:ctrlPr>
                      </m:sSupPr>
                      <m:e>
                        <m:d>
                          <m:dPr>
                            <m:ctrlPr>
                              <a:rPr lang="is-IS" altLang="zh-CN" b="0" i="1" smtClean="0">
                                <a:latin typeface="Cambria Math" panose="02040503050406030204" pitchFamily="18" charset="0"/>
                                <a:ea typeface="微软雅黑" pitchFamily="34" charset="-122"/>
                              </a:rPr>
                            </m:ctrlPr>
                          </m:dPr>
                          <m:e>
                            <m:r>
                              <a:rPr lang="is-IS" altLang="zh-CN" b="0" i="1" smtClean="0">
                                <a:latin typeface="Cambria Math" charset="0"/>
                                <a:ea typeface="Cambria Math" charset="0"/>
                                <a:cs typeface="Cambria Math" charset="0"/>
                              </a:rPr>
                              <m:t>𝛾</m:t>
                            </m:r>
                            <m:sSup>
                              <m:sSupPr>
                                <m:ctrlPr>
                                  <a:rPr lang="en-US" altLang="zh-CN" i="1">
                                    <a:latin typeface="Cambria Math" panose="02040503050406030204" pitchFamily="18" charset="0"/>
                                    <a:ea typeface="微软雅黑" pitchFamily="34" charset="-122"/>
                                  </a:rPr>
                                </m:ctrlPr>
                              </m:sSupPr>
                              <m:e>
                                <m:r>
                                  <a:rPr lang="en-US" altLang="zh-CN" b="1" i="1">
                                    <a:latin typeface="Cambria Math" charset="0"/>
                                    <a:ea typeface="微软雅黑" pitchFamily="34" charset="-122"/>
                                  </a:rPr>
                                  <m:t>𝒙</m:t>
                                </m:r>
                              </m:e>
                              <m:sup>
                                <m:r>
                                  <m:rPr>
                                    <m:sty m:val="p"/>
                                  </m:rPr>
                                  <a:rPr lang="en-US" altLang="zh-CN" b="0" i="0" smtClean="0">
                                    <a:latin typeface="Cambria Math" charset="0"/>
                                    <a:ea typeface="微软雅黑" pitchFamily="34" charset="-122"/>
                                  </a:rPr>
                                  <m:t>T</m:t>
                                </m:r>
                              </m:sup>
                            </m:sSup>
                            <m:sSup>
                              <m:sSupPr>
                                <m:ctrlPr>
                                  <a:rPr lang="en-US" altLang="zh-CN" i="1">
                                    <a:latin typeface="Cambria Math" panose="02040503050406030204" pitchFamily="18" charset="0"/>
                                    <a:ea typeface="微软雅黑" pitchFamily="34" charset="-122"/>
                                  </a:rPr>
                                </m:ctrlPr>
                              </m:sSupPr>
                              <m:e>
                                <m:r>
                                  <a:rPr lang="en-US" altLang="zh-CN" b="1" i="1">
                                    <a:latin typeface="Cambria Math" charset="0"/>
                                    <a:ea typeface="微软雅黑" pitchFamily="34" charset="-122"/>
                                  </a:rPr>
                                  <m:t>𝒙</m:t>
                                </m:r>
                              </m:e>
                              <m:sup>
                                <m:r>
                                  <a:rPr lang="en-US" altLang="zh-CN" i="1">
                                    <a:latin typeface="Cambria Math" charset="0"/>
                                    <a:ea typeface="微软雅黑" pitchFamily="34" charset="-122"/>
                                  </a:rPr>
                                  <m:t>′</m:t>
                                </m:r>
                              </m:sup>
                            </m:sSup>
                            <m:r>
                              <a:rPr lang="en-US" altLang="zh-CN" b="0" i="1" smtClean="0">
                                <a:latin typeface="Cambria Math" charset="0"/>
                                <a:ea typeface="微软雅黑" pitchFamily="34" charset="-122"/>
                              </a:rPr>
                              <m:t>+</m:t>
                            </m:r>
                            <m:r>
                              <a:rPr lang="en-US" altLang="zh-CN" b="0" i="1" smtClean="0">
                                <a:latin typeface="Cambria Math" charset="0"/>
                                <a:ea typeface="微软雅黑" pitchFamily="34" charset="-122"/>
                              </a:rPr>
                              <m:t>𝑟</m:t>
                            </m:r>
                          </m:e>
                        </m:d>
                      </m:e>
                      <m:sup>
                        <m:r>
                          <a:rPr lang="en-US" altLang="zh-CN" b="0" i="1" smtClean="0">
                            <a:latin typeface="Cambria Math" charset="0"/>
                            <a:ea typeface="微软雅黑" pitchFamily="34" charset="-122"/>
                          </a:rPr>
                          <m:t>𝑀</m:t>
                        </m:r>
                      </m:sup>
                    </m:sSup>
                  </m:oMath>
                </a14:m>
                <a:endParaRPr kumimoji="1" lang="en-US" altLang="zh-CN" dirty="0"/>
              </a:p>
              <a:p>
                <a:r>
                  <a:rPr kumimoji="1" lang="en-US" altLang="zh-CN" dirty="0"/>
                  <a:t> </a:t>
                </a:r>
                <a:r>
                  <a:rPr kumimoji="1" lang="zh-CN" altLang="en-US" dirty="0"/>
                  <a:t>当</a:t>
                </a:r>
                <a14:m>
                  <m:oMath xmlns:m="http://schemas.openxmlformats.org/officeDocument/2006/math">
                    <m:r>
                      <a:rPr lang="en-US" altLang="zh-CN" i="1">
                        <a:latin typeface="Cambria Math" charset="0"/>
                        <a:ea typeface="微软雅黑" pitchFamily="34" charset="-122"/>
                      </a:rPr>
                      <m:t>𝑀</m:t>
                    </m:r>
                    <m:r>
                      <a:rPr lang="en-US" altLang="zh-CN" b="0" i="1" smtClean="0">
                        <a:latin typeface="Cambria Math" charset="0"/>
                        <a:ea typeface="微软雅黑" pitchFamily="34" charset="-122"/>
                      </a:rPr>
                      <m:t>=1</m:t>
                    </m:r>
                    <m:r>
                      <a:rPr lang="zh-CN" altLang="en-US" b="0" i="1" smtClean="0">
                        <a:latin typeface="Cambria Math" charset="0"/>
                        <a:ea typeface="微软雅黑" pitchFamily="34" charset="-122"/>
                      </a:rPr>
                      <m:t>，</m:t>
                    </m:r>
                    <m:r>
                      <a:rPr lang="is-IS" altLang="zh-CN" i="1">
                        <a:latin typeface="Cambria Math" charset="0"/>
                        <a:ea typeface="Cambria Math" charset="0"/>
                        <a:cs typeface="Cambria Math" charset="0"/>
                      </a:rPr>
                      <m:t>𝛾</m:t>
                    </m:r>
                    <m:r>
                      <a:rPr lang="en-US" altLang="zh-CN" b="0" i="0" smtClean="0">
                        <a:latin typeface="Cambria Math" charset="0"/>
                        <a:ea typeface="Cambria Math" charset="0"/>
                        <a:cs typeface="Cambria Math" charset="0"/>
                      </a:rPr>
                      <m:t>=1</m:t>
                    </m:r>
                    <m:r>
                      <a:rPr lang="zh-CN" altLang="en-US" b="0" i="0"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𝑟</m:t>
                    </m:r>
                    <m:r>
                      <a:rPr lang="en-US" altLang="zh-CN" b="0" i="1" smtClean="0">
                        <a:latin typeface="Cambria Math" charset="0"/>
                        <a:ea typeface="Cambria Math" charset="0"/>
                        <a:cs typeface="Cambria Math" charset="0"/>
                      </a:rPr>
                      <m:t>=0</m:t>
                    </m:r>
                  </m:oMath>
                </a14:m>
                <a:r>
                  <a:rPr kumimoji="1" lang="zh-CN" altLang="en-US" dirty="0"/>
                  <a:t>时，为线性核，</a:t>
                </a:r>
                <a:endParaRPr kumimoji="1" lang="en-US" altLang="zh-CN" dirty="0"/>
              </a:p>
              <a:p>
                <a:pPr lvl="1"/>
                <a:endParaRPr kumimoji="1"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多项式核</a:t>
            </a:r>
          </a:p>
        </p:txBody>
      </p:sp>
      <mc:AlternateContent xmlns:mc="http://schemas.openxmlformats.org/markup-compatibility/2006" xmlns:a14="http://schemas.microsoft.com/office/drawing/2010/main">
        <mc:Choice Requires="a14">
          <p:sp>
            <p:nvSpPr>
              <p:cNvPr id="4" name="矩形 3"/>
              <p:cNvSpPr/>
              <p:nvPr/>
            </p:nvSpPr>
            <p:spPr>
              <a:xfrm>
                <a:off x="1608913" y="2659443"/>
                <a:ext cx="16982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Cambria Math" charset="0"/>
                          <a:cs typeface="Cambria Math" charset="0"/>
                        </a:rPr>
                        <m:t>𝜙</m:t>
                      </m:r>
                      <m:d>
                        <m:dPr>
                          <m:ctrlPr>
                            <a:rPr lang="en-US" altLang="zh-CN" sz="2800" i="1">
                              <a:solidFill>
                                <a:srgbClr val="09405E"/>
                              </a:solidFill>
                              <a:latin typeface="Cambria Math" panose="02040503050406030204" pitchFamily="18" charset="0"/>
                              <a:ea typeface="Cambria Math" charset="0"/>
                              <a:cs typeface="Cambria Math" charset="0"/>
                            </a:rPr>
                          </m:ctrlPr>
                        </m:dPr>
                        <m:e>
                          <m:r>
                            <a:rPr lang="en-US" altLang="zh-CN" sz="2800" b="1" i="1">
                              <a:solidFill>
                                <a:srgbClr val="09405E"/>
                              </a:solidFill>
                              <a:latin typeface="Cambria Math" charset="0"/>
                              <a:ea typeface="Cambria Math" charset="0"/>
                              <a:cs typeface="Cambria Math" charset="0"/>
                            </a:rPr>
                            <m:t>𝒙</m:t>
                          </m:r>
                        </m:e>
                      </m:d>
                      <m:r>
                        <a:rPr lang="en-US" altLang="zh-CN" sz="2800" b="1" i="1">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ea typeface="Cambria Math" charset="0"/>
                          <a:cs typeface="Cambria Math" charset="0"/>
                        </a:rPr>
                        <m:t>𝒙</m:t>
                      </m:r>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608913" y="2659443"/>
                <a:ext cx="1698222"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608913" y="3442548"/>
                <a:ext cx="2602186"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9405E"/>
                          </a:solidFill>
                          <a:latin typeface="Cambria Math" charset="0"/>
                          <a:ea typeface="微软雅黑" pitchFamily="34" charset="-122"/>
                        </a:rPr>
                        <m:t>𝑘</m:t>
                      </m:r>
                      <m:d>
                        <m:dPr>
                          <m:ctrlPr>
                            <a:rPr lang="en-U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r>
                        <a:rPr lang="en-US" altLang="zh-CN" sz="2800">
                          <a:solidFill>
                            <a:srgbClr val="09405E"/>
                          </a:solidFill>
                          <a:latin typeface="Cambria Math" charset="0"/>
                          <a:ea typeface="Cambria Math" charset="0"/>
                          <a:cs typeface="Cambria Math" charset="0"/>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m:rPr>
                              <m:sty m:val="p"/>
                            </m:rPr>
                            <a:rPr lang="en-US" altLang="zh-CN" sz="2800">
                              <a:solidFill>
                                <a:srgbClr val="09405E"/>
                              </a:solidFill>
                              <a:latin typeface="Cambria Math" charset="0"/>
                              <a:ea typeface="微软雅黑" pitchFamily="34" charset="-122"/>
                            </a:rPr>
                            <m:t>T</m:t>
                          </m:r>
                        </m:sup>
                      </m:sSup>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608913" y="3442548"/>
                <a:ext cx="2602186" cy="530915"/>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4531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6" y="976313"/>
                <a:ext cx="10752465" cy="5237271"/>
              </a:xfrm>
            </p:spPr>
            <p:txBody>
              <a:bodyPr/>
              <a:lstStyle/>
              <a:p>
                <a:r>
                  <a:rPr lang="zh-CN" altLang="en-US" dirty="0">
                    <a:latin typeface="Times New Roman" pitchFamily="18" charset="0"/>
                    <a:ea typeface="黑体" pitchFamily="49" charset="-122"/>
                    <a:cs typeface="Times New Roman" pitchFamily="18" charset="0"/>
                  </a:rPr>
                  <a:t>径向基函数</a:t>
                </a:r>
                <a:r>
                  <a:rPr lang="en-US" altLang="zh-CN" dirty="0">
                    <a:latin typeface="Times New Roman" pitchFamily="18" charset="0"/>
                    <a:ea typeface="黑体" pitchFamily="49" charset="-122"/>
                    <a:cs typeface="Times New Roman" pitchFamily="18" charset="0"/>
                  </a:rPr>
                  <a:t> (RBF)</a:t>
                </a:r>
                <a:r>
                  <a:rPr lang="zh-CN" altLang="en-US" dirty="0">
                    <a:latin typeface="Times New Roman" pitchFamily="18" charset="0"/>
                    <a:ea typeface="黑体" pitchFamily="49" charset="-122"/>
                    <a:cs typeface="Times New Roman" pitchFamily="18" charset="0"/>
                  </a:rPr>
                  <a:t>：</a:t>
                </a:r>
                <a:r>
                  <a:rPr lang="zh-CN" altLang="en-US" dirty="0"/>
                  <a:t>：</a:t>
                </a:r>
                <a:r>
                  <a:rPr lang="en-US" altLang="zh-CN" dirty="0">
                    <a:ea typeface="微软雅黑" pitchFamily="34" charset="-122"/>
                  </a:rPr>
                  <a:t> </a:t>
                </a:r>
                <a14:m>
                  <m:oMath xmlns:m="http://schemas.openxmlformats.org/officeDocument/2006/math">
                    <m:r>
                      <a:rPr lang="en-US" altLang="zh-CN" i="1">
                        <a:latin typeface="Cambria Math" charset="0"/>
                        <a:ea typeface="微软雅黑" pitchFamily="34" charset="-122"/>
                      </a:rPr>
                      <m:t>𝑘</m:t>
                    </m:r>
                    <m:d>
                      <m:dPr>
                        <m:ctrlPr>
                          <a:rPr lang="en-US" altLang="zh-CN" i="1">
                            <a:latin typeface="Cambria Math" panose="02040503050406030204" pitchFamily="18" charset="0"/>
                            <a:ea typeface="微软雅黑" pitchFamily="34" charset="-122"/>
                          </a:rPr>
                        </m:ctrlPr>
                      </m:dPr>
                      <m:e>
                        <m:r>
                          <a:rPr lang="en-US" altLang="zh-CN" b="1" i="1">
                            <a:latin typeface="Cambria Math" charset="0"/>
                            <a:ea typeface="微软雅黑" pitchFamily="34" charset="-122"/>
                          </a:rPr>
                          <m:t>𝒙</m:t>
                        </m:r>
                        <m:r>
                          <a:rPr lang="en-US" altLang="zh-CN" i="1">
                            <a:latin typeface="Cambria Math" charset="0"/>
                            <a:ea typeface="微软雅黑" pitchFamily="34" charset="-122"/>
                          </a:rPr>
                          <m:t>,</m:t>
                        </m:r>
                        <m:sSup>
                          <m:sSupPr>
                            <m:ctrlPr>
                              <a:rPr lang="en-US" altLang="zh-CN" i="1">
                                <a:latin typeface="Cambria Math" panose="02040503050406030204" pitchFamily="18" charset="0"/>
                                <a:ea typeface="微软雅黑" pitchFamily="34" charset="-122"/>
                              </a:rPr>
                            </m:ctrlPr>
                          </m:sSupPr>
                          <m:e>
                            <m:r>
                              <a:rPr lang="en-US" altLang="zh-CN" b="1" i="1">
                                <a:latin typeface="Cambria Math" charset="0"/>
                                <a:ea typeface="微软雅黑" pitchFamily="34" charset="-122"/>
                              </a:rPr>
                              <m:t>𝒙</m:t>
                            </m:r>
                          </m:e>
                          <m:sup>
                            <m:r>
                              <a:rPr lang="en-US" altLang="zh-CN" i="1">
                                <a:latin typeface="Cambria Math" charset="0"/>
                                <a:ea typeface="微软雅黑" pitchFamily="34" charset="-122"/>
                              </a:rPr>
                              <m:t>′</m:t>
                            </m:r>
                          </m:sup>
                        </m:sSup>
                      </m:e>
                    </m:d>
                    <m:r>
                      <a:rPr lang="en-US" altLang="zh-CN" i="1">
                        <a:latin typeface="Cambria Math" charset="0"/>
                        <a:ea typeface="微软雅黑" pitchFamily="34" charset="-122"/>
                      </a:rPr>
                      <m:t>=</m:t>
                    </m:r>
                    <m:r>
                      <a:rPr lang="en-US" altLang="zh-CN" i="1">
                        <a:latin typeface="Cambria Math" charset="0"/>
                        <a:ea typeface="Cambria Math" charset="0"/>
                        <a:cs typeface="Cambria Math" charset="0"/>
                      </a:rPr>
                      <m:t>𝜅</m:t>
                    </m:r>
                    <m:d>
                      <m:dPr>
                        <m:ctrlPr>
                          <a:rPr lang="is-IS" altLang="zh-CN" i="1">
                            <a:latin typeface="Cambria Math" panose="02040503050406030204" pitchFamily="18" charset="0"/>
                            <a:ea typeface="微软雅黑" pitchFamily="34" charset="-122"/>
                          </a:rPr>
                        </m:ctrlPr>
                      </m:dPr>
                      <m:e>
                        <m:d>
                          <m:dPr>
                            <m:begChr m:val="‖"/>
                            <m:endChr m:val="‖"/>
                            <m:ctrlPr>
                              <a:rPr lang="is-IS" altLang="zh-CN" i="1">
                                <a:latin typeface="Cambria Math" panose="02040503050406030204" pitchFamily="18" charset="0"/>
                                <a:ea typeface="微软雅黑" pitchFamily="34" charset="-122"/>
                              </a:rPr>
                            </m:ctrlPr>
                          </m:dPr>
                          <m:e>
                            <m:r>
                              <a:rPr lang="en-US" altLang="zh-CN" b="1" i="1">
                                <a:latin typeface="Cambria Math" charset="0"/>
                                <a:ea typeface="微软雅黑" pitchFamily="34" charset="-122"/>
                              </a:rPr>
                              <m:t>𝒙</m:t>
                            </m:r>
                            <m:r>
                              <a:rPr lang="en-US" altLang="zh-CN" i="1">
                                <a:latin typeface="Cambria Math" charset="0"/>
                                <a:ea typeface="微软雅黑" pitchFamily="34" charset="-122"/>
                              </a:rPr>
                              <m:t>−</m:t>
                            </m:r>
                            <m:sSup>
                              <m:sSupPr>
                                <m:ctrlPr>
                                  <a:rPr lang="en-US" altLang="zh-CN" i="1">
                                    <a:latin typeface="Cambria Math" panose="02040503050406030204" pitchFamily="18" charset="0"/>
                                    <a:ea typeface="微软雅黑" pitchFamily="34" charset="-122"/>
                                  </a:rPr>
                                </m:ctrlPr>
                              </m:sSupPr>
                              <m:e>
                                <m:r>
                                  <a:rPr lang="en-US" altLang="zh-CN" b="1" i="1">
                                    <a:latin typeface="Cambria Math" charset="0"/>
                                    <a:ea typeface="微软雅黑" pitchFamily="34" charset="-122"/>
                                  </a:rPr>
                                  <m:t>𝒙</m:t>
                                </m:r>
                              </m:e>
                              <m:sup>
                                <m:r>
                                  <a:rPr lang="en-US" altLang="zh-CN" i="1">
                                    <a:latin typeface="Cambria Math" charset="0"/>
                                    <a:ea typeface="微软雅黑" pitchFamily="34" charset="-122"/>
                                  </a:rPr>
                                  <m:t>′</m:t>
                                </m:r>
                              </m:sup>
                            </m:sSup>
                          </m:e>
                        </m:d>
                      </m:e>
                    </m:d>
                  </m:oMath>
                </a14:m>
                <a:endParaRPr kumimoji="1" lang="en-US" altLang="zh-CN" dirty="0"/>
              </a:p>
              <a:p>
                <a:r>
                  <a:rPr lang="zh-CN" altLang="en-US" dirty="0">
                    <a:latin typeface="Times New Roman" pitchFamily="18" charset="0"/>
                    <a:ea typeface="黑体" pitchFamily="49" charset="-122"/>
                    <a:cs typeface="Times New Roman" pitchFamily="18" charset="0"/>
                  </a:rPr>
                  <a:t>指数平方</a:t>
                </a:r>
                <a:r>
                  <a:rPr lang="en-US" altLang="zh-CN" dirty="0">
                    <a:latin typeface="Times New Roman" pitchFamily="18" charset="0"/>
                    <a:ea typeface="黑体" pitchFamily="49" charset="-122"/>
                    <a:cs typeface="Times New Roman" pitchFamily="18" charset="0"/>
                  </a:rPr>
                  <a:t>(Squared exponential, SE)/</a:t>
                </a:r>
                <a:r>
                  <a:rPr lang="zh-CN" altLang="en-US" dirty="0">
                    <a:solidFill>
                      <a:srgbClr val="C00000"/>
                    </a:solidFill>
                    <a:latin typeface="Times New Roman" pitchFamily="18" charset="0"/>
                    <a:ea typeface="黑体" pitchFamily="49" charset="-122"/>
                    <a:cs typeface="Times New Roman" pitchFamily="18" charset="0"/>
                  </a:rPr>
                  <a:t>高斯核</a:t>
                </a:r>
                <a:endParaRPr lang="en-US" altLang="zh-CN" dirty="0">
                  <a:solidFill>
                    <a:srgbClr val="C00000"/>
                  </a:solidFill>
                  <a:latin typeface="Times New Roman" pitchFamily="18" charset="0"/>
                  <a:ea typeface="黑体" pitchFamily="49" charset="-122"/>
                  <a:cs typeface="Times New Roman" pitchFamily="18" charset="0"/>
                </a:endParaRPr>
              </a:p>
              <a:p>
                <a:pPr lvl="1"/>
                <a:endParaRPr kumimoji="1" lang="en-US" altLang="zh-CN" dirty="0">
                  <a:latin typeface="Times New Roman" pitchFamily="18" charset="0"/>
                  <a:ea typeface="黑体" pitchFamily="49" charset="-122"/>
                  <a:cs typeface="Times New Roman" pitchFamily="18" charset="0"/>
                </a:endParaRPr>
              </a:p>
              <a:p>
                <a:pPr lvl="1"/>
                <a:endParaRPr kumimoji="1" lang="en-US" altLang="zh-CN" dirty="0">
                  <a:latin typeface="Times New Roman" pitchFamily="18" charset="0"/>
                  <a:ea typeface="黑体" pitchFamily="49" charset="-122"/>
                  <a:cs typeface="Times New Roman" pitchFamily="18" charset="0"/>
                </a:endParaRPr>
              </a:p>
              <a:p>
                <a:r>
                  <a:rPr lang="zh-CN" altLang="en-US" dirty="0">
                    <a:latin typeface="Times New Roman" pitchFamily="18" charset="0"/>
                    <a:ea typeface="黑体" pitchFamily="49" charset="-122"/>
                    <a:cs typeface="Times New Roman" pitchFamily="18" charset="0"/>
                  </a:rPr>
                  <a:t>当</a:t>
                </a:r>
                <a:r>
                  <a:rPr lang="el-GR" altLang="zh-CN" b="1" dirty="0">
                    <a:latin typeface="Cambria Math" charset="0"/>
                    <a:ea typeface="Cambria Math" charset="0"/>
                    <a:cs typeface="Cambria Math" charset="0"/>
                  </a:rPr>
                  <a:t>Σ</a:t>
                </a:r>
                <a:r>
                  <a:rPr lang="zh-CN" altLang="en-US" dirty="0">
                    <a:latin typeface="Times New Roman" pitchFamily="18" charset="0"/>
                    <a:ea typeface="黑体" pitchFamily="49" charset="-122"/>
                    <a:cs typeface="Times New Roman" pitchFamily="18" charset="0"/>
                  </a:rPr>
                  <a:t>为对角阵时</a:t>
                </a:r>
                <a:endParaRPr lang="en-US" altLang="zh-CN" dirty="0">
                  <a:latin typeface="Times New Roman" pitchFamily="18" charset="0"/>
                  <a:ea typeface="黑体" pitchFamily="49" charset="-122"/>
                  <a:cs typeface="Times New Roman" pitchFamily="18" charset="0"/>
                </a:endParaRPr>
              </a:p>
              <a:p>
                <a:pPr lvl="1"/>
                <a:endParaRPr kumimoji="1" lang="en-US" altLang="zh-CN" dirty="0">
                  <a:latin typeface="Times New Roman" pitchFamily="18" charset="0"/>
                  <a:ea typeface="黑体" pitchFamily="49" charset="-122"/>
                  <a:cs typeface="Times New Roman" pitchFamily="18" charset="0"/>
                </a:endParaRPr>
              </a:p>
              <a:p>
                <a:pPr lvl="1"/>
                <a:endParaRPr kumimoji="1" lang="en-US" altLang="zh-CN" dirty="0">
                  <a:latin typeface="Times New Roman" pitchFamily="18" charset="0"/>
                  <a:ea typeface="黑体" pitchFamily="49" charset="-122"/>
                  <a:cs typeface="Times New Roman" pitchFamily="18" charset="0"/>
                </a:endParaRPr>
              </a:p>
              <a:p>
                <a:r>
                  <a:rPr lang="zh-CN" altLang="en-US" dirty="0"/>
                  <a:t>当</a:t>
                </a:r>
                <a:r>
                  <a:rPr lang="el-GR" altLang="zh-CN" b="1" dirty="0">
                    <a:latin typeface="Cambria Math" charset="0"/>
                    <a:ea typeface="Cambria Math" charset="0"/>
                    <a:cs typeface="Cambria Math" charset="0"/>
                  </a:rPr>
                  <a:t>Σ</a:t>
                </a:r>
                <a:r>
                  <a:rPr lang="zh-CN" altLang="en-US" dirty="0"/>
                  <a:t>为球形时，得到各向同性核</a:t>
                </a:r>
                <a:endParaRPr lang="en-US" altLang="zh-CN" dirty="0"/>
              </a:p>
              <a:p>
                <a:pPr lvl="1"/>
                <a:endParaRPr kumimoji="1" lang="en-US" altLang="zh-CN" dirty="0">
                  <a:latin typeface="Times New Roman" pitchFamily="18" charset="0"/>
                  <a:ea typeface="黑体" pitchFamily="49" charset="-122"/>
                  <a:cs typeface="Times New Roman" pitchFamily="18" charset="0"/>
                </a:endParaRPr>
              </a:p>
              <a:p>
                <a:pPr lvl="1"/>
                <a:endParaRPr kumimoji="1" lang="en-US" altLang="zh-CN" dirty="0">
                  <a:latin typeface="Times New Roman" pitchFamily="18" charset="0"/>
                  <a:ea typeface="黑体" pitchFamily="49" charset="-122"/>
                  <a:cs typeface="Times New Roman" pitchFamily="18" charset="0"/>
                </a:endParaRPr>
              </a:p>
              <a:p>
                <a:pPr marL="285750" lvl="2" indent="-285750" eaLnBrk="1" hangingPunct="1">
                  <a:lnSpc>
                    <a:spcPct val="150000"/>
                  </a:lnSpc>
                  <a:spcBef>
                    <a:spcPct val="0"/>
                  </a:spcBef>
                  <a:buFont typeface="Wingdings" panose="05000000000000000000" pitchFamily="2" charset="2"/>
                  <a:buChar char="n"/>
                </a:pPr>
                <a14:m>
                  <m:oMath xmlns:m="http://schemas.openxmlformats.org/officeDocument/2006/math">
                    <m:r>
                      <a:rPr lang="el-GR" altLang="zh-CN" sz="2800" i="1" dirty="0" smtClean="0">
                        <a:solidFill>
                          <a:srgbClr val="09405E"/>
                        </a:solidFill>
                        <a:latin typeface="Cambria Math" charset="0"/>
                        <a:ea typeface="Microsoft YaHei" charset="-122"/>
                        <a:cs typeface="Microsoft YaHei" charset="-122"/>
                      </a:rPr>
                      <m:t>𝜎</m:t>
                    </m:r>
                  </m:oMath>
                </a14:m>
                <a:r>
                  <a:rPr lang="zh-CN" altLang="en-US" sz="2800" dirty="0">
                    <a:solidFill>
                      <a:srgbClr val="09405E"/>
                    </a:solidFill>
                    <a:latin typeface="Microsoft YaHei" charset="-122"/>
                    <a:ea typeface="Microsoft YaHei" charset="-122"/>
                    <a:cs typeface="Microsoft YaHei" charset="-122"/>
                  </a:rPr>
                  <a:t>称为核函数的</a:t>
                </a:r>
                <a:r>
                  <a:rPr lang="zh-CN" altLang="en-US" sz="2800" dirty="0">
                    <a:solidFill>
                      <a:srgbClr val="C00000"/>
                    </a:solidFill>
                    <a:latin typeface="Microsoft YaHei" charset="-122"/>
                    <a:ea typeface="Microsoft YaHei" charset="-122"/>
                    <a:cs typeface="Microsoft YaHei" charset="-122"/>
                  </a:rPr>
                  <a:t>带宽</a:t>
                </a:r>
                <a:r>
                  <a:rPr lang="zh-CN" altLang="en-US" sz="2800" dirty="0">
                    <a:solidFill>
                      <a:srgbClr val="09405E"/>
                    </a:solidFill>
                    <a:latin typeface="Microsoft YaHei" charset="-122"/>
                    <a:ea typeface="Microsoft YaHei" charset="-122"/>
                    <a:cs typeface="Microsoft YaHei" charset="-122"/>
                  </a:rPr>
                  <a:t>。</a:t>
                </a:r>
                <a:r>
                  <a:rPr lang="en-US" altLang="zh-CN" sz="2800" dirty="0">
                    <a:solidFill>
                      <a:srgbClr val="09405E"/>
                    </a:solidFill>
                    <a:ea typeface="Cambria Math" charset="0"/>
                    <a:cs typeface="Cambria Math" charset="0"/>
                  </a:rPr>
                  <a:t> </a:t>
                </a:r>
                <a14:m>
                  <m:oMath xmlns:m="http://schemas.openxmlformats.org/officeDocument/2006/math">
                    <m:r>
                      <a:rPr lang="en-US" altLang="zh-CN" sz="2800" i="1">
                        <a:solidFill>
                          <a:srgbClr val="09405E"/>
                        </a:solidFill>
                        <a:latin typeface="Cambria Math" charset="0"/>
                        <a:ea typeface="Cambria Math" charset="0"/>
                        <a:cs typeface="Cambria Math" charset="0"/>
                      </a:rPr>
                      <m:t>𝛾</m:t>
                    </m:r>
                  </m:oMath>
                </a14:m>
                <a:r>
                  <a:rPr lang="zh-CN" altLang="en-US" sz="2800" dirty="0">
                    <a:solidFill>
                      <a:srgbClr val="09405E"/>
                    </a:solidFill>
                    <a:latin typeface="Microsoft YaHei" charset="-122"/>
                    <a:ea typeface="Microsoft YaHei" charset="-122"/>
                    <a:cs typeface="Microsoft YaHei" charset="-122"/>
                  </a:rPr>
                  <a:t>为核函数的</a:t>
                </a:r>
                <a:r>
                  <a:rPr lang="zh-CN" altLang="en-US" sz="2800" dirty="0">
                    <a:solidFill>
                      <a:srgbClr val="C00000"/>
                    </a:solidFill>
                    <a:latin typeface="Microsoft YaHei" charset="-122"/>
                    <a:ea typeface="Microsoft YaHei" charset="-122"/>
                    <a:cs typeface="Microsoft YaHei" charset="-122"/>
                  </a:rPr>
                  <a:t>带宽的倒数</a:t>
                </a:r>
                <a:endParaRPr kumimoji="1" lang="en-US" altLang="zh-CN" dirty="0">
                  <a:solidFill>
                    <a:srgbClr val="09405E"/>
                  </a:solidFill>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6" y="976313"/>
                <a:ext cx="10752465" cy="5237271"/>
              </a:xfrm>
              <a:blipFill rotWithShape="0">
                <a:blip r:embed="rId2"/>
                <a:stretch>
                  <a:fillRect l="-964" b="-966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RBF</a:t>
            </a:r>
            <a:r>
              <a:rPr kumimoji="1" lang="zh-CN" altLang="en-US" dirty="0"/>
              <a:t>核</a:t>
            </a:r>
          </a:p>
        </p:txBody>
      </p:sp>
      <mc:AlternateContent xmlns:mc="http://schemas.openxmlformats.org/markup-compatibility/2006" xmlns:a14="http://schemas.microsoft.com/office/drawing/2010/main">
        <mc:Choice Requires="a14">
          <p:sp>
            <p:nvSpPr>
              <p:cNvPr id="4" name="矩形 3"/>
              <p:cNvSpPr/>
              <p:nvPr/>
            </p:nvSpPr>
            <p:spPr>
              <a:xfrm>
                <a:off x="1267351" y="4996934"/>
                <a:ext cx="8014630" cy="1075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d>
                        <m:dPr>
                          <m:ctrlPr>
                            <a:rPr lang="en-U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r>
                        <a:rPr lang="en-US" altLang="zh-CN" sz="2800" b="0" i="1" smtClean="0">
                          <a:solidFill>
                            <a:srgbClr val="09405E"/>
                          </a:solidFill>
                          <a:latin typeface="Cambria Math" charset="0"/>
                          <a:ea typeface="微软雅黑" pitchFamily="34" charset="-122"/>
                        </a:rPr>
                        <m:t>=</m:t>
                      </m:r>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exp</m:t>
                          </m:r>
                        </m:fName>
                        <m:e>
                          <m:d>
                            <m:dPr>
                              <m:ctrlPr>
                                <a:rPr lang="is-IS" altLang="zh-CN" sz="2800" b="0" i="1" smtClean="0">
                                  <a:solidFill>
                                    <a:srgbClr val="09405E"/>
                                  </a:solidFill>
                                  <a:latin typeface="Cambria Math" panose="02040503050406030204" pitchFamily="18" charset="0"/>
                                  <a:ea typeface="微软雅黑" pitchFamily="34" charset="-122"/>
                                </a:rPr>
                              </m:ctrlPr>
                            </m:dPr>
                            <m:e>
                              <m:r>
                                <a:rPr lang="en-US" altLang="zh-CN" sz="2800" b="0" i="1" smtClean="0">
                                  <a:solidFill>
                                    <a:srgbClr val="09405E"/>
                                  </a:solidFill>
                                  <a:latin typeface="Cambria Math" charset="0"/>
                                  <a:ea typeface="微软雅黑" pitchFamily="34" charset="-122"/>
                                </a:rPr>
                                <m:t>−</m:t>
                              </m:r>
                              <m:f>
                                <m:fPr>
                                  <m:ctrlPr>
                                    <a:rPr lang="bg-BG" altLang="zh-CN" sz="2800" b="0" i="1" smtClean="0">
                                      <a:solidFill>
                                        <a:srgbClr val="09405E"/>
                                      </a:solidFill>
                                      <a:latin typeface="Cambria Math" panose="02040503050406030204" pitchFamily="18" charset="0"/>
                                      <a:ea typeface="微软雅黑" pitchFamily="34" charset="-122"/>
                                    </a:rPr>
                                  </m:ctrlPr>
                                </m:fPr>
                                <m:num>
                                  <m:sSubSup>
                                    <m:sSubSupPr>
                                      <m:ctrlPr>
                                        <a:rPr lang="en-US" altLang="zh-CN" sz="2800" b="0" i="1" smtClean="0">
                                          <a:solidFill>
                                            <a:srgbClr val="09405E"/>
                                          </a:solidFill>
                                          <a:latin typeface="Cambria Math" panose="02040503050406030204" pitchFamily="18" charset="0"/>
                                          <a:ea typeface="微软雅黑" pitchFamily="34" charset="-122"/>
                                        </a:rPr>
                                      </m:ctrlPr>
                                    </m:sSubSupPr>
                                    <m:e>
                                      <m:d>
                                        <m:dPr>
                                          <m:begChr m:val="‖"/>
                                          <m:endChr m:val="‖"/>
                                          <m:ctrlPr>
                                            <a:rPr lang="en-US" altLang="zh-CN" sz="2800" b="0" i="1" smtClean="0">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e>
                                    <m:sub>
                                      <m:r>
                                        <a:rPr lang="en-US" altLang="zh-CN" sz="2800" b="0" i="1" smtClean="0">
                                          <a:solidFill>
                                            <a:srgbClr val="09405E"/>
                                          </a:solidFill>
                                          <a:latin typeface="Cambria Math" charset="0"/>
                                          <a:ea typeface="微软雅黑" pitchFamily="34" charset="-122"/>
                                        </a:rPr>
                                        <m:t>2</m:t>
                                      </m:r>
                                    </m:sub>
                                    <m:sup>
                                      <m:r>
                                        <a:rPr lang="en-US" altLang="zh-CN" sz="2800" b="0" i="1" smtClean="0">
                                          <a:solidFill>
                                            <a:srgbClr val="09405E"/>
                                          </a:solidFill>
                                          <a:latin typeface="Cambria Math" charset="0"/>
                                          <a:ea typeface="微软雅黑" pitchFamily="34" charset="-122"/>
                                        </a:rPr>
                                        <m:t>2</m:t>
                                      </m:r>
                                    </m:sup>
                                  </m:sSubSup>
                                </m:num>
                                <m:den>
                                  <m:r>
                                    <a:rPr lang="en-US" altLang="zh-CN" sz="2800" b="0" i="1" smtClean="0">
                                      <a:solidFill>
                                        <a:srgbClr val="09405E"/>
                                      </a:solidFill>
                                      <a:latin typeface="Cambria Math" charset="0"/>
                                      <a:ea typeface="微软雅黑" pitchFamily="34" charset="-122"/>
                                    </a:rPr>
                                    <m:t>2</m:t>
                                  </m:r>
                                  <m:sSup>
                                    <m:sSupPr>
                                      <m:ctrlPr>
                                        <a:rPr lang="is-IS" altLang="zh-CN" sz="2800" b="0" i="1" smtClean="0">
                                          <a:solidFill>
                                            <a:srgbClr val="09405E"/>
                                          </a:solidFill>
                                          <a:latin typeface="Cambria Math" panose="02040503050406030204" pitchFamily="18" charset="0"/>
                                          <a:ea typeface="微软雅黑" pitchFamily="34" charset="-122"/>
                                        </a:rPr>
                                      </m:ctrlPr>
                                    </m:sSupPr>
                                    <m:e>
                                      <m:r>
                                        <a:rPr lang="is-IS" altLang="zh-CN" sz="2800" b="0" i="1" smtClean="0">
                                          <a:solidFill>
                                            <a:srgbClr val="09405E"/>
                                          </a:solidFill>
                                          <a:latin typeface="Cambria Math" charset="0"/>
                                          <a:ea typeface="Cambria Math" charset="0"/>
                                          <a:cs typeface="Cambria Math" charset="0"/>
                                        </a:rPr>
                                        <m:t>𝜎</m:t>
                                      </m:r>
                                    </m:e>
                                    <m:sup>
                                      <m:r>
                                        <a:rPr lang="is-IS" altLang="zh-CN" sz="2800" b="0" i="1" smtClean="0">
                                          <a:solidFill>
                                            <a:srgbClr val="09405E"/>
                                          </a:solidFill>
                                          <a:latin typeface="Cambria Math" charset="0"/>
                                          <a:ea typeface="微软雅黑" pitchFamily="34" charset="-122"/>
                                        </a:rPr>
                                        <m:t>2</m:t>
                                      </m:r>
                                    </m:sup>
                                  </m:sSup>
                                </m:den>
                              </m:f>
                            </m:e>
                          </m:d>
                          <m:r>
                            <a:rPr lang="en-US" altLang="zh-CN" sz="2800" b="0" i="1" smtClean="0">
                              <a:solidFill>
                                <a:srgbClr val="09405E"/>
                              </a:solidFill>
                              <a:latin typeface="Cambria Math" charset="0"/>
                              <a:ea typeface="微软雅黑" pitchFamily="34" charset="-122"/>
                            </a:rPr>
                            <m:t>=</m:t>
                          </m:r>
                          <m:func>
                            <m:funcPr>
                              <m:ctrlPr>
                                <a:rPr lang="en-US" altLang="zh-CN" sz="2800" i="1">
                                  <a:solidFill>
                                    <a:srgbClr val="09405E"/>
                                  </a:solidFill>
                                  <a:latin typeface="Cambria Math" panose="02040503050406030204" pitchFamily="18" charset="0"/>
                                  <a:ea typeface="微软雅黑" pitchFamily="34" charset="-122"/>
                                </a:rPr>
                              </m:ctrlPr>
                            </m:funcPr>
                            <m:fName>
                              <m:r>
                                <m:rPr>
                                  <m:sty m:val="p"/>
                                </m:rPr>
                                <a:rPr lang="en-US" altLang="zh-CN" sz="2800">
                                  <a:solidFill>
                                    <a:srgbClr val="09405E"/>
                                  </a:solidFill>
                                  <a:latin typeface="Cambria Math" charset="0"/>
                                  <a:ea typeface="微软雅黑" pitchFamily="34" charset="-122"/>
                                </a:rPr>
                                <m:t>exp</m:t>
                              </m:r>
                            </m:fName>
                            <m:e>
                              <m:d>
                                <m:dPr>
                                  <m:ctrlPr>
                                    <a:rPr lang="is-IS" altLang="zh-CN" sz="2800" i="1">
                                      <a:solidFill>
                                        <a:srgbClr val="09405E"/>
                                      </a:solidFill>
                                      <a:latin typeface="Cambria Math" panose="02040503050406030204" pitchFamily="18" charset="0"/>
                                      <a:ea typeface="微软雅黑" pitchFamily="34" charset="-122"/>
                                    </a:rPr>
                                  </m:ctrlPr>
                                </m:dPr>
                                <m:e>
                                  <m:r>
                                    <a:rPr lang="en-US" altLang="zh-CN" sz="2800" i="1">
                                      <a:solidFill>
                                        <a:srgbClr val="09405E"/>
                                      </a:solidFill>
                                      <a:latin typeface="Cambria Math" charset="0"/>
                                      <a:ea typeface="微软雅黑" pitchFamily="34" charset="-122"/>
                                    </a:rPr>
                                    <m:t>−</m:t>
                                  </m:r>
                                  <m:r>
                                    <a:rPr lang="en-US" altLang="zh-CN" sz="2800" i="1" smtClean="0">
                                      <a:solidFill>
                                        <a:srgbClr val="09405E"/>
                                      </a:solidFill>
                                      <a:latin typeface="Cambria Math" charset="0"/>
                                      <a:ea typeface="Cambria Math" charset="0"/>
                                      <a:cs typeface="Cambria Math" charset="0"/>
                                    </a:rPr>
                                    <m:t>𝛾</m:t>
                                  </m:r>
                                  <m:sSubSup>
                                    <m:sSubSupPr>
                                      <m:ctrlPr>
                                        <a:rPr lang="en-US" altLang="zh-CN" sz="2800" i="1">
                                          <a:solidFill>
                                            <a:srgbClr val="09405E"/>
                                          </a:solidFill>
                                          <a:latin typeface="Cambria Math" panose="02040503050406030204" pitchFamily="18" charset="0"/>
                                          <a:ea typeface="微软雅黑" pitchFamily="34" charset="-122"/>
                                        </a:rPr>
                                      </m:ctrlPr>
                                    </m:sSubSupPr>
                                    <m:e>
                                      <m:d>
                                        <m:dPr>
                                          <m:begChr m:val="‖"/>
                                          <m:endChr m:val="‖"/>
                                          <m:ctrlPr>
                                            <a:rPr lang="en-U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e>
                                    <m:sub>
                                      <m:r>
                                        <a:rPr lang="en-US" altLang="zh-CN" sz="2800" i="1">
                                          <a:solidFill>
                                            <a:srgbClr val="09405E"/>
                                          </a:solidFill>
                                          <a:latin typeface="Cambria Math" charset="0"/>
                                          <a:ea typeface="微软雅黑" pitchFamily="34" charset="-122"/>
                                        </a:rPr>
                                        <m:t>2</m:t>
                                      </m:r>
                                    </m:sub>
                                    <m:sup>
                                      <m:r>
                                        <a:rPr lang="en-US" altLang="zh-CN" sz="2800" i="1">
                                          <a:solidFill>
                                            <a:srgbClr val="09405E"/>
                                          </a:solidFill>
                                          <a:latin typeface="Cambria Math" charset="0"/>
                                          <a:ea typeface="微软雅黑" pitchFamily="34" charset="-122"/>
                                        </a:rPr>
                                        <m:t>2</m:t>
                                      </m:r>
                                    </m:sup>
                                  </m:sSubSup>
                                </m:e>
                              </m:d>
                            </m:e>
                          </m:func>
                        </m:e>
                      </m:func>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267351" y="4996934"/>
                <a:ext cx="8014630" cy="107587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27611" y="3381376"/>
                <a:ext cx="5542223" cy="1479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d>
                        <m:dPr>
                          <m:ctrlPr>
                            <a:rPr lang="en-U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r>
                        <a:rPr lang="en-US" altLang="zh-CN" sz="2800" b="0" i="1" smtClean="0">
                          <a:solidFill>
                            <a:srgbClr val="09405E"/>
                          </a:solidFill>
                          <a:latin typeface="Cambria Math" charset="0"/>
                          <a:ea typeface="微软雅黑" pitchFamily="34" charset="-122"/>
                        </a:rPr>
                        <m:t>=</m:t>
                      </m:r>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exp</m:t>
                          </m:r>
                        </m:fName>
                        <m:e>
                          <m:d>
                            <m:dPr>
                              <m:ctrlPr>
                                <a:rPr lang="is-IS" altLang="zh-CN" sz="2800" b="0" i="1" smtClean="0">
                                  <a:solidFill>
                                    <a:srgbClr val="09405E"/>
                                  </a:solidFill>
                                  <a:latin typeface="Cambria Math" panose="02040503050406030204" pitchFamily="18" charset="0"/>
                                  <a:ea typeface="微软雅黑" pitchFamily="34" charset="-122"/>
                                </a:rPr>
                              </m:ctrlPr>
                            </m:dPr>
                            <m:e>
                              <m:r>
                                <a:rPr lang="en-US" altLang="zh-CN" sz="2800" b="0" i="1" smtClean="0">
                                  <a:solidFill>
                                    <a:srgbClr val="09405E"/>
                                  </a:solidFill>
                                  <a:latin typeface="Cambria Math" charset="0"/>
                                  <a:ea typeface="微软雅黑" pitchFamily="34" charset="-122"/>
                                </a:rPr>
                                <m:t>−</m:t>
                              </m:r>
                              <m:nary>
                                <m:naryPr>
                                  <m:chr m:val="∑"/>
                                  <m:ctrlPr>
                                    <a:rPr lang="is-IS" altLang="zh-CN" sz="2800" b="0" i="1" smtClean="0">
                                      <a:solidFill>
                                        <a:srgbClr val="09405E"/>
                                      </a:solidFill>
                                      <a:latin typeface="Cambria Math" panose="02040503050406030204" pitchFamily="18" charset="0"/>
                                      <a:ea typeface="微软雅黑" pitchFamily="34" charset="-122"/>
                                    </a:rPr>
                                  </m:ctrlPr>
                                </m:naryPr>
                                <m:sub>
                                  <m:r>
                                    <m:rPr>
                                      <m:brk m:alnAt="23"/>
                                    </m:rPr>
                                    <a:rPr lang="en-US" altLang="zh-CN" sz="2800" b="0" i="1" smtClean="0">
                                      <a:solidFill>
                                        <a:srgbClr val="09405E"/>
                                      </a:solidFill>
                                      <a:latin typeface="Cambria Math" charset="0"/>
                                      <a:ea typeface="微软雅黑" pitchFamily="34" charset="-122"/>
                                    </a:rPr>
                                    <m:t>𝑗</m:t>
                                  </m:r>
                                  <m:r>
                                    <a:rPr lang="en-US" altLang="zh-CN" sz="2800" b="0" i="1" smtClean="0">
                                      <a:solidFill>
                                        <a:srgbClr val="09405E"/>
                                      </a:solidFill>
                                      <a:latin typeface="Cambria Math" charset="0"/>
                                      <a:ea typeface="微软雅黑" pitchFamily="34" charset="-122"/>
                                    </a:rPr>
                                    <m:t>=1</m:t>
                                  </m:r>
                                </m:sub>
                                <m:sup>
                                  <m:r>
                                    <a:rPr lang="en-US" altLang="zh-CN" sz="2800" b="0" i="1" smtClean="0">
                                      <a:solidFill>
                                        <a:srgbClr val="09405E"/>
                                      </a:solidFill>
                                      <a:latin typeface="Cambria Math" charset="0"/>
                                      <a:ea typeface="微软雅黑" pitchFamily="34" charset="-122"/>
                                    </a:rPr>
                                    <m:t>𝐷</m:t>
                                  </m:r>
                                </m:sup>
                                <m:e>
                                  <m:f>
                                    <m:fPr>
                                      <m:ctrlPr>
                                        <a:rPr lang="bg-BG" altLang="zh-CN" sz="2800" i="1">
                                          <a:solidFill>
                                            <a:srgbClr val="09405E"/>
                                          </a:solidFill>
                                          <a:latin typeface="Cambria Math" panose="02040503050406030204" pitchFamily="18" charset="0"/>
                                          <a:ea typeface="微软雅黑" pitchFamily="34" charset="-122"/>
                                        </a:rPr>
                                      </m:ctrlPr>
                                    </m:fPr>
                                    <m:num>
                                      <m:sSup>
                                        <m:sSupPr>
                                          <m:ctrlPr>
                                            <a:rPr lang="bg-BG" altLang="zh-CN" sz="2800" i="1" smtClean="0">
                                              <a:solidFill>
                                                <a:srgbClr val="09405E"/>
                                              </a:solidFill>
                                              <a:latin typeface="Cambria Math" panose="02040503050406030204" pitchFamily="18" charset="0"/>
                                              <a:ea typeface="微软雅黑" pitchFamily="34" charset="-122"/>
                                            </a:rPr>
                                          </m:ctrlPr>
                                        </m:sSupPr>
                                        <m:e>
                                          <m:d>
                                            <m:dPr>
                                              <m:ctrlPr>
                                                <a:rPr lang="is-IS" altLang="zh-CN" sz="2800" i="1" smtClean="0">
                                                  <a:solidFill>
                                                    <a:srgbClr val="09405E"/>
                                                  </a:solidFill>
                                                  <a:latin typeface="Cambria Math" panose="02040503050406030204" pitchFamily="18" charset="0"/>
                                                  <a:ea typeface="微软雅黑" pitchFamily="34" charset="-122"/>
                                                </a:rPr>
                                              </m:ctrlPr>
                                            </m:dPr>
                                            <m:e>
                                              <m:sSub>
                                                <m:sSubPr>
                                                  <m:ctrlPr>
                                                    <a:rPr lang="en-US" altLang="zh-CN" sz="2800" i="1" smtClean="0">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微软雅黑" pitchFamily="34" charset="-122"/>
                                                    </a:rPr>
                                                    <m:t>𝑥</m:t>
                                                  </m:r>
                                                </m:e>
                                                <m:sub>
                                                  <m:r>
                                                    <a:rPr lang="en-US" altLang="zh-CN" sz="2800" b="0" i="1" smtClean="0">
                                                      <a:solidFill>
                                                        <a:srgbClr val="09405E"/>
                                                      </a:solidFill>
                                                      <a:latin typeface="Cambria Math" charset="0"/>
                                                      <a:ea typeface="微软雅黑" pitchFamily="34" charset="-122"/>
                                                    </a:rPr>
                                                    <m:t>𝑗</m:t>
                                                  </m:r>
                                                </m:sub>
                                              </m:sSub>
                                              <m:r>
                                                <a:rPr lang="en-US" altLang="zh-CN" sz="2800" b="0" i="1" smtClean="0">
                                                  <a:solidFill>
                                                    <a:srgbClr val="09405E"/>
                                                  </a:solidFill>
                                                  <a:latin typeface="Cambria Math" charset="0"/>
                                                  <a:ea typeface="微软雅黑" pitchFamily="34" charset="-122"/>
                                                </a:rPr>
                                                <m:t>−</m:t>
                                              </m:r>
                                              <m:sSubSup>
                                                <m:sSubSupPr>
                                                  <m:ctrlPr>
                                                    <a:rPr lang="en-US" altLang="zh-CN" sz="2800" b="0" i="1" smtClean="0">
                                                      <a:solidFill>
                                                        <a:srgbClr val="09405E"/>
                                                      </a:solidFill>
                                                      <a:latin typeface="Cambria Math" panose="02040503050406030204" pitchFamily="18" charset="0"/>
                                                      <a:ea typeface="微软雅黑" pitchFamily="34" charset="-122"/>
                                                    </a:rPr>
                                                  </m:ctrlPr>
                                                </m:sSubSupPr>
                                                <m:e>
                                                  <m:r>
                                                    <a:rPr lang="en-US" altLang="zh-CN" sz="2800" b="0" i="1" smtClean="0">
                                                      <a:solidFill>
                                                        <a:srgbClr val="09405E"/>
                                                      </a:solidFill>
                                                      <a:latin typeface="Cambria Math" charset="0"/>
                                                      <a:ea typeface="微软雅黑" pitchFamily="34" charset="-122"/>
                                                    </a:rPr>
                                                    <m:t>𝑥</m:t>
                                                  </m:r>
                                                </m:e>
                                                <m:sub>
                                                  <m:r>
                                                    <a:rPr lang="en-US" altLang="zh-CN" sz="2800" b="0" i="1" smtClean="0">
                                                      <a:solidFill>
                                                        <a:srgbClr val="09405E"/>
                                                      </a:solidFill>
                                                      <a:latin typeface="Cambria Math" charset="0"/>
                                                      <a:ea typeface="微软雅黑" pitchFamily="34" charset="-122"/>
                                                    </a:rPr>
                                                    <m:t>𝑗</m:t>
                                                  </m:r>
                                                </m:sub>
                                                <m:sup>
                                                  <m:r>
                                                    <a:rPr lang="en-US" altLang="zh-CN" sz="2800" b="0" i="1" smtClean="0">
                                                      <a:solidFill>
                                                        <a:srgbClr val="09405E"/>
                                                      </a:solidFill>
                                                      <a:latin typeface="Cambria Math" charset="0"/>
                                                      <a:ea typeface="微软雅黑" pitchFamily="34" charset="-122"/>
                                                    </a:rPr>
                                                    <m:t>′</m:t>
                                                  </m:r>
                                                </m:sup>
                                              </m:sSubSup>
                                            </m:e>
                                          </m:d>
                                        </m:e>
                                        <m:sup>
                                          <m:r>
                                            <a:rPr lang="en-US" altLang="zh-CN" sz="2800" b="0" i="1" smtClean="0">
                                              <a:solidFill>
                                                <a:srgbClr val="09405E"/>
                                              </a:solidFill>
                                              <a:latin typeface="Cambria Math" charset="0"/>
                                              <a:ea typeface="微软雅黑" pitchFamily="34" charset="-122"/>
                                            </a:rPr>
                                            <m:t>2</m:t>
                                          </m:r>
                                        </m:sup>
                                      </m:sSup>
                                    </m:num>
                                    <m:den>
                                      <m:r>
                                        <a:rPr lang="en-US" altLang="zh-CN" sz="2800" i="1">
                                          <a:solidFill>
                                            <a:srgbClr val="09405E"/>
                                          </a:solidFill>
                                          <a:latin typeface="Cambria Math" charset="0"/>
                                          <a:ea typeface="微软雅黑" pitchFamily="34" charset="-122"/>
                                        </a:rPr>
                                        <m:t>2</m:t>
                                      </m:r>
                                      <m:sSubSup>
                                        <m:sSubSupPr>
                                          <m:ctrlPr>
                                            <a:rPr lang="en-US" altLang="zh-CN" sz="2800" i="1" smtClean="0">
                                              <a:solidFill>
                                                <a:srgbClr val="09405E"/>
                                              </a:solidFill>
                                              <a:latin typeface="Cambria Math" panose="02040503050406030204" pitchFamily="18" charset="0"/>
                                              <a:ea typeface="微软雅黑" pitchFamily="34" charset="-122"/>
                                            </a:rPr>
                                          </m:ctrlPr>
                                        </m:sSubSupPr>
                                        <m:e>
                                          <m:r>
                                            <a:rPr lang="en-US" altLang="zh-CN" sz="2800" i="1" smtClean="0">
                                              <a:solidFill>
                                                <a:srgbClr val="09405E"/>
                                              </a:solidFill>
                                              <a:latin typeface="Cambria Math" charset="0"/>
                                              <a:ea typeface="Cambria Math" charset="0"/>
                                              <a:cs typeface="Cambria Math" charset="0"/>
                                            </a:rPr>
                                            <m:t>𝜎</m:t>
                                          </m:r>
                                        </m:e>
                                        <m:sub>
                                          <m:r>
                                            <a:rPr lang="en-US" altLang="zh-CN" sz="2800" b="0" i="1" smtClean="0">
                                              <a:solidFill>
                                                <a:srgbClr val="09405E"/>
                                              </a:solidFill>
                                              <a:latin typeface="Cambria Math" charset="0"/>
                                              <a:ea typeface="微软雅黑" pitchFamily="34" charset="-122"/>
                                            </a:rPr>
                                            <m:t>𝑗</m:t>
                                          </m:r>
                                        </m:sub>
                                        <m:sup>
                                          <m:r>
                                            <a:rPr lang="en-US" altLang="zh-CN" sz="2800" b="0" i="1" smtClean="0">
                                              <a:solidFill>
                                                <a:srgbClr val="09405E"/>
                                              </a:solidFill>
                                              <a:latin typeface="Cambria Math" charset="0"/>
                                              <a:ea typeface="微软雅黑" pitchFamily="34" charset="-122"/>
                                            </a:rPr>
                                            <m:t>2</m:t>
                                          </m:r>
                                        </m:sup>
                                      </m:sSubSup>
                                    </m:den>
                                  </m:f>
                                </m:e>
                              </m:nary>
                            </m:e>
                          </m:d>
                        </m:e>
                      </m:func>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227611" y="3381376"/>
                <a:ext cx="5542223" cy="147950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227611" y="2147739"/>
                <a:ext cx="6868482"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微软雅黑" pitchFamily="34" charset="-122"/>
                        </a:rPr>
                        <m:t>𝑘</m:t>
                      </m:r>
                      <m:d>
                        <m:dPr>
                          <m:ctrlPr>
                            <a:rPr lang="en-U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r>
                        <a:rPr lang="en-US" altLang="zh-CN" sz="2800" b="0" i="1" smtClean="0">
                          <a:solidFill>
                            <a:srgbClr val="09405E"/>
                          </a:solidFill>
                          <a:latin typeface="Cambria Math" charset="0"/>
                          <a:ea typeface="微软雅黑" pitchFamily="34" charset="-122"/>
                        </a:rPr>
                        <m:t>=</m:t>
                      </m:r>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exp</m:t>
                          </m:r>
                        </m:fName>
                        <m:e>
                          <m:d>
                            <m:dPr>
                              <m:ctrlPr>
                                <a:rPr lang="is-IS" altLang="zh-CN" sz="2800" b="0" i="1" smtClean="0">
                                  <a:solidFill>
                                    <a:srgbClr val="09405E"/>
                                  </a:solidFill>
                                  <a:latin typeface="Cambria Math" panose="02040503050406030204" pitchFamily="18" charset="0"/>
                                  <a:ea typeface="微软雅黑" pitchFamily="34" charset="-122"/>
                                </a:rPr>
                              </m:ctrlPr>
                            </m:dPr>
                            <m:e>
                              <m:r>
                                <a:rPr lang="en-US" altLang="zh-CN" sz="2800" b="0" i="1" smtClean="0">
                                  <a:solidFill>
                                    <a:srgbClr val="09405E"/>
                                  </a:solidFill>
                                  <a:latin typeface="Cambria Math" charset="0"/>
                                  <a:ea typeface="微软雅黑" pitchFamily="34" charset="-122"/>
                                </a:rPr>
                                <m:t>−</m:t>
                              </m:r>
                              <m:f>
                                <m:fPr>
                                  <m:ctrlPr>
                                    <a:rPr lang="el-GR" altLang="zh-CN" sz="2800" b="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1</m:t>
                                  </m:r>
                                </m:num>
                                <m:den>
                                  <m:r>
                                    <a:rPr lang="el-GR" altLang="zh-CN" sz="2800" b="0" i="1" smtClean="0">
                                      <a:solidFill>
                                        <a:srgbClr val="09405E"/>
                                      </a:solidFill>
                                      <a:latin typeface="Cambria Math" charset="0"/>
                                      <a:ea typeface="微软雅黑" pitchFamily="34" charset="-122"/>
                                    </a:rPr>
                                    <m:t>2</m:t>
                                  </m:r>
                                </m:den>
                              </m:f>
                              <m:sSup>
                                <m:sSupPr>
                                  <m:ctrlPr>
                                    <a:rPr lang="bg-BG" altLang="zh-CN" sz="2800" i="1">
                                      <a:solidFill>
                                        <a:srgbClr val="09405E"/>
                                      </a:solidFill>
                                      <a:latin typeface="Cambria Math" panose="02040503050406030204" pitchFamily="18" charset="0"/>
                                      <a:ea typeface="微软雅黑" pitchFamily="34" charset="-122"/>
                                    </a:rPr>
                                  </m:ctrlPr>
                                </m:sSupPr>
                                <m:e>
                                  <m:d>
                                    <m:dPr>
                                      <m:ctrlPr>
                                        <a:rPr lang="is-I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e>
                                <m:sup>
                                  <m:r>
                                    <m:rPr>
                                      <m:sty m:val="p"/>
                                    </m:rPr>
                                    <a:rPr lang="en-US" altLang="zh-CN" sz="2800">
                                      <a:solidFill>
                                        <a:srgbClr val="09405E"/>
                                      </a:solidFill>
                                      <a:latin typeface="Cambria Math" charset="0"/>
                                      <a:ea typeface="微软雅黑" pitchFamily="34" charset="-122"/>
                                    </a:rPr>
                                    <m:t>T</m:t>
                                  </m:r>
                                </m:sup>
                              </m:sSup>
                              <m:sSup>
                                <m:sSupPr>
                                  <m:ctrlPr>
                                    <a:rPr lang="en-US" altLang="zh-CN" sz="2800" i="1" smtClean="0">
                                      <a:solidFill>
                                        <a:srgbClr val="09405E"/>
                                      </a:solidFill>
                                      <a:latin typeface="Cambria Math" panose="02040503050406030204" pitchFamily="18" charset="0"/>
                                      <a:ea typeface="微软雅黑" pitchFamily="34" charset="-122"/>
                                    </a:rPr>
                                  </m:ctrlPr>
                                </m:sSupPr>
                                <m:e>
                                  <m:r>
                                    <a:rPr lang="el-GR" altLang="zh-CN" sz="2800" b="1" i="1" smtClean="0">
                                      <a:solidFill>
                                        <a:srgbClr val="09405E"/>
                                      </a:solidFill>
                                      <a:latin typeface="Cambria Math" charset="0"/>
                                      <a:ea typeface="Cambria Math" charset="0"/>
                                      <a:cs typeface="Cambria Math" charset="0"/>
                                    </a:rPr>
                                    <m:t>𝜮</m:t>
                                  </m:r>
                                </m:e>
                                <m:sup>
                                  <m:r>
                                    <a:rPr lang="en-US" altLang="zh-CN" sz="2800" b="0" i="1" smtClean="0">
                                      <a:solidFill>
                                        <a:srgbClr val="09405E"/>
                                      </a:solidFill>
                                      <a:latin typeface="Cambria Math" charset="0"/>
                                      <a:ea typeface="微软雅黑" pitchFamily="34" charset="-122"/>
                                    </a:rPr>
                                    <m:t>−1</m:t>
                                  </m:r>
                                </m:sup>
                              </m:sSup>
                              <m:d>
                                <m:dPr>
                                  <m:ctrlPr>
                                    <a:rPr lang="is-I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𝒙</m:t>
                                  </m:r>
                                  <m:r>
                                    <a:rPr lang="en-US" altLang="zh-CN" sz="2800" i="1">
                                      <a:solidFill>
                                        <a:srgbClr val="09405E"/>
                                      </a:solidFill>
                                      <a:latin typeface="Cambria Math" charset="0"/>
                                      <a:ea typeface="微软雅黑" pitchFamily="34" charset="-122"/>
                                    </a:rPr>
                                    <m:t>−</m:t>
                                  </m:r>
                                  <m:sSup>
                                    <m:sSupPr>
                                      <m:ctrlPr>
                                        <a:rPr lang="en-US" altLang="zh-CN" sz="2800" i="1">
                                          <a:solidFill>
                                            <a:srgbClr val="09405E"/>
                                          </a:solidFill>
                                          <a:latin typeface="Cambria Math" panose="02040503050406030204" pitchFamily="18" charset="0"/>
                                          <a:ea typeface="微软雅黑" pitchFamily="34" charset="-122"/>
                                        </a:rPr>
                                      </m:ctrlPr>
                                    </m:sSupPr>
                                    <m:e>
                                      <m:r>
                                        <a:rPr lang="en-US" altLang="zh-CN" sz="2800" b="1" i="1">
                                          <a:solidFill>
                                            <a:srgbClr val="09405E"/>
                                          </a:solidFill>
                                          <a:latin typeface="Cambria Math" charset="0"/>
                                          <a:ea typeface="微软雅黑" pitchFamily="34" charset="-122"/>
                                        </a:rPr>
                                        <m:t>𝒙</m:t>
                                      </m:r>
                                    </m:e>
                                    <m:sup>
                                      <m:r>
                                        <a:rPr lang="en-US" altLang="zh-CN" sz="2800" i="1">
                                          <a:solidFill>
                                            <a:srgbClr val="09405E"/>
                                          </a:solidFill>
                                          <a:latin typeface="Cambria Math" charset="0"/>
                                          <a:ea typeface="微软雅黑" pitchFamily="34" charset="-122"/>
                                        </a:rPr>
                                        <m:t>′</m:t>
                                      </m:r>
                                    </m:sup>
                                  </m:sSup>
                                </m:e>
                              </m:d>
                            </m:e>
                          </m:d>
                        </m:e>
                      </m:func>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227611" y="2147739"/>
                <a:ext cx="6868482" cy="106048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3058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B2B262-DDE4-472A-135C-3BE9BA5C97BB}"/>
              </a:ext>
            </a:extLst>
          </p:cNvPr>
          <p:cNvSpPr>
            <a:spLocks noGrp="1"/>
          </p:cNvSpPr>
          <p:nvPr>
            <p:ph sz="quarter" idx="10"/>
          </p:nvPr>
        </p:nvSpPr>
        <p:spPr/>
        <p:txBody>
          <a:bodyPr/>
          <a:lstStyle/>
          <a:p>
            <a:r>
              <a:rPr kumimoji="1" lang="zh-CN" altLang="en-US" dirty="0"/>
              <a:t>例：</a:t>
            </a:r>
            <a:r>
              <a:rPr lang="zh-CN" altLang="en-US" b="0" i="0" dirty="0">
                <a:effectLst/>
                <a:latin typeface="Helvetica" pitchFamily="2" charset="0"/>
              </a:rPr>
              <a:t>金棕榈奖</a:t>
            </a:r>
            <a:r>
              <a:rPr lang="en-US" altLang="zh-CN" b="0" i="0" dirty="0">
                <a:effectLst/>
                <a:latin typeface="Helvetica" pitchFamily="2" charset="0"/>
              </a:rPr>
              <a:t>(</a:t>
            </a:r>
            <a:r>
              <a:rPr lang="en" altLang="zh-CN" b="0" i="0" dirty="0">
                <a:effectLst/>
                <a:latin typeface="Helvetica" pitchFamily="2" charset="0"/>
              </a:rPr>
              <a:t>Palme d‘Or)</a:t>
            </a:r>
            <a:r>
              <a:rPr lang="zh-CN" altLang="en-US" b="0" i="0" dirty="0">
                <a:effectLst/>
                <a:latin typeface="Helvetica" pitchFamily="2" charset="0"/>
              </a:rPr>
              <a:t> 电影预测</a:t>
            </a:r>
            <a:endParaRPr kumimoji="1" lang="zh-CN" altLang="en-US" dirty="0"/>
          </a:p>
        </p:txBody>
      </p:sp>
      <p:sp>
        <p:nvSpPr>
          <p:cNvPr id="3" name="标题 2">
            <a:extLst>
              <a:ext uri="{FF2B5EF4-FFF2-40B4-BE49-F238E27FC236}">
                <a16:creationId xmlns:a16="http://schemas.microsoft.com/office/drawing/2014/main" id="{5B014EFF-09D9-C61A-0276-2511F49FC712}"/>
              </a:ext>
            </a:extLst>
          </p:cNvPr>
          <p:cNvSpPr>
            <a:spLocks noGrp="1"/>
          </p:cNvSpPr>
          <p:nvPr>
            <p:ph type="title"/>
          </p:nvPr>
        </p:nvSpPr>
        <p:spPr/>
        <p:txBody>
          <a:bodyPr/>
          <a:lstStyle/>
          <a:p>
            <a:r>
              <a:rPr kumimoji="1" lang="en-US" altLang="zh-CN" dirty="0"/>
              <a:t>RBF</a:t>
            </a:r>
            <a:r>
              <a:rPr kumimoji="1" lang="zh-CN" altLang="en-US" dirty="0"/>
              <a:t>核</a:t>
            </a:r>
          </a:p>
        </p:txBody>
      </p:sp>
      <p:pic>
        <p:nvPicPr>
          <p:cNvPr id="9" name="图片 8" descr="图表, 气泡图&#10;&#10;描述已自动生成">
            <a:extLst>
              <a:ext uri="{FF2B5EF4-FFF2-40B4-BE49-F238E27FC236}">
                <a16:creationId xmlns:a16="http://schemas.microsoft.com/office/drawing/2014/main" id="{08F887A4-DC71-F612-A409-E9E3C273B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774" y="2039989"/>
            <a:ext cx="7061200" cy="3898900"/>
          </a:xfrm>
          <a:prstGeom prst="rect">
            <a:avLst/>
          </a:prstGeom>
        </p:spPr>
      </p:pic>
      <p:sp>
        <p:nvSpPr>
          <p:cNvPr id="10" name="文本框 9">
            <a:extLst>
              <a:ext uri="{FF2B5EF4-FFF2-40B4-BE49-F238E27FC236}">
                <a16:creationId xmlns:a16="http://schemas.microsoft.com/office/drawing/2014/main" id="{F3B0E489-30D4-E44D-B3C4-BAA5033ED8C1}"/>
              </a:ext>
            </a:extLst>
          </p:cNvPr>
          <p:cNvSpPr txBox="1"/>
          <p:nvPr/>
        </p:nvSpPr>
        <p:spPr>
          <a:xfrm>
            <a:off x="3515032" y="5792629"/>
            <a:ext cx="1735394" cy="461665"/>
          </a:xfrm>
          <a:prstGeom prst="rect">
            <a:avLst/>
          </a:prstGeom>
          <a:noFill/>
        </p:spPr>
        <p:txBody>
          <a:bodyPr wrap="square" rtlCol="0">
            <a:spAutoFit/>
          </a:bodyPr>
          <a:lstStyle/>
          <a:p>
            <a:r>
              <a:rPr lang="en" altLang="zh-CN" sz="2400" dirty="0">
                <a:solidFill>
                  <a:srgbClr val="09405E"/>
                </a:solidFill>
                <a:effectLst/>
                <a:latin typeface="Microsoft YaHei" panose="020B0503020204020204" pitchFamily="34" charset="-122"/>
                <a:ea typeface="Microsoft YaHei" panose="020B0503020204020204" pitchFamily="34" charset="-122"/>
              </a:rPr>
              <a:t>IMDB </a:t>
            </a:r>
            <a:r>
              <a:rPr kumimoji="1" lang="zh-CN" altLang="en-US" sz="2400" dirty="0">
                <a:solidFill>
                  <a:srgbClr val="09405E"/>
                </a:solidFill>
                <a:latin typeface="Microsoft YaHei" panose="020B0503020204020204" pitchFamily="34" charset="-122"/>
                <a:ea typeface="Microsoft YaHei" panose="020B0503020204020204" pitchFamily="34" charset="-122"/>
              </a:rPr>
              <a:t>评分</a:t>
            </a:r>
          </a:p>
        </p:txBody>
      </p:sp>
      <p:sp>
        <p:nvSpPr>
          <p:cNvPr id="11" name="文本框 10">
            <a:extLst>
              <a:ext uri="{FF2B5EF4-FFF2-40B4-BE49-F238E27FC236}">
                <a16:creationId xmlns:a16="http://schemas.microsoft.com/office/drawing/2014/main" id="{92473976-4D1D-1A06-F380-A09AE747EE78}"/>
              </a:ext>
            </a:extLst>
          </p:cNvPr>
          <p:cNvSpPr txBox="1"/>
          <p:nvPr/>
        </p:nvSpPr>
        <p:spPr>
          <a:xfrm>
            <a:off x="674853" y="3989439"/>
            <a:ext cx="888475" cy="461665"/>
          </a:xfrm>
          <a:prstGeom prst="rect">
            <a:avLst/>
          </a:prstGeom>
          <a:noFill/>
        </p:spPr>
        <p:txBody>
          <a:bodyPr wrap="square" rtlCol="0">
            <a:spAutoFit/>
          </a:bodyPr>
          <a:lstStyle/>
          <a:p>
            <a:r>
              <a:rPr lang="zh-CN" altLang="en-US" sz="2400" dirty="0">
                <a:solidFill>
                  <a:srgbClr val="09405E"/>
                </a:solidFill>
                <a:effectLst/>
                <a:latin typeface="Microsoft YaHei" panose="020B0503020204020204" pitchFamily="34" charset="-122"/>
                <a:ea typeface="Microsoft YaHei" panose="020B0503020204020204" pitchFamily="34" charset="-122"/>
              </a:rPr>
              <a:t>预算</a:t>
            </a:r>
            <a:endParaRPr kumimoji="1" lang="zh-CN" altLang="en-US" sz="2400" dirty="0">
              <a:solidFill>
                <a:srgbClr val="09405E"/>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2E085609-B31A-6852-5783-6D7814DE98BD}"/>
              </a:ext>
            </a:extLst>
          </p:cNvPr>
          <p:cNvSpPr/>
          <p:nvPr/>
        </p:nvSpPr>
        <p:spPr bwMode="auto">
          <a:xfrm>
            <a:off x="1429774" y="2039989"/>
            <a:ext cx="1180691" cy="31540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3" name="文本框 12">
            <a:extLst>
              <a:ext uri="{FF2B5EF4-FFF2-40B4-BE49-F238E27FC236}">
                <a16:creationId xmlns:a16="http://schemas.microsoft.com/office/drawing/2014/main" id="{CA8E225D-463B-A4CD-1E89-7D1500488E55}"/>
              </a:ext>
            </a:extLst>
          </p:cNvPr>
          <p:cNvSpPr txBox="1"/>
          <p:nvPr/>
        </p:nvSpPr>
        <p:spPr>
          <a:xfrm>
            <a:off x="6303818" y="2381403"/>
            <a:ext cx="4458408" cy="1384995"/>
          </a:xfrm>
          <a:prstGeom prst="rect">
            <a:avLst/>
          </a:prstGeom>
          <a:solidFill>
            <a:schemeClr val="bg1"/>
          </a:solidFill>
        </p:spPr>
        <p:txBody>
          <a:bodyPr wrap="square" rtlCol="0">
            <a:spAutoFit/>
          </a:bodyPr>
          <a:lstStyle/>
          <a:p>
            <a:r>
              <a:rPr lang="zh-CN" altLang="en-US" sz="2800" dirty="0">
                <a:solidFill>
                  <a:srgbClr val="09405E"/>
                </a:solidFill>
                <a:latin typeface="Microsoft YaHei" panose="020B0503020204020204" pitchFamily="34" charset="-122"/>
                <a:ea typeface="Microsoft YaHei" panose="020B0503020204020204" pitchFamily="34" charset="-122"/>
              </a:rPr>
              <a:t>通过计算观测样本与训练样本</a:t>
            </a:r>
            <a:r>
              <a:rPr lang="en-US" altLang="zh-CN" sz="2800" dirty="0">
                <a:solidFill>
                  <a:srgbClr val="09405E"/>
                </a:solidFill>
                <a:latin typeface="Microsoft YaHei" panose="020B0503020204020204" pitchFamily="34" charset="-122"/>
                <a:ea typeface="Microsoft YaHei" panose="020B0503020204020204" pitchFamily="34" charset="-122"/>
              </a:rPr>
              <a:t>/</a:t>
            </a:r>
            <a:r>
              <a:rPr lang="zh-CN" altLang="en-US" sz="2800" dirty="0">
                <a:solidFill>
                  <a:srgbClr val="09405E"/>
                </a:solidFill>
                <a:latin typeface="Microsoft YaHei" panose="020B0503020204020204" pitchFamily="34" charset="-122"/>
                <a:ea typeface="Microsoft YaHei" panose="020B0503020204020204" pitchFamily="34" charset="-122"/>
              </a:rPr>
              <a:t>支持向量的相似性，将输入变换到无穷维空间</a:t>
            </a:r>
            <a:endParaRPr kumimoji="1" lang="zh-CN" altLang="en-US" sz="2800" dirty="0">
              <a:solidFill>
                <a:srgbClr val="09405E"/>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1134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descr="气泡图&#10;&#10;描述已自动生成">
            <a:extLst>
              <a:ext uri="{FF2B5EF4-FFF2-40B4-BE49-F238E27FC236}">
                <a16:creationId xmlns:a16="http://schemas.microsoft.com/office/drawing/2014/main" id="{603EC50C-8855-37CD-8300-456696F38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774" y="1982629"/>
            <a:ext cx="5384800" cy="3810000"/>
          </a:xfrm>
          <a:prstGeom prst="rect">
            <a:avLst/>
          </a:prstGeom>
        </p:spPr>
      </p:pic>
      <p:sp>
        <p:nvSpPr>
          <p:cNvPr id="2" name="内容占位符 1">
            <a:extLst>
              <a:ext uri="{FF2B5EF4-FFF2-40B4-BE49-F238E27FC236}">
                <a16:creationId xmlns:a16="http://schemas.microsoft.com/office/drawing/2014/main" id="{8FB2B262-DDE4-472A-135C-3BE9BA5C97BB}"/>
              </a:ext>
            </a:extLst>
          </p:cNvPr>
          <p:cNvSpPr>
            <a:spLocks noGrp="1"/>
          </p:cNvSpPr>
          <p:nvPr>
            <p:ph sz="quarter" idx="10"/>
          </p:nvPr>
        </p:nvSpPr>
        <p:spPr/>
        <p:txBody>
          <a:bodyPr/>
          <a:lstStyle/>
          <a:p>
            <a:r>
              <a:rPr kumimoji="1" lang="zh-CN" altLang="en-US" dirty="0"/>
              <a:t>例：</a:t>
            </a:r>
            <a:r>
              <a:rPr lang="zh-CN" altLang="en-US" b="0" i="0" dirty="0">
                <a:effectLst/>
                <a:latin typeface="Helvetica" pitchFamily="2" charset="0"/>
              </a:rPr>
              <a:t>金棕榈奖</a:t>
            </a:r>
            <a:r>
              <a:rPr lang="en-US" altLang="zh-CN" b="0" i="0" dirty="0">
                <a:effectLst/>
                <a:latin typeface="Helvetica" pitchFamily="2" charset="0"/>
              </a:rPr>
              <a:t>(</a:t>
            </a:r>
            <a:r>
              <a:rPr lang="en" altLang="zh-CN" b="0" i="0" dirty="0">
                <a:effectLst/>
                <a:latin typeface="Helvetica" pitchFamily="2" charset="0"/>
              </a:rPr>
              <a:t>Palme d‘Or)</a:t>
            </a:r>
            <a:r>
              <a:rPr lang="zh-CN" altLang="en-US" b="0" i="0" dirty="0">
                <a:effectLst/>
                <a:latin typeface="Helvetica" pitchFamily="2" charset="0"/>
              </a:rPr>
              <a:t> 电影预测</a:t>
            </a:r>
            <a:endParaRPr kumimoji="1" lang="zh-CN" altLang="en-US" dirty="0"/>
          </a:p>
        </p:txBody>
      </p:sp>
      <p:sp>
        <p:nvSpPr>
          <p:cNvPr id="3" name="标题 2">
            <a:extLst>
              <a:ext uri="{FF2B5EF4-FFF2-40B4-BE49-F238E27FC236}">
                <a16:creationId xmlns:a16="http://schemas.microsoft.com/office/drawing/2014/main" id="{5B014EFF-09D9-C61A-0276-2511F49FC712}"/>
              </a:ext>
            </a:extLst>
          </p:cNvPr>
          <p:cNvSpPr>
            <a:spLocks noGrp="1"/>
          </p:cNvSpPr>
          <p:nvPr>
            <p:ph type="title"/>
          </p:nvPr>
        </p:nvSpPr>
        <p:spPr/>
        <p:txBody>
          <a:bodyPr/>
          <a:lstStyle/>
          <a:p>
            <a:r>
              <a:rPr kumimoji="1" lang="en-US" altLang="zh-CN" dirty="0"/>
              <a:t>RBF</a:t>
            </a:r>
            <a:r>
              <a:rPr kumimoji="1" lang="zh-CN" altLang="en-US" dirty="0"/>
              <a:t>核</a:t>
            </a:r>
          </a:p>
        </p:txBody>
      </p:sp>
      <p:sp>
        <p:nvSpPr>
          <p:cNvPr id="10" name="文本框 9">
            <a:extLst>
              <a:ext uri="{FF2B5EF4-FFF2-40B4-BE49-F238E27FC236}">
                <a16:creationId xmlns:a16="http://schemas.microsoft.com/office/drawing/2014/main" id="{F3B0E489-30D4-E44D-B3C4-BAA5033ED8C1}"/>
              </a:ext>
            </a:extLst>
          </p:cNvPr>
          <p:cNvSpPr txBox="1"/>
          <p:nvPr/>
        </p:nvSpPr>
        <p:spPr>
          <a:xfrm>
            <a:off x="3515032" y="5792629"/>
            <a:ext cx="1735394" cy="461665"/>
          </a:xfrm>
          <a:prstGeom prst="rect">
            <a:avLst/>
          </a:prstGeom>
          <a:noFill/>
        </p:spPr>
        <p:txBody>
          <a:bodyPr wrap="square" rtlCol="0">
            <a:spAutoFit/>
          </a:bodyPr>
          <a:lstStyle/>
          <a:p>
            <a:r>
              <a:rPr lang="en" altLang="zh-CN" sz="2400" dirty="0">
                <a:solidFill>
                  <a:srgbClr val="09405E"/>
                </a:solidFill>
                <a:effectLst/>
                <a:latin typeface="Microsoft YaHei" panose="020B0503020204020204" pitchFamily="34" charset="-122"/>
                <a:ea typeface="Microsoft YaHei" panose="020B0503020204020204" pitchFamily="34" charset="-122"/>
              </a:rPr>
              <a:t>IMDB </a:t>
            </a:r>
            <a:r>
              <a:rPr kumimoji="1" lang="zh-CN" altLang="en-US" sz="2400" dirty="0">
                <a:solidFill>
                  <a:srgbClr val="09405E"/>
                </a:solidFill>
                <a:latin typeface="Microsoft YaHei" panose="020B0503020204020204" pitchFamily="34" charset="-122"/>
                <a:ea typeface="Microsoft YaHei" panose="020B0503020204020204" pitchFamily="34" charset="-122"/>
              </a:rPr>
              <a:t>评分</a:t>
            </a:r>
          </a:p>
        </p:txBody>
      </p:sp>
      <p:sp>
        <p:nvSpPr>
          <p:cNvPr id="11" name="文本框 10">
            <a:extLst>
              <a:ext uri="{FF2B5EF4-FFF2-40B4-BE49-F238E27FC236}">
                <a16:creationId xmlns:a16="http://schemas.microsoft.com/office/drawing/2014/main" id="{92473976-4D1D-1A06-F380-A09AE747EE78}"/>
              </a:ext>
            </a:extLst>
          </p:cNvPr>
          <p:cNvSpPr txBox="1"/>
          <p:nvPr/>
        </p:nvSpPr>
        <p:spPr>
          <a:xfrm>
            <a:off x="674853" y="3989439"/>
            <a:ext cx="888475" cy="461665"/>
          </a:xfrm>
          <a:prstGeom prst="rect">
            <a:avLst/>
          </a:prstGeom>
          <a:noFill/>
        </p:spPr>
        <p:txBody>
          <a:bodyPr wrap="square" rtlCol="0">
            <a:spAutoFit/>
          </a:bodyPr>
          <a:lstStyle/>
          <a:p>
            <a:r>
              <a:rPr lang="zh-CN" altLang="en-US" sz="2400" dirty="0">
                <a:solidFill>
                  <a:srgbClr val="09405E"/>
                </a:solidFill>
                <a:effectLst/>
                <a:latin typeface="Microsoft YaHei" panose="020B0503020204020204" pitchFamily="34" charset="-122"/>
                <a:ea typeface="Microsoft YaHei" panose="020B0503020204020204" pitchFamily="34" charset="-122"/>
              </a:rPr>
              <a:t>预算</a:t>
            </a:r>
            <a:endParaRPr kumimoji="1" lang="zh-CN" altLang="en-US" sz="2400" dirty="0">
              <a:solidFill>
                <a:srgbClr val="09405E"/>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2E085609-B31A-6852-5783-6D7814DE98BD}"/>
              </a:ext>
            </a:extLst>
          </p:cNvPr>
          <p:cNvSpPr/>
          <p:nvPr/>
        </p:nvSpPr>
        <p:spPr bwMode="auto">
          <a:xfrm>
            <a:off x="1429774" y="2010493"/>
            <a:ext cx="1180691" cy="31540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 name="文本框 4">
            <a:extLst>
              <a:ext uri="{FF2B5EF4-FFF2-40B4-BE49-F238E27FC236}">
                <a16:creationId xmlns:a16="http://schemas.microsoft.com/office/drawing/2014/main" id="{2EF354F8-9065-9145-E449-CB8D42CFA755}"/>
              </a:ext>
            </a:extLst>
          </p:cNvPr>
          <p:cNvSpPr txBox="1"/>
          <p:nvPr/>
        </p:nvSpPr>
        <p:spPr>
          <a:xfrm>
            <a:off x="6569289" y="2483538"/>
            <a:ext cx="4458408" cy="1384995"/>
          </a:xfrm>
          <a:prstGeom prst="rect">
            <a:avLst/>
          </a:prstGeom>
          <a:solidFill>
            <a:schemeClr val="bg1"/>
          </a:solidFill>
        </p:spPr>
        <p:txBody>
          <a:bodyPr wrap="square" rtlCol="0">
            <a:spAutoFit/>
          </a:bodyPr>
          <a:lstStyle/>
          <a:p>
            <a:r>
              <a:rPr lang="zh-CN" altLang="en-US" sz="2800" dirty="0">
                <a:solidFill>
                  <a:srgbClr val="7030A0"/>
                </a:solidFill>
                <a:latin typeface="Microsoft YaHei" panose="020B0503020204020204" pitchFamily="34" charset="-122"/>
                <a:ea typeface="Microsoft YaHei" panose="020B0503020204020204" pitchFamily="34" charset="-122"/>
              </a:rPr>
              <a:t>通过计算观测样本与训练样本</a:t>
            </a:r>
            <a:r>
              <a:rPr lang="en" altLang="zh-CN" sz="2800" dirty="0">
                <a:solidFill>
                  <a:srgbClr val="7030A0"/>
                </a:solidFill>
                <a:effectLst/>
                <a:latin typeface="TwCenMT"/>
              </a:rPr>
              <a:t>“Pulp Fiction” </a:t>
            </a:r>
            <a:r>
              <a:rPr lang="zh-CN" altLang="en-US" sz="2800" dirty="0">
                <a:solidFill>
                  <a:srgbClr val="7030A0"/>
                </a:solidFill>
                <a:latin typeface="Microsoft YaHei" panose="020B0503020204020204" pitchFamily="34" charset="-122"/>
                <a:ea typeface="Microsoft YaHei" panose="020B0503020204020204" pitchFamily="34" charset="-122"/>
              </a:rPr>
              <a:t>的相似性，得到第</a:t>
            </a:r>
            <a:r>
              <a:rPr lang="en-US" altLang="zh-CN" sz="2800" dirty="0">
                <a:solidFill>
                  <a:srgbClr val="7030A0"/>
                </a:solidFill>
                <a:latin typeface="Microsoft YaHei" panose="020B0503020204020204" pitchFamily="34" charset="-122"/>
                <a:ea typeface="Microsoft YaHei" panose="020B0503020204020204" pitchFamily="34" charset="-122"/>
              </a:rPr>
              <a:t>1</a:t>
            </a:r>
            <a:r>
              <a:rPr lang="zh-CN" altLang="en-US" sz="2800" dirty="0">
                <a:solidFill>
                  <a:srgbClr val="7030A0"/>
                </a:solidFill>
                <a:latin typeface="Microsoft YaHei" panose="020B0503020204020204" pitchFamily="34" charset="-122"/>
                <a:ea typeface="Microsoft YaHei" panose="020B0503020204020204" pitchFamily="34" charset="-122"/>
              </a:rPr>
              <a:t>维特征</a:t>
            </a:r>
            <a:endParaRPr kumimoji="1" lang="zh-CN" altLang="en-US" sz="2800" dirty="0">
              <a:solidFill>
                <a:srgbClr val="7030A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98967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气泡图&#10;&#10;描述已自动生成">
            <a:extLst>
              <a:ext uri="{FF2B5EF4-FFF2-40B4-BE49-F238E27FC236}">
                <a16:creationId xmlns:a16="http://schemas.microsoft.com/office/drawing/2014/main" id="{96916EBF-D317-94D2-6C57-55C97A2C8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26" y="2001473"/>
            <a:ext cx="5257800" cy="3835400"/>
          </a:xfrm>
          <a:prstGeom prst="rect">
            <a:avLst/>
          </a:prstGeom>
        </p:spPr>
      </p:pic>
      <p:sp>
        <p:nvSpPr>
          <p:cNvPr id="2" name="内容占位符 1">
            <a:extLst>
              <a:ext uri="{FF2B5EF4-FFF2-40B4-BE49-F238E27FC236}">
                <a16:creationId xmlns:a16="http://schemas.microsoft.com/office/drawing/2014/main" id="{8FB2B262-DDE4-472A-135C-3BE9BA5C97BB}"/>
              </a:ext>
            </a:extLst>
          </p:cNvPr>
          <p:cNvSpPr>
            <a:spLocks noGrp="1"/>
          </p:cNvSpPr>
          <p:nvPr>
            <p:ph sz="quarter" idx="10"/>
          </p:nvPr>
        </p:nvSpPr>
        <p:spPr/>
        <p:txBody>
          <a:bodyPr/>
          <a:lstStyle/>
          <a:p>
            <a:r>
              <a:rPr kumimoji="1" lang="zh-CN" altLang="en-US" dirty="0"/>
              <a:t>例：</a:t>
            </a:r>
            <a:r>
              <a:rPr lang="zh-CN" altLang="en-US" b="0" i="0" dirty="0">
                <a:effectLst/>
                <a:latin typeface="Helvetica" pitchFamily="2" charset="0"/>
              </a:rPr>
              <a:t>金棕榈奖</a:t>
            </a:r>
            <a:r>
              <a:rPr lang="en-US" altLang="zh-CN" b="0" i="0" dirty="0">
                <a:effectLst/>
                <a:latin typeface="Helvetica" pitchFamily="2" charset="0"/>
              </a:rPr>
              <a:t>(</a:t>
            </a:r>
            <a:r>
              <a:rPr lang="en" altLang="zh-CN" b="0" i="0" dirty="0">
                <a:effectLst/>
                <a:latin typeface="Helvetica" pitchFamily="2" charset="0"/>
              </a:rPr>
              <a:t>Palme d‘Or)</a:t>
            </a:r>
            <a:r>
              <a:rPr lang="zh-CN" altLang="en-US" b="0" i="0" dirty="0">
                <a:effectLst/>
                <a:latin typeface="Helvetica" pitchFamily="2" charset="0"/>
              </a:rPr>
              <a:t> 电影预测</a:t>
            </a:r>
            <a:endParaRPr kumimoji="1" lang="zh-CN" altLang="en-US" dirty="0"/>
          </a:p>
        </p:txBody>
      </p:sp>
      <p:sp>
        <p:nvSpPr>
          <p:cNvPr id="3" name="标题 2">
            <a:extLst>
              <a:ext uri="{FF2B5EF4-FFF2-40B4-BE49-F238E27FC236}">
                <a16:creationId xmlns:a16="http://schemas.microsoft.com/office/drawing/2014/main" id="{5B014EFF-09D9-C61A-0276-2511F49FC712}"/>
              </a:ext>
            </a:extLst>
          </p:cNvPr>
          <p:cNvSpPr>
            <a:spLocks noGrp="1"/>
          </p:cNvSpPr>
          <p:nvPr>
            <p:ph type="title"/>
          </p:nvPr>
        </p:nvSpPr>
        <p:spPr/>
        <p:txBody>
          <a:bodyPr/>
          <a:lstStyle/>
          <a:p>
            <a:r>
              <a:rPr kumimoji="1" lang="en-US" altLang="zh-CN" dirty="0"/>
              <a:t>RBF</a:t>
            </a:r>
            <a:r>
              <a:rPr kumimoji="1" lang="zh-CN" altLang="en-US" dirty="0"/>
              <a:t>核</a:t>
            </a:r>
          </a:p>
        </p:txBody>
      </p:sp>
      <p:sp>
        <p:nvSpPr>
          <p:cNvPr id="10" name="文本框 9">
            <a:extLst>
              <a:ext uri="{FF2B5EF4-FFF2-40B4-BE49-F238E27FC236}">
                <a16:creationId xmlns:a16="http://schemas.microsoft.com/office/drawing/2014/main" id="{F3B0E489-30D4-E44D-B3C4-BAA5033ED8C1}"/>
              </a:ext>
            </a:extLst>
          </p:cNvPr>
          <p:cNvSpPr txBox="1"/>
          <p:nvPr/>
        </p:nvSpPr>
        <p:spPr>
          <a:xfrm>
            <a:off x="3515032" y="5792629"/>
            <a:ext cx="1735394" cy="461665"/>
          </a:xfrm>
          <a:prstGeom prst="rect">
            <a:avLst/>
          </a:prstGeom>
          <a:noFill/>
        </p:spPr>
        <p:txBody>
          <a:bodyPr wrap="square" rtlCol="0">
            <a:spAutoFit/>
          </a:bodyPr>
          <a:lstStyle/>
          <a:p>
            <a:r>
              <a:rPr lang="en" altLang="zh-CN" sz="2400" dirty="0">
                <a:solidFill>
                  <a:srgbClr val="09405E"/>
                </a:solidFill>
                <a:effectLst/>
                <a:latin typeface="Microsoft YaHei" panose="020B0503020204020204" pitchFamily="34" charset="-122"/>
                <a:ea typeface="Microsoft YaHei" panose="020B0503020204020204" pitchFamily="34" charset="-122"/>
              </a:rPr>
              <a:t>IMDB </a:t>
            </a:r>
            <a:r>
              <a:rPr kumimoji="1" lang="zh-CN" altLang="en-US" sz="2400" dirty="0">
                <a:solidFill>
                  <a:srgbClr val="09405E"/>
                </a:solidFill>
                <a:latin typeface="Microsoft YaHei" panose="020B0503020204020204" pitchFamily="34" charset="-122"/>
                <a:ea typeface="Microsoft YaHei" panose="020B0503020204020204" pitchFamily="34" charset="-122"/>
              </a:rPr>
              <a:t>评分</a:t>
            </a:r>
          </a:p>
        </p:txBody>
      </p:sp>
      <p:sp>
        <p:nvSpPr>
          <p:cNvPr id="11" name="文本框 10">
            <a:extLst>
              <a:ext uri="{FF2B5EF4-FFF2-40B4-BE49-F238E27FC236}">
                <a16:creationId xmlns:a16="http://schemas.microsoft.com/office/drawing/2014/main" id="{92473976-4D1D-1A06-F380-A09AE747EE78}"/>
              </a:ext>
            </a:extLst>
          </p:cNvPr>
          <p:cNvSpPr txBox="1"/>
          <p:nvPr/>
        </p:nvSpPr>
        <p:spPr>
          <a:xfrm>
            <a:off x="674853" y="3989439"/>
            <a:ext cx="888475" cy="461665"/>
          </a:xfrm>
          <a:prstGeom prst="rect">
            <a:avLst/>
          </a:prstGeom>
          <a:noFill/>
        </p:spPr>
        <p:txBody>
          <a:bodyPr wrap="square" rtlCol="0">
            <a:spAutoFit/>
          </a:bodyPr>
          <a:lstStyle/>
          <a:p>
            <a:r>
              <a:rPr lang="zh-CN" altLang="en-US" sz="2400" dirty="0">
                <a:solidFill>
                  <a:srgbClr val="09405E"/>
                </a:solidFill>
                <a:effectLst/>
                <a:latin typeface="Microsoft YaHei" panose="020B0503020204020204" pitchFamily="34" charset="-122"/>
                <a:ea typeface="Microsoft YaHei" panose="020B0503020204020204" pitchFamily="34" charset="-122"/>
              </a:rPr>
              <a:t>预算</a:t>
            </a:r>
            <a:endParaRPr kumimoji="1" lang="zh-CN" altLang="en-US" sz="2400" dirty="0">
              <a:solidFill>
                <a:srgbClr val="09405E"/>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2E085609-B31A-6852-5783-6D7814DE98BD}"/>
              </a:ext>
            </a:extLst>
          </p:cNvPr>
          <p:cNvSpPr/>
          <p:nvPr/>
        </p:nvSpPr>
        <p:spPr bwMode="auto">
          <a:xfrm>
            <a:off x="1429774" y="2010493"/>
            <a:ext cx="1180691" cy="31540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 name="文本框 4">
            <a:extLst>
              <a:ext uri="{FF2B5EF4-FFF2-40B4-BE49-F238E27FC236}">
                <a16:creationId xmlns:a16="http://schemas.microsoft.com/office/drawing/2014/main" id="{2EF354F8-9065-9145-E449-CB8D42CFA755}"/>
              </a:ext>
            </a:extLst>
          </p:cNvPr>
          <p:cNvSpPr txBox="1"/>
          <p:nvPr/>
        </p:nvSpPr>
        <p:spPr>
          <a:xfrm>
            <a:off x="6480799" y="2534178"/>
            <a:ext cx="4458408" cy="1384995"/>
          </a:xfrm>
          <a:prstGeom prst="rect">
            <a:avLst/>
          </a:prstGeom>
          <a:solidFill>
            <a:schemeClr val="bg1"/>
          </a:solidFill>
        </p:spPr>
        <p:txBody>
          <a:bodyPr wrap="square" rtlCol="0">
            <a:spAutoFit/>
          </a:bodyPr>
          <a:lstStyle/>
          <a:p>
            <a:r>
              <a:rPr lang="zh-CN" altLang="en-US" sz="2800" dirty="0">
                <a:solidFill>
                  <a:srgbClr val="7030A0"/>
                </a:solidFill>
                <a:latin typeface="Microsoft YaHei" panose="020B0503020204020204" pitchFamily="34" charset="-122"/>
                <a:ea typeface="Microsoft YaHei" panose="020B0503020204020204" pitchFamily="34" charset="-122"/>
              </a:rPr>
              <a:t>通过计算观测样本与训练样本</a:t>
            </a:r>
            <a:r>
              <a:rPr lang="en" altLang="zh-CN" sz="2800" dirty="0">
                <a:solidFill>
                  <a:srgbClr val="7030A0"/>
                </a:solidFill>
                <a:effectLst/>
                <a:latin typeface="TwCenMT"/>
              </a:rPr>
              <a:t>“</a:t>
            </a:r>
            <a:r>
              <a:rPr lang="en" altLang="zh-CN" sz="2800" dirty="0">
                <a:solidFill>
                  <a:srgbClr val="6D2D9E"/>
                </a:solidFill>
                <a:effectLst/>
                <a:latin typeface="TwCenMT"/>
              </a:rPr>
              <a:t>Black Swan </a:t>
            </a:r>
            <a:r>
              <a:rPr lang="en" altLang="zh-CN" sz="2800" dirty="0">
                <a:solidFill>
                  <a:srgbClr val="7030A0"/>
                </a:solidFill>
                <a:effectLst/>
                <a:latin typeface="TwCenMT"/>
              </a:rPr>
              <a:t>” </a:t>
            </a:r>
            <a:r>
              <a:rPr lang="zh-CN" altLang="en-US" sz="2800" dirty="0">
                <a:solidFill>
                  <a:srgbClr val="7030A0"/>
                </a:solidFill>
                <a:latin typeface="Microsoft YaHei" panose="020B0503020204020204" pitchFamily="34" charset="-122"/>
                <a:ea typeface="Microsoft YaHei" panose="020B0503020204020204" pitchFamily="34" charset="-122"/>
              </a:rPr>
              <a:t>的相似性，得到第</a:t>
            </a:r>
            <a:r>
              <a:rPr lang="en-US" altLang="zh-CN" sz="2800" dirty="0">
                <a:solidFill>
                  <a:srgbClr val="7030A0"/>
                </a:solidFill>
                <a:latin typeface="Microsoft YaHei" panose="020B0503020204020204" pitchFamily="34" charset="-122"/>
                <a:ea typeface="Microsoft YaHei" panose="020B0503020204020204" pitchFamily="34" charset="-122"/>
              </a:rPr>
              <a:t>2</a:t>
            </a:r>
            <a:r>
              <a:rPr lang="zh-CN" altLang="en-US" sz="2800" dirty="0">
                <a:solidFill>
                  <a:srgbClr val="7030A0"/>
                </a:solidFill>
                <a:latin typeface="Microsoft YaHei" panose="020B0503020204020204" pitchFamily="34" charset="-122"/>
                <a:ea typeface="Microsoft YaHei" panose="020B0503020204020204" pitchFamily="34" charset="-122"/>
              </a:rPr>
              <a:t>维特征</a:t>
            </a:r>
            <a:endParaRPr kumimoji="1" lang="zh-CN" altLang="en-US" sz="2800" dirty="0">
              <a:solidFill>
                <a:srgbClr val="7030A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19814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normAutofit/>
              </a:bodyPr>
              <a:lstStyle/>
              <a:p>
                <a:r>
                  <a:rPr lang="zh-CN" altLang="en-US" dirty="0">
                    <a:latin typeface="Times New Roman" pitchFamily="18" charset="0"/>
                    <a:cs typeface="Times New Roman" pitchFamily="18" charset="0"/>
                  </a:rPr>
                  <a:t>令线性分类面为：</a:t>
                </a:r>
                <a14:m>
                  <m:oMath xmlns:m="http://schemas.openxmlformats.org/officeDocument/2006/math">
                    <m:r>
                      <a:rPr kumimoji="1" lang="en-US" altLang="zh-CN" i="1" dirty="0">
                        <a:latin typeface="Cambria Math" charset="0"/>
                      </a:rPr>
                      <m:t>𝑓</m:t>
                    </m:r>
                    <m:d>
                      <m:dPr>
                        <m:ctrlPr>
                          <a:rPr kumimoji="1" lang="en-US" altLang="zh-CN" i="1" dirty="0">
                            <a:latin typeface="Cambria Math" panose="02040503050406030204" pitchFamily="18" charset="0"/>
                          </a:rPr>
                        </m:ctrlPr>
                      </m:dPr>
                      <m:e>
                        <m:r>
                          <a:rPr kumimoji="1" lang="en-US" altLang="zh-CN" b="1" i="1" dirty="0">
                            <a:latin typeface="Cambria Math" charset="0"/>
                          </a:rPr>
                          <m:t>𝒙</m:t>
                        </m:r>
                      </m:e>
                    </m:d>
                    <m:r>
                      <a:rPr kumimoji="1" lang="en-US" altLang="zh-CN" i="1" dirty="0">
                        <a:latin typeface="Cambria Math" charset="0"/>
                      </a:rPr>
                      <m:t>=</m:t>
                    </m:r>
                    <m:sSup>
                      <m:sSupPr>
                        <m:ctrlPr>
                          <a:rPr kumimoji="1" lang="en-US" altLang="zh-CN" i="1" dirty="0">
                            <a:latin typeface="Cambria Math" panose="02040503050406030204" pitchFamily="18" charset="0"/>
                          </a:rPr>
                        </m:ctrlPr>
                      </m:sSupPr>
                      <m:e>
                        <m:r>
                          <a:rPr kumimoji="1" lang="en-US" altLang="zh-CN" b="1" i="1" dirty="0">
                            <a:latin typeface="Cambria Math" charset="0"/>
                          </a:rPr>
                          <m:t>𝒘</m:t>
                        </m:r>
                      </m:e>
                      <m:sup>
                        <m:r>
                          <m:rPr>
                            <m:sty m:val="p"/>
                          </m:rPr>
                          <a:rPr kumimoji="1" lang="en-US" altLang="zh-CN" dirty="0">
                            <a:latin typeface="Cambria Math" charset="0"/>
                          </a:rPr>
                          <m:t>T</m:t>
                        </m:r>
                      </m:sup>
                    </m:sSup>
                    <m:r>
                      <a:rPr kumimoji="1" lang="en-US" altLang="zh-CN" b="1" i="1" dirty="0">
                        <a:latin typeface="Cambria Math" charset="0"/>
                      </a:rPr>
                      <m:t>𝒙</m:t>
                    </m:r>
                    <m:r>
                      <a:rPr kumimoji="1" lang="en-US" altLang="zh-CN" i="1" dirty="0">
                        <a:latin typeface="Cambria Math" charset="0"/>
                      </a:rPr>
                      <m:t>+</m:t>
                    </m:r>
                    <m:r>
                      <a:rPr kumimoji="1" lang="en-US" altLang="zh-CN" i="1" dirty="0">
                        <a:latin typeface="Cambria Math" charset="0"/>
                      </a:rPr>
                      <m:t>𝑏</m:t>
                    </m:r>
                  </m:oMath>
                </a14:m>
                <a:endParaRPr lang="en-US" altLang="zh-CN" dirty="0">
                  <a:latin typeface="Times New Roman" pitchFamily="18" charset="0"/>
                  <a:cs typeface="Times New Roman" pitchFamily="18" charset="0"/>
                </a:endParaRPr>
              </a:p>
              <a:p>
                <a:endParaRPr lang="en-US" altLang="zh-CN" b="1" dirty="0">
                  <a:latin typeface="Times New Roman" pitchFamily="18" charset="0"/>
                  <a:cs typeface="Times New Roman" pitchFamily="18" charset="0"/>
                </a:endParaRPr>
              </a:p>
              <a:p>
                <a:r>
                  <a:rPr lang="zh-CN" altLang="en-US" dirty="0">
                    <a:latin typeface="Times New Roman" pitchFamily="18" charset="0"/>
                    <a:cs typeface="Times New Roman" pitchFamily="18" charset="0"/>
                  </a:rPr>
                  <a:t>则有</a:t>
                </a:r>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r>
                  <a:rPr lang="zh-CN" altLang="en-US" dirty="0">
                    <a:latin typeface="Times New Roman" pitchFamily="18" charset="0"/>
                    <a:cs typeface="Times New Roman" pitchFamily="18" charset="0"/>
                  </a:rPr>
                  <a:t>其中</a:t>
                </a:r>
                <a:r>
                  <a:rPr lang="en-US" altLang="zh-CN" b="1" i="1" dirty="0">
                    <a:latin typeface="Times New Roman" pitchFamily="18" charset="0"/>
                    <a:cs typeface="Times New Roman" pitchFamily="18" charset="0"/>
                  </a:rPr>
                  <a:t>x</a:t>
                </a:r>
                <a:r>
                  <a:rPr lang="zh-CN" altLang="en-US" dirty="0">
                    <a:latin typeface="Times New Roman" pitchFamily="18" charset="0"/>
                    <a:cs typeface="Times New Roman" pitchFamily="18" charset="0"/>
                  </a:rPr>
                  <a:t>到分类面的距离</a:t>
                </a:r>
                <a14:m>
                  <m:oMath xmlns:m="http://schemas.openxmlformats.org/officeDocument/2006/math">
                    <m:r>
                      <a:rPr lang="zh-CN" altLang="en-US" i="1" smtClean="0">
                        <a:latin typeface="Cambria Math" charset="0"/>
                        <a:ea typeface="Cambria Math" charset="0"/>
                        <a:cs typeface="Cambria Math" charset="0"/>
                      </a:rPr>
                      <m:t>𝛾</m:t>
                    </m:r>
                  </m:oMath>
                </a14:m>
                <a:r>
                  <a:rPr lang="zh-CN" altLang="en-US" i="1" dirty="0">
                    <a:latin typeface="Times New Roman" pitchFamily="18" charset="0"/>
                    <a:cs typeface="Times New Roman" pitchFamily="18" charset="0"/>
                  </a:rPr>
                  <a:t>。</a:t>
                </a:r>
                <a:endParaRPr lang="en-US" altLang="zh-CN" i="1" dirty="0">
                  <a:latin typeface="Times New Roman" pitchFamily="18" charset="0"/>
                  <a:cs typeface="Times New Roman" pitchFamily="18" charset="0"/>
                </a:endParaRPr>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l="-964"/>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a:bodyPr>
          <a:lstStyle/>
          <a:p>
            <a:r>
              <a:rPr lang="zh-CN" altLang="en-US" dirty="0">
                <a:latin typeface="Times New Roman" pitchFamily="18" charset="0"/>
                <a:cs typeface="Times New Roman" pitchFamily="18" charset="0"/>
              </a:rPr>
              <a:t>间隔</a:t>
            </a:r>
            <a:endParaRPr kumimoji="1" lang="zh-CN" altLang="en-US" b="1" dirty="0"/>
          </a:p>
        </p:txBody>
      </p:sp>
      <p:grpSp>
        <p:nvGrpSpPr>
          <p:cNvPr id="45" name="组 44"/>
          <p:cNvGrpSpPr/>
          <p:nvPr/>
        </p:nvGrpSpPr>
        <p:grpSpPr>
          <a:xfrm>
            <a:off x="6711662" y="2086517"/>
            <a:ext cx="4868962" cy="3332665"/>
            <a:chOff x="5835550" y="1340768"/>
            <a:chExt cx="6309122" cy="3988594"/>
          </a:xfrm>
        </p:grpSpPr>
        <mc:AlternateContent xmlns:mc="http://schemas.openxmlformats.org/markup-compatibility/2006" xmlns:a14="http://schemas.microsoft.com/office/drawing/2010/main">
          <mc:Choice Requires="a14">
            <p:sp>
              <p:nvSpPr>
                <p:cNvPr id="46" name="Text Box 4"/>
                <p:cNvSpPr txBox="1">
                  <a:spLocks noChangeArrowheads="1"/>
                </p:cNvSpPr>
                <p:nvPr/>
              </p:nvSpPr>
              <p:spPr bwMode="auto">
                <a:xfrm>
                  <a:off x="6680041" y="4592766"/>
                  <a:ext cx="1963861" cy="4479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 xmlns:m="http://schemas.openxmlformats.org/officeDocument/2006/math">
                      <m:sSup>
                        <m:sSupPr>
                          <m:ctrlPr>
                            <a:rPr kumimoji="1" lang="en-US" altLang="zh-CN" sz="2000" i="1" dirty="0">
                              <a:latin typeface="Cambria Math" panose="02040503050406030204" pitchFamily="18" charset="0"/>
                            </a:rPr>
                          </m:ctrlPr>
                        </m:sSupPr>
                        <m:e>
                          <m:r>
                            <a:rPr kumimoji="1" lang="en-US" altLang="zh-CN" sz="2000" b="1" i="1" dirty="0">
                              <a:latin typeface="Cambria Math" charset="0"/>
                            </a:rPr>
                            <m:t>𝒘</m:t>
                          </m:r>
                        </m:e>
                        <m:sup>
                          <m:r>
                            <m:rPr>
                              <m:sty m:val="p"/>
                            </m:rPr>
                            <a:rPr kumimoji="1" lang="en-US" altLang="zh-CN" sz="2000" dirty="0">
                              <a:latin typeface="Cambria Math" charset="0"/>
                            </a:rPr>
                            <m:t>T</m:t>
                          </m:r>
                        </m:sup>
                      </m:sSup>
                      <m:r>
                        <a:rPr kumimoji="1" lang="en-US" altLang="zh-CN" sz="2000" b="1" i="1" dirty="0">
                          <a:latin typeface="Cambria Math" charset="0"/>
                        </a:rPr>
                        <m:t>𝒙</m:t>
                      </m:r>
                      <m:r>
                        <a:rPr kumimoji="1" lang="en-US" altLang="zh-CN" sz="2000" i="1" dirty="0">
                          <a:latin typeface="Cambria Math" charset="0"/>
                        </a:rPr>
                        <m:t>+</m:t>
                      </m:r>
                      <m:r>
                        <a:rPr kumimoji="1" lang="en-US" altLang="zh-CN" sz="2000" i="1" dirty="0">
                          <a:latin typeface="Cambria Math" charset="0"/>
                        </a:rPr>
                        <m:t>𝑏</m:t>
                      </m:r>
                    </m:oMath>
                  </a14:m>
                  <a:r>
                    <a:rPr lang="en-GB" altLang="zh-CN" sz="2000" i="1" dirty="0">
                      <a:solidFill>
                        <a:srgbClr val="000000"/>
                      </a:solidFill>
                      <a:ea typeface="宋体" pitchFamily="2" charset="-122"/>
                      <a:sym typeface="Symbol" pitchFamily="18" charset="2"/>
                    </a:rPr>
                    <a:t>= </a:t>
                  </a:r>
                  <a:r>
                    <a:rPr lang="en-GB" altLang="zh-CN" sz="2000" dirty="0">
                      <a:solidFill>
                        <a:srgbClr val="000000"/>
                      </a:solidFill>
                      <a:ea typeface="宋体" pitchFamily="2" charset="-122"/>
                      <a:sym typeface="Symbol" pitchFamily="18" charset="2"/>
                    </a:rPr>
                    <a:t>0</a:t>
                  </a:r>
                </a:p>
              </p:txBody>
            </p:sp>
          </mc:Choice>
          <mc:Fallback xmlns="">
            <p:sp>
              <p:nvSpPr>
                <p:cNvPr id="46" name="Text Box 4"/>
                <p:cNvSpPr txBox="1">
                  <a:spLocks noRot="1" noChangeAspect="1" noMove="1" noResize="1" noEditPoints="1" noAdjustHandles="1" noChangeArrowheads="1" noChangeShapeType="1" noTextEdit="1"/>
                </p:cNvSpPr>
                <p:nvPr/>
              </p:nvSpPr>
              <p:spPr bwMode="auto">
                <a:xfrm>
                  <a:off x="6680041" y="4592766"/>
                  <a:ext cx="1963861" cy="447933"/>
                </a:xfrm>
                <a:prstGeom prst="rect">
                  <a:avLst/>
                </a:prstGeom>
                <a:blipFill rotWithShape="0">
                  <a:blip r:embed="rId4"/>
                  <a:stretch>
                    <a:fillRect t="-14754" r="-2008" b="-295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7" name="Line 5"/>
            <p:cNvSpPr>
              <a:spLocks noChangeShapeType="1"/>
            </p:cNvSpPr>
            <p:nvPr/>
          </p:nvSpPr>
          <p:spPr bwMode="auto">
            <a:xfrm>
              <a:off x="8807350" y="1340768"/>
              <a:ext cx="0" cy="38862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48" name="Line 6"/>
            <p:cNvSpPr>
              <a:spLocks noChangeShapeType="1"/>
            </p:cNvSpPr>
            <p:nvPr/>
          </p:nvSpPr>
          <p:spPr bwMode="auto">
            <a:xfrm rot="5400000">
              <a:off x="8807350" y="26318"/>
              <a:ext cx="0" cy="5943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49" name="Line 7"/>
            <p:cNvSpPr>
              <a:spLocks noChangeShapeType="1"/>
            </p:cNvSpPr>
            <p:nvPr/>
          </p:nvSpPr>
          <p:spPr bwMode="auto">
            <a:xfrm rot="2700000">
              <a:off x="9035950" y="1370534"/>
              <a:ext cx="0" cy="38862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0" name="Line 13"/>
            <p:cNvSpPr>
              <a:spLocks noChangeShapeType="1"/>
            </p:cNvSpPr>
            <p:nvPr/>
          </p:nvSpPr>
          <p:spPr bwMode="auto">
            <a:xfrm rot="18900000">
              <a:off x="8952606" y="2923110"/>
              <a:ext cx="0" cy="41076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1" name="Line 15"/>
            <p:cNvSpPr>
              <a:spLocks noChangeShapeType="1"/>
            </p:cNvSpPr>
            <p:nvPr/>
          </p:nvSpPr>
          <p:spPr bwMode="auto">
            <a:xfrm rot="18900000">
              <a:off x="8399044" y="4086502"/>
              <a:ext cx="0" cy="41076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2" name="Oval 17"/>
            <p:cNvSpPr>
              <a:spLocks noChangeArrowheads="1"/>
            </p:cNvSpPr>
            <p:nvPr/>
          </p:nvSpPr>
          <p:spPr bwMode="auto">
            <a:xfrm>
              <a:off x="9128819" y="3912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3" name="Oval 18"/>
            <p:cNvSpPr>
              <a:spLocks noChangeArrowheads="1"/>
            </p:cNvSpPr>
            <p:nvPr/>
          </p:nvSpPr>
          <p:spPr bwMode="auto">
            <a:xfrm>
              <a:off x="9640788" y="33981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4" name="Oval 19"/>
            <p:cNvSpPr>
              <a:spLocks noChangeArrowheads="1"/>
            </p:cNvSpPr>
            <p:nvPr/>
          </p:nvSpPr>
          <p:spPr bwMode="auto">
            <a:xfrm>
              <a:off x="8167985" y="32838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5" name="Oval 23"/>
            <p:cNvSpPr>
              <a:spLocks noChangeArrowheads="1"/>
            </p:cNvSpPr>
            <p:nvPr/>
          </p:nvSpPr>
          <p:spPr bwMode="auto">
            <a:xfrm>
              <a:off x="9264550" y="5226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6" name="Oval 24"/>
            <p:cNvSpPr>
              <a:spLocks noChangeArrowheads="1"/>
            </p:cNvSpPr>
            <p:nvPr/>
          </p:nvSpPr>
          <p:spPr bwMode="auto">
            <a:xfrm>
              <a:off x="10705207" y="4895975"/>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7" name="Oval 25"/>
            <p:cNvSpPr>
              <a:spLocks noChangeArrowheads="1"/>
            </p:cNvSpPr>
            <p:nvPr/>
          </p:nvSpPr>
          <p:spPr bwMode="auto">
            <a:xfrm>
              <a:off x="11036200" y="4083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8" name="Oval 26"/>
            <p:cNvSpPr>
              <a:spLocks noChangeArrowheads="1"/>
            </p:cNvSpPr>
            <p:nvPr/>
          </p:nvSpPr>
          <p:spPr bwMode="auto">
            <a:xfrm>
              <a:off x="11207650" y="27123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9" name="Oval 27"/>
            <p:cNvSpPr>
              <a:spLocks noChangeArrowheads="1"/>
            </p:cNvSpPr>
            <p:nvPr/>
          </p:nvSpPr>
          <p:spPr bwMode="auto">
            <a:xfrm>
              <a:off x="9493150" y="1967037"/>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0" name="Oval 28"/>
            <p:cNvSpPr>
              <a:spLocks noChangeArrowheads="1"/>
            </p:cNvSpPr>
            <p:nvPr/>
          </p:nvSpPr>
          <p:spPr bwMode="auto">
            <a:xfrm>
              <a:off x="9950350" y="39696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1" name="Oval 29"/>
            <p:cNvSpPr>
              <a:spLocks noChangeArrowheads="1"/>
            </p:cNvSpPr>
            <p:nvPr/>
          </p:nvSpPr>
          <p:spPr bwMode="auto">
            <a:xfrm>
              <a:off x="10979050" y="25409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2" name="Oval 30"/>
            <p:cNvSpPr>
              <a:spLocks noChangeArrowheads="1"/>
            </p:cNvSpPr>
            <p:nvPr/>
          </p:nvSpPr>
          <p:spPr bwMode="auto">
            <a:xfrm>
              <a:off x="11436250" y="33410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3" name="Oval 31"/>
            <p:cNvSpPr>
              <a:spLocks noChangeArrowheads="1"/>
            </p:cNvSpPr>
            <p:nvPr/>
          </p:nvSpPr>
          <p:spPr bwMode="auto">
            <a:xfrm>
              <a:off x="9836050" y="45983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4" name="Oval 32"/>
            <p:cNvSpPr>
              <a:spLocks noChangeArrowheads="1"/>
            </p:cNvSpPr>
            <p:nvPr/>
          </p:nvSpPr>
          <p:spPr bwMode="auto">
            <a:xfrm>
              <a:off x="11722000" y="5055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5" name="Oval 33"/>
            <p:cNvSpPr>
              <a:spLocks noChangeArrowheads="1"/>
            </p:cNvSpPr>
            <p:nvPr/>
          </p:nvSpPr>
          <p:spPr bwMode="auto">
            <a:xfrm>
              <a:off x="7778650" y="15122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6" name="Oval 34"/>
            <p:cNvSpPr>
              <a:spLocks noChangeArrowheads="1"/>
            </p:cNvSpPr>
            <p:nvPr/>
          </p:nvSpPr>
          <p:spPr bwMode="auto">
            <a:xfrm>
              <a:off x="6235600" y="3683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7" name="Oval 35"/>
            <p:cNvSpPr>
              <a:spLocks noChangeArrowheads="1"/>
            </p:cNvSpPr>
            <p:nvPr/>
          </p:nvSpPr>
          <p:spPr bwMode="auto">
            <a:xfrm>
              <a:off x="6864250" y="37410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8" name="Oval 36"/>
            <p:cNvSpPr>
              <a:spLocks noChangeArrowheads="1"/>
            </p:cNvSpPr>
            <p:nvPr/>
          </p:nvSpPr>
          <p:spPr bwMode="auto">
            <a:xfrm>
              <a:off x="7378600" y="2540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9" name="Oval 37"/>
            <p:cNvSpPr>
              <a:spLocks noChangeArrowheads="1"/>
            </p:cNvSpPr>
            <p:nvPr/>
          </p:nvSpPr>
          <p:spPr bwMode="auto">
            <a:xfrm>
              <a:off x="6007000" y="22551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cxnSp>
          <p:nvCxnSpPr>
            <p:cNvPr id="70" name="直线连接符 69"/>
            <p:cNvCxnSpPr/>
            <p:nvPr/>
          </p:nvCxnSpPr>
          <p:spPr>
            <a:xfrm>
              <a:off x="9913486" y="2422054"/>
              <a:ext cx="148849" cy="12395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1" name="Line 7"/>
            <p:cNvSpPr>
              <a:spLocks noChangeShapeType="1"/>
            </p:cNvSpPr>
            <p:nvPr/>
          </p:nvSpPr>
          <p:spPr bwMode="auto">
            <a:xfrm rot="2700000">
              <a:off x="10103939" y="2434159"/>
              <a:ext cx="9656" cy="140985"/>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2" name="Text Box 4"/>
            <p:cNvSpPr txBox="1">
              <a:spLocks noChangeArrowheads="1"/>
            </p:cNvSpPr>
            <p:nvPr/>
          </p:nvSpPr>
          <p:spPr bwMode="auto">
            <a:xfrm>
              <a:off x="10830222" y="3286555"/>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dirty="0">
                  <a:solidFill>
                    <a:srgbClr val="000000"/>
                  </a:solidFill>
                  <a:ea typeface="宋体" pitchFamily="2" charset="-122"/>
                  <a:sym typeface="Symbol" pitchFamily="18" charset="2"/>
                </a:rPr>
                <a:t>x</a:t>
              </a:r>
              <a:endParaRPr lang="en-GB" altLang="zh-CN" sz="2000" dirty="0">
                <a:solidFill>
                  <a:srgbClr val="000000"/>
                </a:solidFill>
                <a:ea typeface="宋体" pitchFamily="2" charset="-122"/>
                <a:sym typeface="Symbol" pitchFamily="18" charset="2"/>
              </a:endParaRPr>
            </a:p>
          </p:txBody>
        </p:sp>
        <p:sp>
          <p:nvSpPr>
            <p:cNvPr id="73" name="Text Box 4"/>
            <p:cNvSpPr txBox="1">
              <a:spLocks noChangeArrowheads="1"/>
            </p:cNvSpPr>
            <p:nvPr/>
          </p:nvSpPr>
          <p:spPr bwMode="auto">
            <a:xfrm>
              <a:off x="9281219" y="1971243"/>
              <a:ext cx="1314450" cy="4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i="1" dirty="0" err="1">
                  <a:solidFill>
                    <a:srgbClr val="000000"/>
                  </a:solidFill>
                  <a:ea typeface="宋体" pitchFamily="2" charset="-122"/>
                  <a:sym typeface="Symbol" pitchFamily="18" charset="2"/>
                </a:rPr>
                <a:t>x</a:t>
              </a:r>
              <a:r>
                <a:rPr lang="en-GB" altLang="zh-CN" sz="2000" i="1" baseline="-25000" dirty="0" err="1">
                  <a:solidFill>
                    <a:srgbClr val="000000"/>
                  </a:solidFill>
                  <a:ea typeface="宋体" pitchFamily="2" charset="-122"/>
                  <a:sym typeface="Symbol" pitchFamily="18" charset="2"/>
                </a:rPr>
                <a:t>p</a:t>
              </a:r>
              <a:endParaRPr lang="en-GB" altLang="zh-CN" sz="2000" i="1" baseline="-25000" dirty="0">
                <a:solidFill>
                  <a:srgbClr val="000000"/>
                </a:solidFill>
                <a:ea typeface="宋体" pitchFamily="2" charset="-122"/>
                <a:sym typeface="Symbol" pitchFamily="18" charset="2"/>
              </a:endParaRPr>
            </a:p>
          </p:txBody>
        </p:sp>
        <p:sp>
          <p:nvSpPr>
            <p:cNvPr id="74" name="Text Box 4"/>
            <p:cNvSpPr txBox="1">
              <a:spLocks noChangeArrowheads="1"/>
            </p:cNvSpPr>
            <p:nvPr/>
          </p:nvSpPr>
          <p:spPr bwMode="auto">
            <a:xfrm>
              <a:off x="7904441" y="2309913"/>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a:solidFill>
                    <a:srgbClr val="000000"/>
                  </a:solidFill>
                  <a:ea typeface="宋体" pitchFamily="2" charset="-122"/>
                  <a:sym typeface="Symbol" pitchFamily="18" charset="2"/>
                </a:rPr>
                <a:t>0</a:t>
              </a:r>
              <a:endParaRPr lang="en-GB" altLang="zh-CN" sz="2000" dirty="0">
                <a:solidFill>
                  <a:srgbClr val="000000"/>
                </a:solidFill>
                <a:ea typeface="宋体" pitchFamily="2" charset="-122"/>
                <a:sym typeface="Symbol" pitchFamily="18" charset="2"/>
              </a:endParaRPr>
            </a:p>
          </p:txBody>
        </p:sp>
        <p:sp>
          <p:nvSpPr>
            <p:cNvPr id="75" name="Line 15"/>
            <p:cNvSpPr>
              <a:spLocks noChangeShapeType="1"/>
            </p:cNvSpPr>
            <p:nvPr/>
          </p:nvSpPr>
          <p:spPr bwMode="auto">
            <a:xfrm rot="18900000">
              <a:off x="10604713" y="1984373"/>
              <a:ext cx="289642" cy="1772389"/>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6" name="Line 15"/>
            <p:cNvSpPr>
              <a:spLocks noChangeShapeType="1"/>
            </p:cNvSpPr>
            <p:nvPr/>
          </p:nvSpPr>
          <p:spPr bwMode="auto">
            <a:xfrm rot="18900000">
              <a:off x="9329573" y="2125504"/>
              <a:ext cx="1584454" cy="213337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7" name="Line 15"/>
            <p:cNvSpPr>
              <a:spLocks noChangeShapeType="1"/>
            </p:cNvSpPr>
            <p:nvPr/>
          </p:nvSpPr>
          <p:spPr bwMode="auto">
            <a:xfrm rot="18900000">
              <a:off x="8734430" y="2482943"/>
              <a:ext cx="1304757" cy="367874"/>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8" name="Line 7"/>
            <p:cNvSpPr>
              <a:spLocks noChangeShapeType="1"/>
            </p:cNvSpPr>
            <p:nvPr/>
          </p:nvSpPr>
          <p:spPr bwMode="auto">
            <a:xfrm rot="2700000">
              <a:off x="11561634" y="3031378"/>
              <a:ext cx="26544" cy="418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9" name="Line 13"/>
            <p:cNvSpPr>
              <a:spLocks noChangeShapeType="1"/>
            </p:cNvSpPr>
            <p:nvPr/>
          </p:nvSpPr>
          <p:spPr bwMode="auto">
            <a:xfrm rot="18900000">
              <a:off x="10721738" y="1806307"/>
              <a:ext cx="235735" cy="18024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80" name="文本框 79"/>
                <p:cNvSpPr txBox="1"/>
                <p:nvPr/>
              </p:nvSpPr>
              <p:spPr>
                <a:xfrm>
                  <a:off x="10823574" y="2422054"/>
                  <a:ext cx="1717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𝑟</m:t>
                        </m:r>
                      </m:oMath>
                    </m:oMathPara>
                  </a14:m>
                  <a:endParaRPr kumimoji="1"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10823574" y="2422054"/>
                  <a:ext cx="171778" cy="276999"/>
                </a:xfrm>
                <a:prstGeom prst="rect">
                  <a:avLst/>
                </a:prstGeom>
                <a:blipFill rotWithShape="0">
                  <a:blip r:embed="rId6"/>
                  <a:stretch>
                    <a:fillRect l="-36364" r="-31818"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8583447" y="2988826"/>
                  <a:ext cx="482646" cy="442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charset="0"/>
                            <a:ea typeface="宋体" pitchFamily="2" charset="-122"/>
                            <a:sym typeface="Symbol" pitchFamily="18" charset="2"/>
                          </a:rPr>
                          <m:t>𝑏</m:t>
                        </m:r>
                      </m:oMath>
                    </m:oMathPara>
                  </a14:m>
                  <a:endParaRPr lang="zh-CN" altLang="en-US" dirty="0"/>
                </a:p>
              </p:txBody>
            </p:sp>
          </mc:Choice>
          <mc:Fallback xmlns="">
            <p:sp>
              <p:nvSpPr>
                <p:cNvPr id="81" name="矩形 80"/>
                <p:cNvSpPr>
                  <a:spLocks noRot="1" noChangeAspect="1" noMove="1" noResize="1" noEditPoints="1" noAdjustHandles="1" noChangeArrowheads="1" noChangeShapeType="1" noTextEdit="1"/>
                </p:cNvSpPr>
                <p:nvPr/>
              </p:nvSpPr>
              <p:spPr>
                <a:xfrm>
                  <a:off x="8583447" y="2988826"/>
                  <a:ext cx="482646" cy="442023"/>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8403982" y="4211796"/>
                  <a:ext cx="4283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a:solidFill>
                              <a:srgbClr val="000000"/>
                            </a:solidFill>
                            <a:latin typeface="Cambria Math" charset="0"/>
                            <a:ea typeface="宋体" pitchFamily="2" charset="-122"/>
                            <a:sym typeface="Symbol" pitchFamily="18" charset="2"/>
                          </a:rPr>
                          <m:t>𝐰</m:t>
                        </m:r>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8403982" y="4211796"/>
                  <a:ext cx="428322" cy="369332"/>
                </a:xfrm>
                <a:prstGeom prst="rect">
                  <a:avLst/>
                </a:prstGeom>
                <a:blipFill rotWithShape="0">
                  <a:blip r:embed="rId8"/>
                  <a:stretch>
                    <a:fillRect r="-3704" b="-784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矩形 3"/>
              <p:cNvSpPr/>
              <p:nvPr/>
            </p:nvSpPr>
            <p:spPr>
              <a:xfrm>
                <a:off x="1940920" y="2414017"/>
                <a:ext cx="2869312" cy="904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b="1" i="1" dirty="0" smtClean="0">
                          <a:solidFill>
                            <a:srgbClr val="09405E"/>
                          </a:solidFill>
                          <a:latin typeface="Cambria Math" charset="0"/>
                        </a:rPr>
                        <m:t>𝒙</m:t>
                      </m:r>
                      <m:r>
                        <a:rPr kumimoji="1" lang="en-US" altLang="zh-CN" sz="2800" b="1" i="1" dirty="0" smtClean="0">
                          <a:solidFill>
                            <a:srgbClr val="09405E"/>
                          </a:solidFill>
                          <a:latin typeface="Cambria Math" charset="0"/>
                        </a:rPr>
                        <m:t>=</m:t>
                      </m:r>
                      <m:sSub>
                        <m:sSubPr>
                          <m:ctrlPr>
                            <a:rPr kumimoji="1" lang="en-US" altLang="zh-CN" sz="2800" b="1"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𝑝</m:t>
                          </m:r>
                        </m:sub>
                      </m:sSub>
                      <m:r>
                        <a:rPr kumimoji="1" lang="en-US" altLang="zh-CN" sz="2800" b="1" i="1" dirty="0">
                          <a:solidFill>
                            <a:srgbClr val="09405E"/>
                          </a:solidFill>
                          <a:latin typeface="Cambria Math" charset="0"/>
                        </a:rPr>
                        <m:t>+</m:t>
                      </m:r>
                      <m:r>
                        <a:rPr kumimoji="1" lang="en-US" altLang="zh-CN" sz="2800" b="0" i="1" dirty="0">
                          <a:solidFill>
                            <a:srgbClr val="09405E"/>
                          </a:solidFill>
                          <a:latin typeface="Cambria Math" charset="0"/>
                          <a:ea typeface="Cambria Math" charset="0"/>
                          <a:cs typeface="Cambria Math" charset="0"/>
                        </a:rPr>
                        <m:t>𝛾</m:t>
                      </m:r>
                      <m:f>
                        <m:fPr>
                          <m:ctrlPr>
                            <a:rPr kumimoji="1" lang="bg-BG" altLang="zh-CN" sz="2800" b="1" i="1" dirty="0">
                              <a:solidFill>
                                <a:srgbClr val="09405E"/>
                              </a:solidFill>
                              <a:latin typeface="Cambria Math" panose="02040503050406030204" pitchFamily="18" charset="0"/>
                              <a:ea typeface="Cambria Math" charset="0"/>
                              <a:cs typeface="Cambria Math" charset="0"/>
                            </a:rPr>
                          </m:ctrlPr>
                        </m:fPr>
                        <m:num>
                          <m:r>
                            <a:rPr kumimoji="1" lang="en-US" altLang="zh-CN" sz="2800" b="1" i="1" dirty="0">
                              <a:solidFill>
                                <a:srgbClr val="09405E"/>
                              </a:solidFill>
                              <a:latin typeface="Cambria Math" charset="0"/>
                            </a:rPr>
                            <m:t>𝒘</m:t>
                          </m:r>
                        </m:num>
                        <m:den>
                          <m:sSub>
                            <m:sSubPr>
                              <m:ctrlPr>
                                <a:rPr kumimoji="1" lang="en-US" altLang="zh-CN" sz="2800" b="1" i="1" dirty="0">
                                  <a:solidFill>
                                    <a:srgbClr val="09405E"/>
                                  </a:solidFill>
                                  <a:latin typeface="Cambria Math" panose="02040503050406030204" pitchFamily="18" charset="0"/>
                                  <a:ea typeface="Cambria Math" charset="0"/>
                                  <a:cs typeface="Cambria Math" charset="0"/>
                                </a:rPr>
                              </m:ctrlPr>
                            </m:sSub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den>
                      </m:f>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940920" y="2414017"/>
                <a:ext cx="2869312" cy="904094"/>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8946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气泡图&#10;&#10;描述已自动生成">
            <a:extLst>
              <a:ext uri="{FF2B5EF4-FFF2-40B4-BE49-F238E27FC236}">
                <a16:creationId xmlns:a16="http://schemas.microsoft.com/office/drawing/2014/main" id="{30B5B1C1-462D-CF94-C22E-69AE23816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350" y="2059194"/>
            <a:ext cx="5181600" cy="3835400"/>
          </a:xfrm>
          <a:prstGeom prst="rect">
            <a:avLst/>
          </a:prstGeom>
        </p:spPr>
      </p:pic>
      <p:sp>
        <p:nvSpPr>
          <p:cNvPr id="2" name="内容占位符 1">
            <a:extLst>
              <a:ext uri="{FF2B5EF4-FFF2-40B4-BE49-F238E27FC236}">
                <a16:creationId xmlns:a16="http://schemas.microsoft.com/office/drawing/2014/main" id="{8FB2B262-DDE4-472A-135C-3BE9BA5C97BB}"/>
              </a:ext>
            </a:extLst>
          </p:cNvPr>
          <p:cNvSpPr>
            <a:spLocks noGrp="1"/>
          </p:cNvSpPr>
          <p:nvPr>
            <p:ph sz="quarter" idx="10"/>
          </p:nvPr>
        </p:nvSpPr>
        <p:spPr/>
        <p:txBody>
          <a:bodyPr/>
          <a:lstStyle/>
          <a:p>
            <a:r>
              <a:rPr kumimoji="1" lang="zh-CN" altLang="en-US" dirty="0"/>
              <a:t>例：</a:t>
            </a:r>
            <a:r>
              <a:rPr lang="zh-CN" altLang="en-US" b="0" i="0" dirty="0">
                <a:effectLst/>
                <a:latin typeface="Helvetica" pitchFamily="2" charset="0"/>
              </a:rPr>
              <a:t>金棕榈奖</a:t>
            </a:r>
            <a:r>
              <a:rPr lang="en-US" altLang="zh-CN" b="0" i="0" dirty="0">
                <a:effectLst/>
                <a:latin typeface="Helvetica" pitchFamily="2" charset="0"/>
              </a:rPr>
              <a:t>(</a:t>
            </a:r>
            <a:r>
              <a:rPr lang="en" altLang="zh-CN" b="0" i="0" dirty="0">
                <a:effectLst/>
                <a:latin typeface="Helvetica" pitchFamily="2" charset="0"/>
              </a:rPr>
              <a:t>Palme d‘Or)</a:t>
            </a:r>
            <a:r>
              <a:rPr lang="zh-CN" altLang="en-US" b="0" i="0" dirty="0">
                <a:effectLst/>
                <a:latin typeface="Helvetica" pitchFamily="2" charset="0"/>
              </a:rPr>
              <a:t> 电影预测</a:t>
            </a:r>
            <a:endParaRPr kumimoji="1" lang="zh-CN" altLang="en-US" dirty="0"/>
          </a:p>
        </p:txBody>
      </p:sp>
      <p:sp>
        <p:nvSpPr>
          <p:cNvPr id="3" name="标题 2">
            <a:extLst>
              <a:ext uri="{FF2B5EF4-FFF2-40B4-BE49-F238E27FC236}">
                <a16:creationId xmlns:a16="http://schemas.microsoft.com/office/drawing/2014/main" id="{5B014EFF-09D9-C61A-0276-2511F49FC712}"/>
              </a:ext>
            </a:extLst>
          </p:cNvPr>
          <p:cNvSpPr>
            <a:spLocks noGrp="1"/>
          </p:cNvSpPr>
          <p:nvPr>
            <p:ph type="title"/>
          </p:nvPr>
        </p:nvSpPr>
        <p:spPr/>
        <p:txBody>
          <a:bodyPr/>
          <a:lstStyle/>
          <a:p>
            <a:r>
              <a:rPr kumimoji="1" lang="en-US" altLang="zh-CN" dirty="0"/>
              <a:t>RBF</a:t>
            </a:r>
            <a:r>
              <a:rPr kumimoji="1" lang="zh-CN" altLang="en-US" dirty="0"/>
              <a:t>核</a:t>
            </a:r>
          </a:p>
        </p:txBody>
      </p:sp>
      <p:sp>
        <p:nvSpPr>
          <p:cNvPr id="10" name="文本框 9">
            <a:extLst>
              <a:ext uri="{FF2B5EF4-FFF2-40B4-BE49-F238E27FC236}">
                <a16:creationId xmlns:a16="http://schemas.microsoft.com/office/drawing/2014/main" id="{F3B0E489-30D4-E44D-B3C4-BAA5033ED8C1}"/>
              </a:ext>
            </a:extLst>
          </p:cNvPr>
          <p:cNvSpPr txBox="1"/>
          <p:nvPr/>
        </p:nvSpPr>
        <p:spPr>
          <a:xfrm>
            <a:off x="3515032" y="5792629"/>
            <a:ext cx="1735394" cy="461665"/>
          </a:xfrm>
          <a:prstGeom prst="rect">
            <a:avLst/>
          </a:prstGeom>
          <a:noFill/>
        </p:spPr>
        <p:txBody>
          <a:bodyPr wrap="square" rtlCol="0">
            <a:spAutoFit/>
          </a:bodyPr>
          <a:lstStyle/>
          <a:p>
            <a:r>
              <a:rPr lang="en" altLang="zh-CN" sz="2400" dirty="0">
                <a:solidFill>
                  <a:srgbClr val="09405E"/>
                </a:solidFill>
                <a:effectLst/>
                <a:latin typeface="Microsoft YaHei" panose="020B0503020204020204" pitchFamily="34" charset="-122"/>
                <a:ea typeface="Microsoft YaHei" panose="020B0503020204020204" pitchFamily="34" charset="-122"/>
              </a:rPr>
              <a:t>IMDB </a:t>
            </a:r>
            <a:r>
              <a:rPr kumimoji="1" lang="zh-CN" altLang="en-US" sz="2400" dirty="0">
                <a:solidFill>
                  <a:srgbClr val="09405E"/>
                </a:solidFill>
                <a:latin typeface="Microsoft YaHei" panose="020B0503020204020204" pitchFamily="34" charset="-122"/>
                <a:ea typeface="Microsoft YaHei" panose="020B0503020204020204" pitchFamily="34" charset="-122"/>
              </a:rPr>
              <a:t>评分</a:t>
            </a:r>
          </a:p>
        </p:txBody>
      </p:sp>
      <p:sp>
        <p:nvSpPr>
          <p:cNvPr id="11" name="文本框 10">
            <a:extLst>
              <a:ext uri="{FF2B5EF4-FFF2-40B4-BE49-F238E27FC236}">
                <a16:creationId xmlns:a16="http://schemas.microsoft.com/office/drawing/2014/main" id="{92473976-4D1D-1A06-F380-A09AE747EE78}"/>
              </a:ext>
            </a:extLst>
          </p:cNvPr>
          <p:cNvSpPr txBox="1"/>
          <p:nvPr/>
        </p:nvSpPr>
        <p:spPr>
          <a:xfrm>
            <a:off x="674853" y="3989439"/>
            <a:ext cx="888475" cy="461665"/>
          </a:xfrm>
          <a:prstGeom prst="rect">
            <a:avLst/>
          </a:prstGeom>
          <a:noFill/>
        </p:spPr>
        <p:txBody>
          <a:bodyPr wrap="square" rtlCol="0">
            <a:spAutoFit/>
          </a:bodyPr>
          <a:lstStyle/>
          <a:p>
            <a:r>
              <a:rPr lang="zh-CN" altLang="en-US" sz="2400" dirty="0">
                <a:solidFill>
                  <a:srgbClr val="09405E"/>
                </a:solidFill>
                <a:effectLst/>
                <a:latin typeface="Microsoft YaHei" panose="020B0503020204020204" pitchFamily="34" charset="-122"/>
                <a:ea typeface="Microsoft YaHei" panose="020B0503020204020204" pitchFamily="34" charset="-122"/>
              </a:rPr>
              <a:t>预算</a:t>
            </a:r>
            <a:endParaRPr kumimoji="1" lang="zh-CN" altLang="en-US" sz="2400" dirty="0">
              <a:solidFill>
                <a:srgbClr val="09405E"/>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2E085609-B31A-6852-5783-6D7814DE98BD}"/>
              </a:ext>
            </a:extLst>
          </p:cNvPr>
          <p:cNvSpPr/>
          <p:nvPr/>
        </p:nvSpPr>
        <p:spPr bwMode="auto">
          <a:xfrm>
            <a:off x="1429774" y="2010493"/>
            <a:ext cx="1180691" cy="31540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 name="文本框 4">
            <a:extLst>
              <a:ext uri="{FF2B5EF4-FFF2-40B4-BE49-F238E27FC236}">
                <a16:creationId xmlns:a16="http://schemas.microsoft.com/office/drawing/2014/main" id="{2EF354F8-9065-9145-E449-CB8D42CFA755}"/>
              </a:ext>
            </a:extLst>
          </p:cNvPr>
          <p:cNvSpPr txBox="1"/>
          <p:nvPr/>
        </p:nvSpPr>
        <p:spPr>
          <a:xfrm>
            <a:off x="6569289" y="2483538"/>
            <a:ext cx="4595240" cy="1384995"/>
          </a:xfrm>
          <a:prstGeom prst="rect">
            <a:avLst/>
          </a:prstGeom>
          <a:solidFill>
            <a:schemeClr val="bg1"/>
          </a:solidFill>
        </p:spPr>
        <p:txBody>
          <a:bodyPr wrap="square" rtlCol="0">
            <a:spAutoFit/>
          </a:bodyPr>
          <a:lstStyle/>
          <a:p>
            <a:r>
              <a:rPr lang="zh-CN" altLang="en-US" sz="2800" dirty="0">
                <a:solidFill>
                  <a:srgbClr val="7030A0"/>
                </a:solidFill>
                <a:latin typeface="Microsoft YaHei" panose="020B0503020204020204" pitchFamily="34" charset="-122"/>
                <a:ea typeface="Microsoft YaHei" panose="020B0503020204020204" pitchFamily="34" charset="-122"/>
              </a:rPr>
              <a:t>通过计算观测样本与训练样本</a:t>
            </a:r>
            <a:r>
              <a:rPr lang="en" altLang="zh-CN" sz="2800" dirty="0">
                <a:solidFill>
                  <a:srgbClr val="7030A0"/>
                </a:solidFill>
                <a:effectLst/>
                <a:latin typeface="TwCenMT"/>
              </a:rPr>
              <a:t>“Transformer” </a:t>
            </a:r>
            <a:r>
              <a:rPr lang="zh-CN" altLang="en-US" sz="2800" dirty="0">
                <a:solidFill>
                  <a:srgbClr val="7030A0"/>
                </a:solidFill>
                <a:latin typeface="Microsoft YaHei" panose="020B0503020204020204" pitchFamily="34" charset="-122"/>
                <a:ea typeface="Microsoft YaHei" panose="020B0503020204020204" pitchFamily="34" charset="-122"/>
              </a:rPr>
              <a:t>的相似性，得到第</a:t>
            </a:r>
            <a:r>
              <a:rPr lang="en-US" altLang="zh-CN" sz="2800" dirty="0">
                <a:solidFill>
                  <a:srgbClr val="7030A0"/>
                </a:solidFill>
                <a:latin typeface="Microsoft YaHei" panose="020B0503020204020204" pitchFamily="34" charset="-122"/>
                <a:ea typeface="Microsoft YaHei" panose="020B0503020204020204" pitchFamily="34" charset="-122"/>
              </a:rPr>
              <a:t>3</a:t>
            </a:r>
            <a:r>
              <a:rPr lang="zh-CN" altLang="en-US" sz="2800" dirty="0">
                <a:solidFill>
                  <a:srgbClr val="7030A0"/>
                </a:solidFill>
                <a:latin typeface="Microsoft YaHei" panose="020B0503020204020204" pitchFamily="34" charset="-122"/>
                <a:ea typeface="Microsoft YaHei" panose="020B0503020204020204" pitchFamily="34" charset="-122"/>
              </a:rPr>
              <a:t>维特征</a:t>
            </a:r>
            <a:endParaRPr kumimoji="1" lang="zh-CN" altLang="en-US" sz="2800" dirty="0">
              <a:solidFill>
                <a:srgbClr val="7030A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79118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表, 表面图&#10;&#10;描述已自动生成">
            <a:extLst>
              <a:ext uri="{FF2B5EF4-FFF2-40B4-BE49-F238E27FC236}">
                <a16:creationId xmlns:a16="http://schemas.microsoft.com/office/drawing/2014/main" id="{F1A7B77E-DC13-AD59-6691-A185C1D36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774" y="2211229"/>
            <a:ext cx="5257800" cy="3581400"/>
          </a:xfrm>
          <a:prstGeom prst="rect">
            <a:avLst/>
          </a:prstGeom>
        </p:spPr>
      </p:pic>
      <p:sp>
        <p:nvSpPr>
          <p:cNvPr id="2" name="内容占位符 1">
            <a:extLst>
              <a:ext uri="{FF2B5EF4-FFF2-40B4-BE49-F238E27FC236}">
                <a16:creationId xmlns:a16="http://schemas.microsoft.com/office/drawing/2014/main" id="{8FB2B262-DDE4-472A-135C-3BE9BA5C97BB}"/>
              </a:ext>
            </a:extLst>
          </p:cNvPr>
          <p:cNvSpPr>
            <a:spLocks noGrp="1"/>
          </p:cNvSpPr>
          <p:nvPr>
            <p:ph sz="quarter" idx="10"/>
          </p:nvPr>
        </p:nvSpPr>
        <p:spPr/>
        <p:txBody>
          <a:bodyPr/>
          <a:lstStyle/>
          <a:p>
            <a:r>
              <a:rPr kumimoji="1" lang="zh-CN" altLang="en-US" dirty="0"/>
              <a:t>例：</a:t>
            </a:r>
            <a:r>
              <a:rPr lang="zh-CN" altLang="en-US" b="0" i="0" dirty="0">
                <a:effectLst/>
                <a:latin typeface="Helvetica" pitchFamily="2" charset="0"/>
              </a:rPr>
              <a:t>金棕榈奖</a:t>
            </a:r>
            <a:r>
              <a:rPr lang="en-US" altLang="zh-CN" b="0" i="0" dirty="0">
                <a:effectLst/>
                <a:latin typeface="Helvetica" pitchFamily="2" charset="0"/>
              </a:rPr>
              <a:t>(</a:t>
            </a:r>
            <a:r>
              <a:rPr lang="en" altLang="zh-CN" b="0" i="0" dirty="0">
                <a:effectLst/>
                <a:latin typeface="Helvetica" pitchFamily="2" charset="0"/>
              </a:rPr>
              <a:t>Palme d‘Or)</a:t>
            </a:r>
            <a:r>
              <a:rPr lang="zh-CN" altLang="en-US" b="0" i="0" dirty="0">
                <a:effectLst/>
                <a:latin typeface="Helvetica" pitchFamily="2" charset="0"/>
              </a:rPr>
              <a:t> 电影预测</a:t>
            </a:r>
            <a:endParaRPr kumimoji="1" lang="zh-CN" altLang="en-US" dirty="0"/>
          </a:p>
        </p:txBody>
      </p:sp>
      <p:sp>
        <p:nvSpPr>
          <p:cNvPr id="3" name="标题 2">
            <a:extLst>
              <a:ext uri="{FF2B5EF4-FFF2-40B4-BE49-F238E27FC236}">
                <a16:creationId xmlns:a16="http://schemas.microsoft.com/office/drawing/2014/main" id="{5B014EFF-09D9-C61A-0276-2511F49FC712}"/>
              </a:ext>
            </a:extLst>
          </p:cNvPr>
          <p:cNvSpPr>
            <a:spLocks noGrp="1"/>
          </p:cNvSpPr>
          <p:nvPr>
            <p:ph type="title"/>
          </p:nvPr>
        </p:nvSpPr>
        <p:spPr/>
        <p:txBody>
          <a:bodyPr/>
          <a:lstStyle/>
          <a:p>
            <a:r>
              <a:rPr kumimoji="1" lang="en-US" altLang="zh-CN" dirty="0"/>
              <a:t>RBF</a:t>
            </a:r>
            <a:r>
              <a:rPr kumimoji="1" lang="zh-CN" altLang="en-US" dirty="0"/>
              <a:t>核</a:t>
            </a:r>
          </a:p>
        </p:txBody>
      </p:sp>
      <p:sp>
        <p:nvSpPr>
          <p:cNvPr id="10" name="文本框 9">
            <a:extLst>
              <a:ext uri="{FF2B5EF4-FFF2-40B4-BE49-F238E27FC236}">
                <a16:creationId xmlns:a16="http://schemas.microsoft.com/office/drawing/2014/main" id="{F3B0E489-30D4-E44D-B3C4-BAA5033ED8C1}"/>
              </a:ext>
            </a:extLst>
          </p:cNvPr>
          <p:cNvSpPr txBox="1"/>
          <p:nvPr/>
        </p:nvSpPr>
        <p:spPr>
          <a:xfrm>
            <a:off x="3515032" y="5792629"/>
            <a:ext cx="1735394" cy="461665"/>
          </a:xfrm>
          <a:prstGeom prst="rect">
            <a:avLst/>
          </a:prstGeom>
          <a:noFill/>
        </p:spPr>
        <p:txBody>
          <a:bodyPr wrap="square" rtlCol="0">
            <a:spAutoFit/>
          </a:bodyPr>
          <a:lstStyle/>
          <a:p>
            <a:r>
              <a:rPr lang="en" altLang="zh-CN" sz="2400" dirty="0">
                <a:solidFill>
                  <a:srgbClr val="09405E"/>
                </a:solidFill>
                <a:effectLst/>
                <a:latin typeface="Microsoft YaHei" panose="020B0503020204020204" pitchFamily="34" charset="-122"/>
                <a:ea typeface="Microsoft YaHei" panose="020B0503020204020204" pitchFamily="34" charset="-122"/>
              </a:rPr>
              <a:t>IMDB </a:t>
            </a:r>
            <a:r>
              <a:rPr kumimoji="1" lang="zh-CN" altLang="en-US" sz="2400" dirty="0">
                <a:solidFill>
                  <a:srgbClr val="09405E"/>
                </a:solidFill>
                <a:latin typeface="Microsoft YaHei" panose="020B0503020204020204" pitchFamily="34" charset="-122"/>
                <a:ea typeface="Microsoft YaHei" panose="020B0503020204020204" pitchFamily="34" charset="-122"/>
              </a:rPr>
              <a:t>评分</a:t>
            </a:r>
          </a:p>
        </p:txBody>
      </p:sp>
      <p:sp>
        <p:nvSpPr>
          <p:cNvPr id="11" name="文本框 10">
            <a:extLst>
              <a:ext uri="{FF2B5EF4-FFF2-40B4-BE49-F238E27FC236}">
                <a16:creationId xmlns:a16="http://schemas.microsoft.com/office/drawing/2014/main" id="{92473976-4D1D-1A06-F380-A09AE747EE78}"/>
              </a:ext>
            </a:extLst>
          </p:cNvPr>
          <p:cNvSpPr txBox="1"/>
          <p:nvPr/>
        </p:nvSpPr>
        <p:spPr>
          <a:xfrm>
            <a:off x="674853" y="3989439"/>
            <a:ext cx="888475" cy="461665"/>
          </a:xfrm>
          <a:prstGeom prst="rect">
            <a:avLst/>
          </a:prstGeom>
          <a:noFill/>
        </p:spPr>
        <p:txBody>
          <a:bodyPr wrap="square" rtlCol="0">
            <a:spAutoFit/>
          </a:bodyPr>
          <a:lstStyle/>
          <a:p>
            <a:r>
              <a:rPr lang="zh-CN" altLang="en-US" sz="2400" dirty="0">
                <a:solidFill>
                  <a:srgbClr val="09405E"/>
                </a:solidFill>
                <a:effectLst/>
                <a:latin typeface="Microsoft YaHei" panose="020B0503020204020204" pitchFamily="34" charset="-122"/>
                <a:ea typeface="Microsoft YaHei" panose="020B0503020204020204" pitchFamily="34" charset="-122"/>
              </a:rPr>
              <a:t>预算</a:t>
            </a:r>
            <a:endParaRPr kumimoji="1" lang="zh-CN" altLang="en-US" sz="2400" dirty="0">
              <a:solidFill>
                <a:srgbClr val="09405E"/>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2E085609-B31A-6852-5783-6D7814DE98BD}"/>
              </a:ext>
            </a:extLst>
          </p:cNvPr>
          <p:cNvSpPr/>
          <p:nvPr/>
        </p:nvSpPr>
        <p:spPr bwMode="auto">
          <a:xfrm>
            <a:off x="1429774" y="2168133"/>
            <a:ext cx="1180691" cy="31540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 name="文本框 4">
            <a:extLst>
              <a:ext uri="{FF2B5EF4-FFF2-40B4-BE49-F238E27FC236}">
                <a16:creationId xmlns:a16="http://schemas.microsoft.com/office/drawing/2014/main" id="{2EF354F8-9065-9145-E449-CB8D42CFA755}"/>
              </a:ext>
            </a:extLst>
          </p:cNvPr>
          <p:cNvSpPr txBox="1"/>
          <p:nvPr/>
        </p:nvSpPr>
        <p:spPr>
          <a:xfrm>
            <a:off x="6303818" y="2752345"/>
            <a:ext cx="4458408" cy="954107"/>
          </a:xfrm>
          <a:prstGeom prst="rect">
            <a:avLst/>
          </a:prstGeom>
          <a:solidFill>
            <a:schemeClr val="bg1"/>
          </a:solidFill>
        </p:spPr>
        <p:txBody>
          <a:bodyPr wrap="square" rtlCol="0">
            <a:spAutoFit/>
          </a:bodyPr>
          <a:lstStyle/>
          <a:p>
            <a:r>
              <a:rPr lang="zh-CN" altLang="en-US" sz="2800" dirty="0">
                <a:solidFill>
                  <a:srgbClr val="7030A0"/>
                </a:solidFill>
                <a:latin typeface="Microsoft YaHei" panose="020B0503020204020204" pitchFamily="34" charset="-122"/>
                <a:ea typeface="Microsoft YaHei" panose="020B0503020204020204" pitchFamily="34" charset="-122"/>
              </a:rPr>
              <a:t>对第</a:t>
            </a:r>
            <a:r>
              <a:rPr lang="en-US" altLang="zh-CN" sz="2800" dirty="0">
                <a:solidFill>
                  <a:srgbClr val="7030A0"/>
                </a:solidFill>
                <a:latin typeface="Microsoft YaHei" panose="020B0503020204020204" pitchFamily="34" charset="-122"/>
                <a:ea typeface="Microsoft YaHei" panose="020B0503020204020204" pitchFamily="34" charset="-122"/>
              </a:rPr>
              <a:t>1</a:t>
            </a:r>
            <a:r>
              <a:rPr lang="zh-CN" altLang="en-US" sz="2800" dirty="0">
                <a:solidFill>
                  <a:srgbClr val="7030A0"/>
                </a:solidFill>
                <a:latin typeface="Microsoft YaHei" panose="020B0503020204020204" pitchFamily="34" charset="-122"/>
                <a:ea typeface="Microsoft YaHei" panose="020B0503020204020204" pitchFamily="34" charset="-122"/>
              </a:rPr>
              <a:t>维特征</a:t>
            </a:r>
            <a:endParaRPr lang="en-US" altLang="zh-CN" sz="2800" dirty="0">
              <a:solidFill>
                <a:srgbClr val="7030A0"/>
              </a:solidFill>
              <a:latin typeface="Microsoft YaHei" panose="020B0503020204020204" pitchFamily="34" charset="-122"/>
              <a:ea typeface="Microsoft YaHei" panose="020B0503020204020204" pitchFamily="34" charset="-122"/>
            </a:endParaRPr>
          </a:p>
          <a:p>
            <a:r>
              <a:rPr kumimoji="1" lang="zh-CN" altLang="en-US" sz="2800" dirty="0">
                <a:solidFill>
                  <a:srgbClr val="7030A0"/>
                </a:solidFill>
                <a:latin typeface="Microsoft YaHei" panose="020B0503020204020204" pitchFamily="34" charset="-122"/>
                <a:ea typeface="Microsoft YaHei" panose="020B0503020204020204" pitchFamily="34" charset="-122"/>
              </a:rPr>
              <a:t>创建一个高斯函数</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329518D-5971-E6B5-38CD-330C4377589D}"/>
                  </a:ext>
                </a:extLst>
              </p:cNvPr>
              <p:cNvSpPr txBox="1"/>
              <p:nvPr/>
            </p:nvSpPr>
            <p:spPr>
              <a:xfrm>
                <a:off x="3710413" y="1733995"/>
                <a:ext cx="6679902" cy="87928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9405E"/>
                              </a:solidFill>
                              <a:latin typeface="Cambria Math" panose="02040503050406030204" pitchFamily="18" charset="0"/>
                            </a:rPr>
                          </m:ctrlPr>
                        </m:sSubPr>
                        <m:e>
                          <m:r>
                            <a:rPr lang="en-US" altLang="zh-CN" sz="2800" b="0" i="1" smtClean="0">
                              <a:solidFill>
                                <a:srgbClr val="09405E"/>
                              </a:solidFill>
                              <a:latin typeface="Cambria Math" panose="02040503050406030204" pitchFamily="18" charset="0"/>
                            </a:rPr>
                            <m:t>𝑎</m:t>
                          </m:r>
                        </m:e>
                        <m:sub>
                          <m:r>
                            <a:rPr lang="en-US" altLang="zh-CN" sz="2800" b="0" i="1" smtClean="0">
                              <a:solidFill>
                                <a:srgbClr val="09405E"/>
                              </a:solidFill>
                              <a:latin typeface="Cambria Math" panose="02040503050406030204" pitchFamily="18" charset="0"/>
                            </a:rPr>
                            <m:t>1</m:t>
                          </m:r>
                        </m:sub>
                      </m:sSub>
                      <m:d>
                        <m:dPr>
                          <m:ctrlPr>
                            <a:rPr lang="en-US" altLang="zh-CN" sz="2800" b="0" i="1" smtClean="0">
                              <a:solidFill>
                                <a:srgbClr val="09405E"/>
                              </a:solidFill>
                              <a:latin typeface="Cambria Math" panose="02040503050406030204" pitchFamily="18" charset="0"/>
                            </a:rPr>
                          </m:ctrlPr>
                        </m:dPr>
                        <m:e>
                          <m:sSub>
                            <m:sSubPr>
                              <m:ctrlPr>
                                <a:rPr lang="en-US" altLang="zh-CN" sz="2800" b="0" i="1" smtClean="0">
                                  <a:solidFill>
                                    <a:srgbClr val="09405E"/>
                                  </a:solidFill>
                                  <a:latin typeface="Cambria Math" panose="02040503050406030204" pitchFamily="18" charset="0"/>
                                </a:rPr>
                              </m:ctrlPr>
                            </m:sSubPr>
                            <m:e>
                              <m:r>
                                <a:rPr lang="en-US" altLang="zh-CN" sz="2800" b="1" i="1" smtClean="0">
                                  <a:solidFill>
                                    <a:srgbClr val="09405E"/>
                                  </a:solidFill>
                                  <a:latin typeface="Cambria Math" panose="02040503050406030204" pitchFamily="18" charset="0"/>
                                </a:rPr>
                                <m:t>𝒙</m:t>
                              </m:r>
                            </m:e>
                            <m:sub>
                              <m:r>
                                <a:rPr lang="en-US" altLang="zh-CN" sz="2800" b="0" i="1" smtClean="0">
                                  <a:solidFill>
                                    <a:srgbClr val="09405E"/>
                                  </a:solidFill>
                                  <a:latin typeface="Cambria Math" panose="02040503050406030204" pitchFamily="18" charset="0"/>
                                </a:rPr>
                                <m:t>𝑖</m:t>
                              </m:r>
                            </m:sub>
                          </m:sSub>
                        </m:e>
                      </m:d>
                      <m:r>
                        <a:rPr lang="en-US" altLang="zh-CN" sz="2800" b="0" i="1" smtClean="0">
                          <a:solidFill>
                            <a:srgbClr val="09405E"/>
                          </a:solidFill>
                          <a:latin typeface="Cambria Math" panose="02040503050406030204" pitchFamily="18" charset="0"/>
                        </a:rPr>
                        <m:t>=</m:t>
                      </m:r>
                      <m:r>
                        <m:rPr>
                          <m:sty m:val="p"/>
                        </m:rPr>
                        <a:rPr lang="zh-CN" altLang="en-US" sz="2800" b="0" i="0">
                          <a:solidFill>
                            <a:srgbClr val="09405E"/>
                          </a:solidFill>
                          <a:latin typeface="Cambria Math" panose="02040503050406030204" pitchFamily="18" charset="0"/>
                        </a:rPr>
                        <m:t>exp</m:t>
                      </m:r>
                      <m:d>
                        <m:dPr>
                          <m:ctrlPr>
                            <a:rPr lang="zh-CN" altLang="en-US" sz="2800" b="0" i="1">
                              <a:solidFill>
                                <a:srgbClr val="09405E"/>
                              </a:solidFill>
                              <a:latin typeface="Cambria Math" panose="02040503050406030204" pitchFamily="18" charset="0"/>
                            </a:rPr>
                          </m:ctrlPr>
                        </m:dPr>
                        <m:e>
                          <m:r>
                            <a:rPr lang="zh-CN" altLang="en-US" sz="2800" b="0" i="0">
                              <a:solidFill>
                                <a:srgbClr val="09405E"/>
                              </a:solidFill>
                              <a:latin typeface="Cambria Math" panose="02040503050406030204" pitchFamily="18" charset="0"/>
                            </a:rPr>
                            <m:t>−</m:t>
                          </m:r>
                          <m:r>
                            <a:rPr lang="zh-CN" altLang="en-US" sz="2800" b="0" i="1">
                              <a:solidFill>
                                <a:srgbClr val="09405E"/>
                              </a:solidFill>
                              <a:latin typeface="Cambria Math" panose="02040503050406030204" pitchFamily="18" charset="0"/>
                            </a:rPr>
                            <m:t>𝛾</m:t>
                          </m:r>
                          <m:sSubSup>
                            <m:sSubSupPr>
                              <m:ctrlPr>
                                <a:rPr lang="zh-CN" altLang="en-US" sz="2800" b="0" i="1">
                                  <a:solidFill>
                                    <a:srgbClr val="09405E"/>
                                  </a:solidFill>
                                  <a:latin typeface="Cambria Math" panose="02040503050406030204" pitchFamily="18" charset="0"/>
                                </a:rPr>
                              </m:ctrlPr>
                            </m:sSubSupPr>
                            <m:e>
                              <m:d>
                                <m:dPr>
                                  <m:begChr m:val="‖"/>
                                  <m:endChr m:val="‖"/>
                                  <m:ctrlPr>
                                    <a:rPr lang="zh-CN" altLang="en-US" sz="2800" b="0" i="1">
                                      <a:solidFill>
                                        <a:srgbClr val="09405E"/>
                                      </a:solidFill>
                                      <a:latin typeface="Cambria Math" panose="02040503050406030204" pitchFamily="18" charset="0"/>
                                    </a:rPr>
                                  </m:ctrlPr>
                                </m:dPr>
                                <m:e>
                                  <m:sSub>
                                    <m:sSubPr>
                                      <m:ctrlPr>
                                        <a:rPr lang="en-US" altLang="zh-CN" sz="2800" i="1">
                                          <a:solidFill>
                                            <a:srgbClr val="09405E"/>
                                          </a:solidFill>
                                          <a:latin typeface="Cambria Math" panose="02040503050406030204" pitchFamily="18" charset="0"/>
                                        </a:rPr>
                                      </m:ctrlPr>
                                    </m:sSubPr>
                                    <m:e>
                                      <m:r>
                                        <a:rPr lang="en-US" altLang="zh-CN" sz="2800" b="1" i="1">
                                          <a:solidFill>
                                            <a:srgbClr val="09405E"/>
                                          </a:solidFill>
                                          <a:latin typeface="Cambria Math" panose="02040503050406030204" pitchFamily="18" charset="0"/>
                                        </a:rPr>
                                        <m:t>𝒙</m:t>
                                      </m:r>
                                    </m:e>
                                    <m:sub>
                                      <m:r>
                                        <a:rPr lang="en-US" altLang="zh-CN" sz="2800" i="1">
                                          <a:solidFill>
                                            <a:srgbClr val="09405E"/>
                                          </a:solidFill>
                                          <a:latin typeface="Cambria Math" panose="02040503050406030204" pitchFamily="18" charset="0"/>
                                        </a:rPr>
                                        <m:t>𝑖</m:t>
                                      </m:r>
                                    </m:sub>
                                  </m:sSub>
                                  <m:r>
                                    <a:rPr lang="zh-CN" altLang="en-US" sz="2800" b="0" i="0">
                                      <a:solidFill>
                                        <a:srgbClr val="09405E"/>
                                      </a:solidFill>
                                      <a:latin typeface="Cambria Math" panose="02040503050406030204" pitchFamily="18" charset="0"/>
                                    </a:rPr>
                                    <m:t>−</m:t>
                                  </m:r>
                                  <m:sSub>
                                    <m:sSubPr>
                                      <m:ctrlPr>
                                        <a:rPr lang="en-US" altLang="zh-CN" sz="2800" i="1">
                                          <a:solidFill>
                                            <a:srgbClr val="09405E"/>
                                          </a:solidFill>
                                          <a:latin typeface="Cambria Math" panose="02040503050406030204" pitchFamily="18" charset="0"/>
                                        </a:rPr>
                                      </m:ctrlPr>
                                    </m:sSubPr>
                                    <m:e>
                                      <m:r>
                                        <a:rPr lang="en-US" altLang="zh-CN" sz="2800" b="1" i="1">
                                          <a:solidFill>
                                            <a:srgbClr val="09405E"/>
                                          </a:solidFill>
                                          <a:latin typeface="Cambria Math" panose="02040503050406030204" pitchFamily="18" charset="0"/>
                                        </a:rPr>
                                        <m:t>𝒙</m:t>
                                      </m:r>
                                    </m:e>
                                    <m:sub>
                                      <m:r>
                                        <m:rPr>
                                          <m:nor/>
                                        </m:rPr>
                                        <a:rPr lang="en" altLang="zh-CN" sz="2800" dirty="0">
                                          <a:solidFill>
                                            <a:srgbClr val="09405E"/>
                                          </a:solidFill>
                                          <a:latin typeface="TwCenMT"/>
                                        </a:rPr>
                                        <m:t>Pulp</m:t>
                                      </m:r>
                                      <m:r>
                                        <m:rPr>
                                          <m:nor/>
                                        </m:rPr>
                                        <a:rPr lang="en" altLang="zh-CN" sz="2800" dirty="0">
                                          <a:solidFill>
                                            <a:srgbClr val="09405E"/>
                                          </a:solidFill>
                                          <a:latin typeface="TwCenMT"/>
                                        </a:rPr>
                                        <m:t> </m:t>
                                      </m:r>
                                      <m:r>
                                        <m:rPr>
                                          <m:nor/>
                                        </m:rPr>
                                        <a:rPr lang="en" altLang="zh-CN" sz="2800" dirty="0">
                                          <a:solidFill>
                                            <a:srgbClr val="09405E"/>
                                          </a:solidFill>
                                          <a:latin typeface="TwCenMT"/>
                                        </a:rPr>
                                        <m:t>Fiction</m:t>
                                      </m:r>
                                    </m:sub>
                                  </m:sSub>
                                </m:e>
                              </m:d>
                            </m:e>
                            <m:sub>
                              <m:r>
                                <a:rPr lang="zh-CN" altLang="en-US" sz="2800" b="0" i="0">
                                  <a:solidFill>
                                    <a:srgbClr val="09405E"/>
                                  </a:solidFill>
                                  <a:latin typeface="Cambria Math" panose="02040503050406030204" pitchFamily="18" charset="0"/>
                                </a:rPr>
                                <m:t>2</m:t>
                              </m:r>
                            </m:sub>
                            <m:sup>
                              <m:r>
                                <a:rPr lang="zh-CN" altLang="en-US" sz="2800" b="0" i="0">
                                  <a:solidFill>
                                    <a:srgbClr val="09405E"/>
                                  </a:solidFill>
                                  <a:latin typeface="Cambria Math" panose="02040503050406030204" pitchFamily="18" charset="0"/>
                                </a:rPr>
                                <m:t>2</m:t>
                              </m:r>
                            </m:sup>
                          </m:sSubSup>
                        </m:e>
                      </m:d>
                    </m:oMath>
                  </m:oMathPara>
                </a14:m>
                <a:endParaRPr lang="zh-CN" altLang="en-US" sz="2800" dirty="0">
                  <a:solidFill>
                    <a:srgbClr val="09405E"/>
                  </a:solidFill>
                </a:endParaRPr>
              </a:p>
            </p:txBody>
          </p:sp>
        </mc:Choice>
        <mc:Fallback xmlns="">
          <p:sp>
            <p:nvSpPr>
              <p:cNvPr id="9" name="文本框 8">
                <a:extLst>
                  <a:ext uri="{FF2B5EF4-FFF2-40B4-BE49-F238E27FC236}">
                    <a16:creationId xmlns:a16="http://schemas.microsoft.com/office/drawing/2014/main" id="{4329518D-5971-E6B5-38CD-330C4377589D}"/>
                  </a:ext>
                </a:extLst>
              </p:cNvPr>
              <p:cNvSpPr txBox="1">
                <a:spLocks noRot="1" noChangeAspect="1" noMove="1" noResize="1" noEditPoints="1" noAdjustHandles="1" noChangeArrowheads="1" noChangeShapeType="1" noTextEdit="1"/>
              </p:cNvSpPr>
              <p:nvPr/>
            </p:nvSpPr>
            <p:spPr>
              <a:xfrm>
                <a:off x="3710413" y="1733995"/>
                <a:ext cx="6679902" cy="879280"/>
              </a:xfrm>
              <a:prstGeom prst="rect">
                <a:avLst/>
              </a:prstGeom>
              <a:blipFill>
                <a:blip r:embed="rId3"/>
                <a:stretch>
                  <a:fillRect b="-10000"/>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B0E7688B-39D9-686F-DE47-AD58DA7CBF6F}"/>
              </a:ext>
            </a:extLst>
          </p:cNvPr>
          <p:cNvSpPr txBox="1"/>
          <p:nvPr/>
        </p:nvSpPr>
        <p:spPr>
          <a:xfrm>
            <a:off x="6303818" y="3845522"/>
            <a:ext cx="4458408" cy="954107"/>
          </a:xfrm>
          <a:prstGeom prst="rect">
            <a:avLst/>
          </a:prstGeom>
          <a:solidFill>
            <a:schemeClr val="bg1"/>
          </a:solidFill>
        </p:spPr>
        <p:txBody>
          <a:bodyPr wrap="square" rtlCol="0">
            <a:spAutoFit/>
          </a:bodyPr>
          <a:lstStyle/>
          <a:p>
            <a:r>
              <a:rPr lang="zh-CN" altLang="en-US" sz="2800" dirty="0">
                <a:solidFill>
                  <a:srgbClr val="7030A0"/>
                </a:solidFill>
                <a:latin typeface="Microsoft YaHei" panose="020B0503020204020204" pitchFamily="34" charset="-122"/>
                <a:ea typeface="Microsoft YaHei" panose="020B0503020204020204" pitchFamily="34" charset="-122"/>
              </a:rPr>
              <a:t>对第</a:t>
            </a:r>
            <a:r>
              <a:rPr lang="en-US" altLang="zh-CN" sz="2800" dirty="0">
                <a:solidFill>
                  <a:srgbClr val="7030A0"/>
                </a:solidFill>
                <a:latin typeface="Microsoft YaHei" panose="020B0503020204020204" pitchFamily="34" charset="-122"/>
                <a:ea typeface="Microsoft YaHei" panose="020B0503020204020204" pitchFamily="34" charset="-122"/>
              </a:rPr>
              <a:t>2</a:t>
            </a:r>
            <a:r>
              <a:rPr lang="zh-CN" altLang="en-US" sz="2800" dirty="0">
                <a:solidFill>
                  <a:srgbClr val="7030A0"/>
                </a:solidFill>
                <a:latin typeface="Microsoft YaHei" panose="020B0503020204020204" pitchFamily="34" charset="-122"/>
                <a:ea typeface="Microsoft YaHei" panose="020B0503020204020204" pitchFamily="34" charset="-122"/>
              </a:rPr>
              <a:t>维特征</a:t>
            </a:r>
            <a:endParaRPr lang="en-US" altLang="zh-CN" sz="2800" dirty="0">
              <a:solidFill>
                <a:srgbClr val="7030A0"/>
              </a:solidFill>
              <a:latin typeface="Microsoft YaHei" panose="020B0503020204020204" pitchFamily="34" charset="-122"/>
              <a:ea typeface="Microsoft YaHei" panose="020B0503020204020204" pitchFamily="34" charset="-122"/>
            </a:endParaRPr>
          </a:p>
          <a:p>
            <a:r>
              <a:rPr kumimoji="1" lang="zh-CN" altLang="en-US" sz="2800" dirty="0">
                <a:solidFill>
                  <a:srgbClr val="7030A0"/>
                </a:solidFill>
                <a:latin typeface="Microsoft YaHei" panose="020B0503020204020204" pitchFamily="34" charset="-122"/>
                <a:ea typeface="Microsoft YaHei" panose="020B0503020204020204" pitchFamily="34" charset="-122"/>
              </a:rPr>
              <a:t>创建一个高斯函数</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6CAAAF2-712C-D970-95DE-936119F4FC6B}"/>
                  </a:ext>
                </a:extLst>
              </p:cNvPr>
              <p:cNvSpPr txBox="1"/>
              <p:nvPr/>
            </p:nvSpPr>
            <p:spPr>
              <a:xfrm>
                <a:off x="5410053" y="5988490"/>
                <a:ext cx="6679902" cy="74302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9405E"/>
                              </a:solidFill>
                              <a:latin typeface="Cambria Math" panose="02040503050406030204" pitchFamily="18" charset="0"/>
                            </a:rPr>
                          </m:ctrlPr>
                        </m:sSubPr>
                        <m:e>
                          <m:r>
                            <a:rPr lang="en-US" altLang="zh-CN" sz="2800" b="0" i="1" smtClean="0">
                              <a:solidFill>
                                <a:srgbClr val="09405E"/>
                              </a:solidFill>
                              <a:latin typeface="Cambria Math" panose="02040503050406030204" pitchFamily="18" charset="0"/>
                            </a:rPr>
                            <m:t>𝑎</m:t>
                          </m:r>
                        </m:e>
                        <m:sub>
                          <m:r>
                            <a:rPr lang="en-US" altLang="zh-CN" sz="2800" b="0" i="1" smtClean="0">
                              <a:solidFill>
                                <a:srgbClr val="09405E"/>
                              </a:solidFill>
                              <a:latin typeface="Cambria Math" panose="02040503050406030204" pitchFamily="18" charset="0"/>
                            </a:rPr>
                            <m:t>3</m:t>
                          </m:r>
                        </m:sub>
                      </m:sSub>
                      <m:d>
                        <m:dPr>
                          <m:ctrlPr>
                            <a:rPr lang="en-US" altLang="zh-CN" sz="2800" b="0" i="1" smtClean="0">
                              <a:solidFill>
                                <a:srgbClr val="09405E"/>
                              </a:solidFill>
                              <a:latin typeface="Cambria Math" panose="02040503050406030204" pitchFamily="18" charset="0"/>
                            </a:rPr>
                          </m:ctrlPr>
                        </m:dPr>
                        <m:e>
                          <m:sSub>
                            <m:sSubPr>
                              <m:ctrlPr>
                                <a:rPr lang="en-US" altLang="zh-CN" sz="2800" b="0" i="1" smtClean="0">
                                  <a:solidFill>
                                    <a:srgbClr val="09405E"/>
                                  </a:solidFill>
                                  <a:latin typeface="Cambria Math" panose="02040503050406030204" pitchFamily="18" charset="0"/>
                                </a:rPr>
                              </m:ctrlPr>
                            </m:sSubPr>
                            <m:e>
                              <m:r>
                                <a:rPr lang="en-US" altLang="zh-CN" sz="2800" b="1" i="1" smtClean="0">
                                  <a:solidFill>
                                    <a:srgbClr val="09405E"/>
                                  </a:solidFill>
                                  <a:latin typeface="Cambria Math" panose="02040503050406030204" pitchFamily="18" charset="0"/>
                                </a:rPr>
                                <m:t>𝒙</m:t>
                              </m:r>
                            </m:e>
                            <m:sub>
                              <m:r>
                                <a:rPr lang="en-US" altLang="zh-CN" sz="2800" b="0" i="1" smtClean="0">
                                  <a:solidFill>
                                    <a:srgbClr val="09405E"/>
                                  </a:solidFill>
                                  <a:latin typeface="Cambria Math" panose="02040503050406030204" pitchFamily="18" charset="0"/>
                                </a:rPr>
                                <m:t>𝑖</m:t>
                              </m:r>
                            </m:sub>
                          </m:sSub>
                        </m:e>
                      </m:d>
                      <m:r>
                        <a:rPr lang="en-US" altLang="zh-CN" sz="2800" b="0" i="1" smtClean="0">
                          <a:solidFill>
                            <a:srgbClr val="09405E"/>
                          </a:solidFill>
                          <a:latin typeface="Cambria Math" panose="02040503050406030204" pitchFamily="18" charset="0"/>
                        </a:rPr>
                        <m:t>=</m:t>
                      </m:r>
                      <m:r>
                        <m:rPr>
                          <m:sty m:val="p"/>
                        </m:rPr>
                        <a:rPr lang="zh-CN" altLang="en-US" sz="2800" b="0" i="0">
                          <a:solidFill>
                            <a:srgbClr val="09405E"/>
                          </a:solidFill>
                          <a:latin typeface="Cambria Math" panose="02040503050406030204" pitchFamily="18" charset="0"/>
                        </a:rPr>
                        <m:t>exp</m:t>
                      </m:r>
                      <m:d>
                        <m:dPr>
                          <m:ctrlPr>
                            <a:rPr lang="zh-CN" altLang="en-US" sz="2800" b="0" i="1">
                              <a:solidFill>
                                <a:srgbClr val="09405E"/>
                              </a:solidFill>
                              <a:latin typeface="Cambria Math" panose="02040503050406030204" pitchFamily="18" charset="0"/>
                            </a:rPr>
                          </m:ctrlPr>
                        </m:dPr>
                        <m:e>
                          <m:r>
                            <a:rPr lang="zh-CN" altLang="en-US" sz="2800" b="0" i="0">
                              <a:solidFill>
                                <a:srgbClr val="09405E"/>
                              </a:solidFill>
                              <a:latin typeface="Cambria Math" panose="02040503050406030204" pitchFamily="18" charset="0"/>
                            </a:rPr>
                            <m:t>−</m:t>
                          </m:r>
                          <m:r>
                            <a:rPr lang="zh-CN" altLang="en-US" sz="2800" b="0" i="1">
                              <a:solidFill>
                                <a:srgbClr val="09405E"/>
                              </a:solidFill>
                              <a:latin typeface="Cambria Math" panose="02040503050406030204" pitchFamily="18" charset="0"/>
                            </a:rPr>
                            <m:t>𝛾</m:t>
                          </m:r>
                          <m:sSubSup>
                            <m:sSubSupPr>
                              <m:ctrlPr>
                                <a:rPr lang="zh-CN" altLang="en-US" sz="2800" b="0" i="1">
                                  <a:solidFill>
                                    <a:srgbClr val="09405E"/>
                                  </a:solidFill>
                                  <a:latin typeface="Cambria Math" panose="02040503050406030204" pitchFamily="18" charset="0"/>
                                </a:rPr>
                              </m:ctrlPr>
                            </m:sSubSupPr>
                            <m:e>
                              <m:d>
                                <m:dPr>
                                  <m:begChr m:val="‖"/>
                                  <m:endChr m:val="‖"/>
                                  <m:ctrlPr>
                                    <a:rPr lang="zh-CN" altLang="en-US" sz="2800" b="0" i="1">
                                      <a:solidFill>
                                        <a:srgbClr val="09405E"/>
                                      </a:solidFill>
                                      <a:latin typeface="Cambria Math" panose="02040503050406030204" pitchFamily="18" charset="0"/>
                                    </a:rPr>
                                  </m:ctrlPr>
                                </m:dPr>
                                <m:e>
                                  <m:sSub>
                                    <m:sSubPr>
                                      <m:ctrlPr>
                                        <a:rPr lang="en-US" altLang="zh-CN" sz="2800" i="1">
                                          <a:solidFill>
                                            <a:srgbClr val="09405E"/>
                                          </a:solidFill>
                                          <a:latin typeface="Cambria Math" panose="02040503050406030204" pitchFamily="18" charset="0"/>
                                        </a:rPr>
                                      </m:ctrlPr>
                                    </m:sSubPr>
                                    <m:e>
                                      <m:r>
                                        <a:rPr lang="en-US" altLang="zh-CN" sz="2800" b="1" i="1">
                                          <a:solidFill>
                                            <a:srgbClr val="09405E"/>
                                          </a:solidFill>
                                          <a:latin typeface="Cambria Math" panose="02040503050406030204" pitchFamily="18" charset="0"/>
                                        </a:rPr>
                                        <m:t>𝒙</m:t>
                                      </m:r>
                                    </m:e>
                                    <m:sub>
                                      <m:r>
                                        <a:rPr lang="en-US" altLang="zh-CN" sz="2800" i="1">
                                          <a:solidFill>
                                            <a:srgbClr val="09405E"/>
                                          </a:solidFill>
                                          <a:latin typeface="Cambria Math" panose="02040503050406030204" pitchFamily="18" charset="0"/>
                                        </a:rPr>
                                        <m:t>𝑖</m:t>
                                      </m:r>
                                    </m:sub>
                                  </m:sSub>
                                  <m:r>
                                    <a:rPr lang="zh-CN" altLang="en-US" sz="2800" b="0" i="0">
                                      <a:solidFill>
                                        <a:srgbClr val="09405E"/>
                                      </a:solidFill>
                                      <a:latin typeface="Cambria Math" panose="02040503050406030204" pitchFamily="18" charset="0"/>
                                    </a:rPr>
                                    <m:t>−</m:t>
                                  </m:r>
                                  <m:sSub>
                                    <m:sSubPr>
                                      <m:ctrlPr>
                                        <a:rPr lang="en-US" altLang="zh-CN" sz="2800" i="1">
                                          <a:solidFill>
                                            <a:srgbClr val="09405E"/>
                                          </a:solidFill>
                                          <a:latin typeface="Cambria Math" panose="02040503050406030204" pitchFamily="18" charset="0"/>
                                        </a:rPr>
                                      </m:ctrlPr>
                                    </m:sSubPr>
                                    <m:e>
                                      <m:r>
                                        <a:rPr lang="en-US" altLang="zh-CN" sz="2800" b="1" i="1">
                                          <a:solidFill>
                                            <a:srgbClr val="09405E"/>
                                          </a:solidFill>
                                          <a:latin typeface="Cambria Math" panose="02040503050406030204" pitchFamily="18" charset="0"/>
                                        </a:rPr>
                                        <m:t>𝒙</m:t>
                                      </m:r>
                                    </m:e>
                                    <m:sub>
                                      <m:r>
                                        <m:rPr>
                                          <m:nor/>
                                        </m:rPr>
                                        <a:rPr lang="en-US" altLang="zh-CN" sz="2800" b="0" i="0" smtClean="0">
                                          <a:solidFill>
                                            <a:srgbClr val="09405E"/>
                                          </a:solidFill>
                                          <a:latin typeface="Cambria Math" panose="02040503050406030204" pitchFamily="18" charset="0"/>
                                        </a:rPr>
                                        <m:t>Transformer</m:t>
                                      </m:r>
                                    </m:sub>
                                  </m:sSub>
                                </m:e>
                              </m:d>
                            </m:e>
                            <m:sub>
                              <m:r>
                                <a:rPr lang="zh-CN" altLang="en-US" sz="2800" b="0" i="0">
                                  <a:solidFill>
                                    <a:srgbClr val="09405E"/>
                                  </a:solidFill>
                                  <a:latin typeface="Cambria Math" panose="02040503050406030204" pitchFamily="18" charset="0"/>
                                </a:rPr>
                                <m:t>2</m:t>
                              </m:r>
                            </m:sub>
                            <m:sup>
                              <m:r>
                                <a:rPr lang="zh-CN" altLang="en-US" sz="2800" b="0" i="0">
                                  <a:solidFill>
                                    <a:srgbClr val="09405E"/>
                                  </a:solidFill>
                                  <a:latin typeface="Cambria Math" panose="02040503050406030204" pitchFamily="18" charset="0"/>
                                </a:rPr>
                                <m:t>2</m:t>
                              </m:r>
                            </m:sup>
                          </m:sSubSup>
                        </m:e>
                      </m:d>
                    </m:oMath>
                  </m:oMathPara>
                </a14:m>
                <a:endParaRPr lang="zh-CN" altLang="en-US" sz="2800" dirty="0">
                  <a:solidFill>
                    <a:srgbClr val="09405E"/>
                  </a:solidFill>
                </a:endParaRPr>
              </a:p>
            </p:txBody>
          </p:sp>
        </mc:Choice>
        <mc:Fallback xmlns="">
          <p:sp>
            <p:nvSpPr>
              <p:cNvPr id="14" name="文本框 13">
                <a:extLst>
                  <a:ext uri="{FF2B5EF4-FFF2-40B4-BE49-F238E27FC236}">
                    <a16:creationId xmlns:a16="http://schemas.microsoft.com/office/drawing/2014/main" id="{36CAAAF2-712C-D970-95DE-936119F4FC6B}"/>
                  </a:ext>
                </a:extLst>
              </p:cNvPr>
              <p:cNvSpPr txBox="1">
                <a:spLocks noRot="1" noChangeAspect="1" noMove="1" noResize="1" noEditPoints="1" noAdjustHandles="1" noChangeArrowheads="1" noChangeShapeType="1" noTextEdit="1"/>
              </p:cNvSpPr>
              <p:nvPr/>
            </p:nvSpPr>
            <p:spPr>
              <a:xfrm>
                <a:off x="5410053" y="5988490"/>
                <a:ext cx="6679902" cy="743024"/>
              </a:xfrm>
              <a:prstGeom prst="rect">
                <a:avLst/>
              </a:prstGeom>
              <a:blipFill>
                <a:blip r:embed="rId4"/>
                <a:stretch>
                  <a:fillRect b="-339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9ACC4771-0159-7EB4-380A-BBC97D4AA2FA}"/>
              </a:ext>
            </a:extLst>
          </p:cNvPr>
          <p:cNvSpPr txBox="1"/>
          <p:nvPr/>
        </p:nvSpPr>
        <p:spPr>
          <a:xfrm>
            <a:off x="6303818" y="4978731"/>
            <a:ext cx="4458408" cy="954107"/>
          </a:xfrm>
          <a:prstGeom prst="rect">
            <a:avLst/>
          </a:prstGeom>
          <a:solidFill>
            <a:schemeClr val="bg1"/>
          </a:solidFill>
        </p:spPr>
        <p:txBody>
          <a:bodyPr wrap="square" rtlCol="0">
            <a:spAutoFit/>
          </a:bodyPr>
          <a:lstStyle/>
          <a:p>
            <a:r>
              <a:rPr lang="zh-CN" altLang="en-US" sz="2800" dirty="0">
                <a:solidFill>
                  <a:srgbClr val="7030A0"/>
                </a:solidFill>
                <a:latin typeface="Microsoft YaHei" panose="020B0503020204020204" pitchFamily="34" charset="-122"/>
                <a:ea typeface="Microsoft YaHei" panose="020B0503020204020204" pitchFamily="34" charset="-122"/>
              </a:rPr>
              <a:t>对第</a:t>
            </a:r>
            <a:r>
              <a:rPr lang="en-US" altLang="zh-CN" sz="2800" dirty="0">
                <a:solidFill>
                  <a:srgbClr val="7030A0"/>
                </a:solidFill>
                <a:latin typeface="Microsoft YaHei" panose="020B0503020204020204" pitchFamily="34" charset="-122"/>
                <a:ea typeface="Microsoft YaHei" panose="020B0503020204020204" pitchFamily="34" charset="-122"/>
              </a:rPr>
              <a:t>3</a:t>
            </a:r>
            <a:r>
              <a:rPr lang="zh-CN" altLang="en-US" sz="2800" dirty="0">
                <a:solidFill>
                  <a:srgbClr val="7030A0"/>
                </a:solidFill>
                <a:latin typeface="Microsoft YaHei" panose="020B0503020204020204" pitchFamily="34" charset="-122"/>
                <a:ea typeface="Microsoft YaHei" panose="020B0503020204020204" pitchFamily="34" charset="-122"/>
              </a:rPr>
              <a:t>维特征</a:t>
            </a:r>
            <a:endParaRPr lang="en-US" altLang="zh-CN" sz="2800" dirty="0">
              <a:solidFill>
                <a:srgbClr val="7030A0"/>
              </a:solidFill>
              <a:latin typeface="Microsoft YaHei" panose="020B0503020204020204" pitchFamily="34" charset="-122"/>
              <a:ea typeface="Microsoft YaHei" panose="020B0503020204020204" pitchFamily="34" charset="-122"/>
            </a:endParaRPr>
          </a:p>
          <a:p>
            <a:r>
              <a:rPr kumimoji="1" lang="zh-CN" altLang="en-US" sz="2800" dirty="0">
                <a:solidFill>
                  <a:srgbClr val="7030A0"/>
                </a:solidFill>
                <a:latin typeface="Microsoft YaHei" panose="020B0503020204020204" pitchFamily="34" charset="-122"/>
                <a:ea typeface="Microsoft YaHei" panose="020B0503020204020204" pitchFamily="34" charset="-122"/>
              </a:rPr>
              <a:t>创建一个高斯函数</a:t>
            </a:r>
          </a:p>
        </p:txBody>
      </p:sp>
    </p:spTree>
    <p:extLst>
      <p:ext uri="{BB962C8B-B14F-4D97-AF65-F5344CB8AC3E}">
        <p14:creationId xmlns:p14="http://schemas.microsoft.com/office/powerpoint/2010/main" val="1631839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示, 示意图&#10;&#10;描述已自动生成">
            <a:extLst>
              <a:ext uri="{FF2B5EF4-FFF2-40B4-BE49-F238E27FC236}">
                <a16:creationId xmlns:a16="http://schemas.microsoft.com/office/drawing/2014/main" id="{08AFA270-273D-780D-F41E-C1D93133A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284" y="1846042"/>
            <a:ext cx="6870700" cy="3975100"/>
          </a:xfrm>
          <a:prstGeom prst="rect">
            <a:avLst/>
          </a:prstGeom>
        </p:spPr>
      </p:pic>
      <p:sp>
        <p:nvSpPr>
          <p:cNvPr id="2" name="内容占位符 1">
            <a:extLst>
              <a:ext uri="{FF2B5EF4-FFF2-40B4-BE49-F238E27FC236}">
                <a16:creationId xmlns:a16="http://schemas.microsoft.com/office/drawing/2014/main" id="{8FB2B262-DDE4-472A-135C-3BE9BA5C97BB}"/>
              </a:ext>
            </a:extLst>
          </p:cNvPr>
          <p:cNvSpPr>
            <a:spLocks noGrp="1"/>
          </p:cNvSpPr>
          <p:nvPr>
            <p:ph sz="quarter" idx="10"/>
          </p:nvPr>
        </p:nvSpPr>
        <p:spPr/>
        <p:txBody>
          <a:bodyPr/>
          <a:lstStyle/>
          <a:p>
            <a:r>
              <a:rPr kumimoji="1" lang="zh-CN" altLang="en-US" dirty="0"/>
              <a:t>例：</a:t>
            </a:r>
            <a:r>
              <a:rPr lang="zh-CN" altLang="en-US" b="0" i="0" dirty="0">
                <a:effectLst/>
                <a:latin typeface="Helvetica" pitchFamily="2" charset="0"/>
              </a:rPr>
              <a:t>金棕榈奖</a:t>
            </a:r>
            <a:r>
              <a:rPr lang="en-US" altLang="zh-CN" b="0" i="0" dirty="0">
                <a:effectLst/>
                <a:latin typeface="Helvetica" pitchFamily="2" charset="0"/>
              </a:rPr>
              <a:t>(</a:t>
            </a:r>
            <a:r>
              <a:rPr lang="en" altLang="zh-CN" b="0" i="0" dirty="0">
                <a:effectLst/>
                <a:latin typeface="Helvetica" pitchFamily="2" charset="0"/>
              </a:rPr>
              <a:t>Palme d‘Or)</a:t>
            </a:r>
            <a:r>
              <a:rPr lang="zh-CN" altLang="en-US" b="0" i="0" dirty="0">
                <a:effectLst/>
                <a:latin typeface="Helvetica" pitchFamily="2" charset="0"/>
              </a:rPr>
              <a:t> 电影预测</a:t>
            </a:r>
            <a:endParaRPr kumimoji="1" lang="zh-CN" altLang="en-US" dirty="0"/>
          </a:p>
        </p:txBody>
      </p:sp>
      <p:sp>
        <p:nvSpPr>
          <p:cNvPr id="3" name="标题 2">
            <a:extLst>
              <a:ext uri="{FF2B5EF4-FFF2-40B4-BE49-F238E27FC236}">
                <a16:creationId xmlns:a16="http://schemas.microsoft.com/office/drawing/2014/main" id="{5B014EFF-09D9-C61A-0276-2511F49FC712}"/>
              </a:ext>
            </a:extLst>
          </p:cNvPr>
          <p:cNvSpPr>
            <a:spLocks noGrp="1"/>
          </p:cNvSpPr>
          <p:nvPr>
            <p:ph type="title"/>
          </p:nvPr>
        </p:nvSpPr>
        <p:spPr/>
        <p:txBody>
          <a:bodyPr/>
          <a:lstStyle/>
          <a:p>
            <a:r>
              <a:rPr kumimoji="1" lang="en-US" altLang="zh-CN" dirty="0"/>
              <a:t>RBF</a:t>
            </a:r>
            <a:r>
              <a:rPr kumimoji="1" lang="zh-CN" altLang="en-US" dirty="0"/>
              <a:t>核</a:t>
            </a:r>
          </a:p>
        </p:txBody>
      </p:sp>
      <p:sp>
        <p:nvSpPr>
          <p:cNvPr id="10" name="文本框 9">
            <a:extLst>
              <a:ext uri="{FF2B5EF4-FFF2-40B4-BE49-F238E27FC236}">
                <a16:creationId xmlns:a16="http://schemas.microsoft.com/office/drawing/2014/main" id="{F3B0E489-30D4-E44D-B3C4-BAA5033ED8C1}"/>
              </a:ext>
            </a:extLst>
          </p:cNvPr>
          <p:cNvSpPr txBox="1"/>
          <p:nvPr/>
        </p:nvSpPr>
        <p:spPr>
          <a:xfrm>
            <a:off x="3515032" y="5792629"/>
            <a:ext cx="1735394" cy="461665"/>
          </a:xfrm>
          <a:prstGeom prst="rect">
            <a:avLst/>
          </a:prstGeom>
          <a:noFill/>
        </p:spPr>
        <p:txBody>
          <a:bodyPr wrap="square" rtlCol="0">
            <a:spAutoFit/>
          </a:bodyPr>
          <a:lstStyle/>
          <a:p>
            <a:r>
              <a:rPr lang="en" altLang="zh-CN" sz="2400" dirty="0">
                <a:solidFill>
                  <a:srgbClr val="09405E"/>
                </a:solidFill>
                <a:effectLst/>
                <a:latin typeface="Microsoft YaHei" panose="020B0503020204020204" pitchFamily="34" charset="-122"/>
                <a:ea typeface="Microsoft YaHei" panose="020B0503020204020204" pitchFamily="34" charset="-122"/>
              </a:rPr>
              <a:t>IMDB </a:t>
            </a:r>
            <a:r>
              <a:rPr kumimoji="1" lang="zh-CN" altLang="en-US" sz="2400" dirty="0">
                <a:solidFill>
                  <a:srgbClr val="09405E"/>
                </a:solidFill>
                <a:latin typeface="Microsoft YaHei" panose="020B0503020204020204" pitchFamily="34" charset="-122"/>
                <a:ea typeface="Microsoft YaHei" panose="020B0503020204020204" pitchFamily="34" charset="-122"/>
              </a:rPr>
              <a:t>评分</a:t>
            </a:r>
          </a:p>
        </p:txBody>
      </p:sp>
      <p:sp>
        <p:nvSpPr>
          <p:cNvPr id="11" name="文本框 10">
            <a:extLst>
              <a:ext uri="{FF2B5EF4-FFF2-40B4-BE49-F238E27FC236}">
                <a16:creationId xmlns:a16="http://schemas.microsoft.com/office/drawing/2014/main" id="{92473976-4D1D-1A06-F380-A09AE747EE78}"/>
              </a:ext>
            </a:extLst>
          </p:cNvPr>
          <p:cNvSpPr txBox="1"/>
          <p:nvPr/>
        </p:nvSpPr>
        <p:spPr>
          <a:xfrm>
            <a:off x="985536" y="4035911"/>
            <a:ext cx="888475" cy="461665"/>
          </a:xfrm>
          <a:prstGeom prst="rect">
            <a:avLst/>
          </a:prstGeom>
          <a:solidFill>
            <a:schemeClr val="bg1"/>
          </a:solidFill>
        </p:spPr>
        <p:txBody>
          <a:bodyPr wrap="square" rtlCol="0">
            <a:spAutoFit/>
          </a:bodyPr>
          <a:lstStyle/>
          <a:p>
            <a:r>
              <a:rPr lang="zh-CN" altLang="en-US" sz="2400" dirty="0">
                <a:solidFill>
                  <a:srgbClr val="09405E"/>
                </a:solidFill>
                <a:effectLst/>
                <a:latin typeface="Microsoft YaHei" panose="020B0503020204020204" pitchFamily="34" charset="-122"/>
                <a:ea typeface="Microsoft YaHei" panose="020B0503020204020204" pitchFamily="34" charset="-122"/>
              </a:rPr>
              <a:t>预算</a:t>
            </a:r>
            <a:endParaRPr kumimoji="1" lang="zh-CN" altLang="en-US" sz="2400" dirty="0">
              <a:solidFill>
                <a:srgbClr val="09405E"/>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2E085609-B31A-6852-5783-6D7814DE98BD}"/>
              </a:ext>
            </a:extLst>
          </p:cNvPr>
          <p:cNvSpPr/>
          <p:nvPr/>
        </p:nvSpPr>
        <p:spPr bwMode="auto">
          <a:xfrm>
            <a:off x="9581535" y="3410424"/>
            <a:ext cx="1180691" cy="31540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6CAAAF2-712C-D970-95DE-936119F4FC6B}"/>
                  </a:ext>
                </a:extLst>
              </p:cNvPr>
              <p:cNvSpPr txBox="1"/>
              <p:nvPr/>
            </p:nvSpPr>
            <p:spPr>
              <a:xfrm>
                <a:off x="4544847" y="5194015"/>
                <a:ext cx="3568137" cy="46166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sz="2400" i="1" smtClean="0">
                              <a:solidFill>
                                <a:srgbClr val="09405E"/>
                              </a:solidFill>
                              <a:latin typeface="Cambria Math" panose="02040503050406030204" pitchFamily="18" charset="0"/>
                            </a:rPr>
                          </m:ctrlPr>
                        </m:dPr>
                        <m:e>
                          <m:m>
                            <m:mPr>
                              <m:mcs>
                                <m:mc>
                                  <m:mcPr>
                                    <m:count m:val="2"/>
                                    <m:mcJc m:val="center"/>
                                  </m:mcPr>
                                </m:mc>
                              </m:mcs>
                              <m:ctrlPr>
                                <a:rPr lang="en-US" altLang="zh-CN" sz="2400" i="1" smtClean="0">
                                  <a:solidFill>
                                    <a:srgbClr val="09405E"/>
                                  </a:solidFill>
                                  <a:latin typeface="Cambria Math" panose="02040503050406030204" pitchFamily="18" charset="0"/>
                                </a:rPr>
                              </m:ctrlPr>
                            </m:mPr>
                            <m:mr>
                              <m:e>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𝑥</m:t>
                                    </m:r>
                                  </m:e>
                                  <m:sub>
                                    <m:r>
                                      <a:rPr lang="en-US" altLang="zh-CN" sz="2400" i="1">
                                        <a:solidFill>
                                          <a:srgbClr val="09405E"/>
                                        </a:solidFill>
                                        <a:latin typeface="Cambria Math" panose="02040503050406030204" pitchFamily="18" charset="0"/>
                                      </a:rPr>
                                      <m:t>1</m:t>
                                    </m:r>
                                  </m:sub>
                                </m:sSub>
                              </m:e>
                              <m:e>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𝑥</m:t>
                                    </m:r>
                                  </m:e>
                                  <m:sub>
                                    <m:r>
                                      <a:rPr lang="en-US" altLang="zh-CN" sz="2400" i="1">
                                        <a:solidFill>
                                          <a:srgbClr val="09405E"/>
                                        </a:solidFill>
                                        <a:latin typeface="Cambria Math" panose="02040503050406030204" pitchFamily="18" charset="0"/>
                                      </a:rPr>
                                      <m:t>2</m:t>
                                    </m:r>
                                  </m:sub>
                                </m:sSub>
                              </m:e>
                            </m:mr>
                          </m:m>
                        </m:e>
                      </m:d>
                      <m:r>
                        <a:rPr lang="en-US" altLang="zh-CN" sz="2400" i="1" smtClean="0">
                          <a:solidFill>
                            <a:srgbClr val="09405E"/>
                          </a:solidFill>
                          <a:latin typeface="Cambria Math" panose="02040503050406030204" pitchFamily="18" charset="0"/>
                          <a:ea typeface="Cambria Math" panose="02040503050406030204" pitchFamily="18" charset="0"/>
                        </a:rPr>
                        <m:t>→</m:t>
                      </m:r>
                      <m:d>
                        <m:dPr>
                          <m:ctrlPr>
                            <a:rPr lang="en-US" altLang="zh-CN" sz="2400" i="1" smtClean="0">
                              <a:solidFill>
                                <a:srgbClr val="09405E"/>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smtClean="0">
                                  <a:solidFill>
                                    <a:srgbClr val="09405E"/>
                                  </a:solidFill>
                                  <a:latin typeface="Cambria Math" panose="02040503050406030204" pitchFamily="18" charset="0"/>
                                  <a:ea typeface="Cambria Math" panose="02040503050406030204" pitchFamily="18" charset="0"/>
                                </a:rPr>
                              </m:ctrlPr>
                            </m:mPr>
                            <m:mr>
                              <m:e>
                                <m:sSub>
                                  <m:sSubPr>
                                    <m:ctrlPr>
                                      <a:rPr lang="en-US" altLang="zh-CN" sz="2400" i="1">
                                        <a:solidFill>
                                          <a:srgbClr val="C00000"/>
                                        </a:solidFill>
                                        <a:latin typeface="Cambria Math" panose="02040503050406030204" pitchFamily="18" charset="0"/>
                                        <a:ea typeface="Cambria Math" panose="02040503050406030204" pitchFamily="18" charset="0"/>
                                      </a:rPr>
                                    </m:ctrlPr>
                                  </m:sSubPr>
                                  <m:e>
                                    <m:r>
                                      <a:rPr lang="en-US" altLang="zh-CN" sz="2400" i="1">
                                        <a:solidFill>
                                          <a:srgbClr val="C00000"/>
                                        </a:solidFill>
                                        <a:latin typeface="Cambria Math" panose="02040503050406030204" pitchFamily="18" charset="0"/>
                                        <a:ea typeface="Cambria Math" panose="02040503050406030204" pitchFamily="18" charset="0"/>
                                      </a:rPr>
                                      <m:t>𝑎</m:t>
                                    </m:r>
                                  </m:e>
                                  <m:sub>
                                    <m:r>
                                      <a:rPr lang="en-US" altLang="zh-CN" sz="2400" i="1">
                                        <a:solidFill>
                                          <a:srgbClr val="C00000"/>
                                        </a:solidFill>
                                        <a:latin typeface="Cambria Math" panose="02040503050406030204" pitchFamily="18" charset="0"/>
                                        <a:ea typeface="Cambria Math" panose="02040503050406030204" pitchFamily="18" charset="0"/>
                                      </a:rPr>
                                      <m:t>1</m:t>
                                    </m:r>
                                  </m:sub>
                                </m:sSub>
                              </m:e>
                              <m:e>
                                <m:sSub>
                                  <m:sSubPr>
                                    <m:ctrlPr>
                                      <a:rPr lang="en-US" altLang="zh-CN" sz="2400" i="1">
                                        <a:solidFill>
                                          <a:srgbClr val="00B0F0"/>
                                        </a:solidFill>
                                        <a:latin typeface="Cambria Math" panose="02040503050406030204" pitchFamily="18" charset="0"/>
                                        <a:ea typeface="Cambria Math" panose="02040503050406030204" pitchFamily="18" charset="0"/>
                                      </a:rPr>
                                    </m:ctrlPr>
                                  </m:sSubPr>
                                  <m:e>
                                    <m:r>
                                      <a:rPr lang="en-US" altLang="zh-CN" sz="2400" i="1">
                                        <a:solidFill>
                                          <a:srgbClr val="00B0F0"/>
                                        </a:solidFill>
                                        <a:latin typeface="Cambria Math" panose="02040503050406030204" pitchFamily="18" charset="0"/>
                                        <a:ea typeface="Cambria Math" panose="02040503050406030204" pitchFamily="18" charset="0"/>
                                      </a:rPr>
                                      <m:t>𝑎</m:t>
                                    </m:r>
                                  </m:e>
                                  <m:sub>
                                    <m:r>
                                      <a:rPr lang="en-US" altLang="zh-CN" sz="2400" i="1">
                                        <a:solidFill>
                                          <a:srgbClr val="00B0F0"/>
                                        </a:solidFill>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3</m:t>
                                    </m:r>
                                  </m:sub>
                                </m:sSub>
                              </m:e>
                            </m:mr>
                          </m:m>
                        </m:e>
                      </m:d>
                    </m:oMath>
                  </m:oMathPara>
                </a14:m>
                <a:endParaRPr lang="zh-CN" altLang="en-US" sz="2400" dirty="0">
                  <a:solidFill>
                    <a:srgbClr val="09405E"/>
                  </a:solidFill>
                </a:endParaRPr>
              </a:p>
            </p:txBody>
          </p:sp>
        </mc:Choice>
        <mc:Fallback xmlns="">
          <p:sp>
            <p:nvSpPr>
              <p:cNvPr id="14" name="文本框 13">
                <a:extLst>
                  <a:ext uri="{FF2B5EF4-FFF2-40B4-BE49-F238E27FC236}">
                    <a16:creationId xmlns:a16="http://schemas.microsoft.com/office/drawing/2014/main" id="{36CAAAF2-712C-D970-95DE-936119F4FC6B}"/>
                  </a:ext>
                </a:extLst>
              </p:cNvPr>
              <p:cNvSpPr txBox="1">
                <a:spLocks noRot="1" noChangeAspect="1" noMove="1" noResize="1" noEditPoints="1" noAdjustHandles="1" noChangeArrowheads="1" noChangeShapeType="1" noTextEdit="1"/>
              </p:cNvSpPr>
              <p:nvPr/>
            </p:nvSpPr>
            <p:spPr>
              <a:xfrm>
                <a:off x="4544847" y="5194015"/>
                <a:ext cx="3568137" cy="4616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8195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B2B262-DDE4-472A-135C-3BE9BA5C97BB}"/>
              </a:ext>
            </a:extLst>
          </p:cNvPr>
          <p:cNvSpPr>
            <a:spLocks noGrp="1"/>
          </p:cNvSpPr>
          <p:nvPr>
            <p:ph sz="quarter" idx="10"/>
          </p:nvPr>
        </p:nvSpPr>
        <p:spPr/>
        <p:txBody>
          <a:bodyPr/>
          <a:lstStyle/>
          <a:p>
            <a:r>
              <a:rPr kumimoji="1" lang="zh-CN" altLang="en-US" dirty="0"/>
              <a:t>例：</a:t>
            </a:r>
            <a:r>
              <a:rPr lang="zh-CN" altLang="en-US" b="0" i="0" dirty="0">
                <a:effectLst/>
                <a:latin typeface="Helvetica" pitchFamily="2" charset="0"/>
              </a:rPr>
              <a:t>金棕榈奖</a:t>
            </a:r>
            <a:r>
              <a:rPr lang="en-US" altLang="zh-CN" b="0" i="0" dirty="0">
                <a:effectLst/>
                <a:latin typeface="Helvetica" pitchFamily="2" charset="0"/>
              </a:rPr>
              <a:t>(</a:t>
            </a:r>
            <a:r>
              <a:rPr lang="en" altLang="zh-CN" b="0" i="0" dirty="0">
                <a:effectLst/>
                <a:latin typeface="Helvetica" pitchFamily="2" charset="0"/>
              </a:rPr>
              <a:t>Palme d‘Or)</a:t>
            </a:r>
            <a:r>
              <a:rPr lang="zh-CN" altLang="en-US" b="0" i="0" dirty="0">
                <a:effectLst/>
                <a:latin typeface="Helvetica" pitchFamily="2" charset="0"/>
              </a:rPr>
              <a:t> 电影预测</a:t>
            </a:r>
            <a:endParaRPr kumimoji="1" lang="zh-CN" altLang="en-US" dirty="0"/>
          </a:p>
        </p:txBody>
      </p:sp>
      <p:sp>
        <p:nvSpPr>
          <p:cNvPr id="3" name="标题 2">
            <a:extLst>
              <a:ext uri="{FF2B5EF4-FFF2-40B4-BE49-F238E27FC236}">
                <a16:creationId xmlns:a16="http://schemas.microsoft.com/office/drawing/2014/main" id="{5B014EFF-09D9-C61A-0276-2511F49FC712}"/>
              </a:ext>
            </a:extLst>
          </p:cNvPr>
          <p:cNvSpPr>
            <a:spLocks noGrp="1"/>
          </p:cNvSpPr>
          <p:nvPr>
            <p:ph type="title"/>
          </p:nvPr>
        </p:nvSpPr>
        <p:spPr/>
        <p:txBody>
          <a:bodyPr/>
          <a:lstStyle/>
          <a:p>
            <a:r>
              <a:rPr kumimoji="1" lang="en-US" altLang="zh-CN" dirty="0"/>
              <a:t>RBF</a:t>
            </a:r>
            <a:r>
              <a:rPr kumimoji="1" lang="zh-CN" altLang="en-US" dirty="0"/>
              <a:t>核</a:t>
            </a:r>
          </a:p>
        </p:txBody>
      </p:sp>
      <p:sp>
        <p:nvSpPr>
          <p:cNvPr id="12" name="矩形 11">
            <a:extLst>
              <a:ext uri="{FF2B5EF4-FFF2-40B4-BE49-F238E27FC236}">
                <a16:creationId xmlns:a16="http://schemas.microsoft.com/office/drawing/2014/main" id="{2E085609-B31A-6852-5783-6D7814DE98BD}"/>
              </a:ext>
            </a:extLst>
          </p:cNvPr>
          <p:cNvSpPr/>
          <p:nvPr/>
        </p:nvSpPr>
        <p:spPr bwMode="auto">
          <a:xfrm>
            <a:off x="9581535" y="3410424"/>
            <a:ext cx="1180691" cy="31540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6CAAAF2-712C-D970-95DE-936119F4FC6B}"/>
                  </a:ext>
                </a:extLst>
              </p:cNvPr>
              <p:cNvSpPr txBox="1"/>
              <p:nvPr/>
            </p:nvSpPr>
            <p:spPr>
              <a:xfrm>
                <a:off x="3656993" y="5651020"/>
                <a:ext cx="3568137" cy="46166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sz="2400" i="1" smtClean="0">
                              <a:solidFill>
                                <a:srgbClr val="09405E"/>
                              </a:solidFill>
                              <a:latin typeface="Cambria Math" panose="02040503050406030204" pitchFamily="18" charset="0"/>
                            </a:rPr>
                          </m:ctrlPr>
                        </m:dPr>
                        <m:e>
                          <m:m>
                            <m:mPr>
                              <m:mcs>
                                <m:mc>
                                  <m:mcPr>
                                    <m:count m:val="2"/>
                                    <m:mcJc m:val="center"/>
                                  </m:mcPr>
                                </m:mc>
                              </m:mcs>
                              <m:ctrlPr>
                                <a:rPr lang="en-US" altLang="zh-CN" sz="2400" i="1" smtClean="0">
                                  <a:solidFill>
                                    <a:srgbClr val="09405E"/>
                                  </a:solidFill>
                                  <a:latin typeface="Cambria Math" panose="02040503050406030204" pitchFamily="18" charset="0"/>
                                </a:rPr>
                              </m:ctrlPr>
                            </m:mPr>
                            <m:mr>
                              <m:e>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𝑥</m:t>
                                    </m:r>
                                  </m:e>
                                  <m:sub>
                                    <m:r>
                                      <a:rPr lang="en-US" altLang="zh-CN" sz="2400" i="1">
                                        <a:solidFill>
                                          <a:srgbClr val="09405E"/>
                                        </a:solidFill>
                                        <a:latin typeface="Cambria Math" panose="02040503050406030204" pitchFamily="18" charset="0"/>
                                      </a:rPr>
                                      <m:t>1</m:t>
                                    </m:r>
                                  </m:sub>
                                </m:sSub>
                              </m:e>
                              <m:e>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𝑥</m:t>
                                    </m:r>
                                  </m:e>
                                  <m:sub>
                                    <m:r>
                                      <a:rPr lang="en-US" altLang="zh-CN" sz="2400" i="1">
                                        <a:solidFill>
                                          <a:srgbClr val="09405E"/>
                                        </a:solidFill>
                                        <a:latin typeface="Cambria Math" panose="02040503050406030204" pitchFamily="18" charset="0"/>
                                      </a:rPr>
                                      <m:t>2</m:t>
                                    </m:r>
                                  </m:sub>
                                </m:sSub>
                              </m:e>
                            </m:mr>
                          </m:m>
                        </m:e>
                      </m:d>
                      <m:r>
                        <a:rPr lang="en-US" altLang="zh-CN" sz="2400" i="1" smtClean="0">
                          <a:solidFill>
                            <a:srgbClr val="09405E"/>
                          </a:solidFill>
                          <a:latin typeface="Cambria Math" panose="02040503050406030204" pitchFamily="18" charset="0"/>
                          <a:ea typeface="Cambria Math" panose="02040503050406030204" pitchFamily="18" charset="0"/>
                        </a:rPr>
                        <m:t>→</m:t>
                      </m:r>
                      <m:d>
                        <m:dPr>
                          <m:ctrlPr>
                            <a:rPr lang="en-US" altLang="zh-CN" sz="2400" i="1" smtClean="0">
                              <a:solidFill>
                                <a:srgbClr val="09405E"/>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smtClean="0">
                                  <a:solidFill>
                                    <a:srgbClr val="09405E"/>
                                  </a:solidFill>
                                  <a:latin typeface="Cambria Math" panose="02040503050406030204" pitchFamily="18" charset="0"/>
                                  <a:ea typeface="Cambria Math" panose="02040503050406030204" pitchFamily="18" charset="0"/>
                                </a:rPr>
                              </m:ctrlPr>
                            </m:mPr>
                            <m:mr>
                              <m:e>
                                <m:sSub>
                                  <m:sSubPr>
                                    <m:ctrlPr>
                                      <a:rPr lang="en-US" altLang="zh-CN" sz="2400" i="1">
                                        <a:solidFill>
                                          <a:srgbClr val="C00000"/>
                                        </a:solidFill>
                                        <a:latin typeface="Cambria Math" panose="02040503050406030204" pitchFamily="18" charset="0"/>
                                        <a:ea typeface="Cambria Math" panose="02040503050406030204" pitchFamily="18" charset="0"/>
                                      </a:rPr>
                                    </m:ctrlPr>
                                  </m:sSubPr>
                                  <m:e>
                                    <m:r>
                                      <a:rPr lang="en-US" altLang="zh-CN" sz="2400" i="1">
                                        <a:solidFill>
                                          <a:srgbClr val="C00000"/>
                                        </a:solidFill>
                                        <a:latin typeface="Cambria Math" panose="02040503050406030204" pitchFamily="18" charset="0"/>
                                        <a:ea typeface="Cambria Math" panose="02040503050406030204" pitchFamily="18" charset="0"/>
                                      </a:rPr>
                                      <m:t>𝑎</m:t>
                                    </m:r>
                                  </m:e>
                                  <m:sub>
                                    <m:r>
                                      <a:rPr lang="en-US" altLang="zh-CN" sz="2400" i="1">
                                        <a:solidFill>
                                          <a:srgbClr val="C00000"/>
                                        </a:solidFill>
                                        <a:latin typeface="Cambria Math" panose="02040503050406030204" pitchFamily="18" charset="0"/>
                                        <a:ea typeface="Cambria Math" panose="02040503050406030204" pitchFamily="18" charset="0"/>
                                      </a:rPr>
                                      <m:t>1</m:t>
                                    </m:r>
                                  </m:sub>
                                </m:sSub>
                              </m:e>
                              <m:e>
                                <m:sSub>
                                  <m:sSubPr>
                                    <m:ctrlPr>
                                      <a:rPr lang="en-US" altLang="zh-CN" sz="2400" i="1">
                                        <a:solidFill>
                                          <a:srgbClr val="00B0F0"/>
                                        </a:solidFill>
                                        <a:latin typeface="Cambria Math" panose="02040503050406030204" pitchFamily="18" charset="0"/>
                                        <a:ea typeface="Cambria Math" panose="02040503050406030204" pitchFamily="18" charset="0"/>
                                      </a:rPr>
                                    </m:ctrlPr>
                                  </m:sSubPr>
                                  <m:e>
                                    <m:r>
                                      <a:rPr lang="en-US" altLang="zh-CN" sz="2400" i="1">
                                        <a:solidFill>
                                          <a:srgbClr val="00B0F0"/>
                                        </a:solidFill>
                                        <a:latin typeface="Cambria Math" panose="02040503050406030204" pitchFamily="18" charset="0"/>
                                        <a:ea typeface="Cambria Math" panose="02040503050406030204" pitchFamily="18" charset="0"/>
                                      </a:rPr>
                                      <m:t>𝑎</m:t>
                                    </m:r>
                                  </m:e>
                                  <m:sub>
                                    <m:r>
                                      <a:rPr lang="en-US" altLang="zh-CN" sz="2400" i="1">
                                        <a:solidFill>
                                          <a:srgbClr val="00B0F0"/>
                                        </a:solidFill>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3</m:t>
                                    </m:r>
                                  </m:sub>
                                </m:sSub>
                              </m:e>
                            </m:mr>
                          </m:m>
                        </m:e>
                      </m:d>
                    </m:oMath>
                  </m:oMathPara>
                </a14:m>
                <a:endParaRPr lang="zh-CN" altLang="en-US" sz="2400" dirty="0">
                  <a:solidFill>
                    <a:srgbClr val="09405E"/>
                  </a:solidFill>
                </a:endParaRPr>
              </a:p>
            </p:txBody>
          </p:sp>
        </mc:Choice>
        <mc:Fallback xmlns="">
          <p:sp>
            <p:nvSpPr>
              <p:cNvPr id="14" name="文本框 13">
                <a:extLst>
                  <a:ext uri="{FF2B5EF4-FFF2-40B4-BE49-F238E27FC236}">
                    <a16:creationId xmlns:a16="http://schemas.microsoft.com/office/drawing/2014/main" id="{36CAAAF2-712C-D970-95DE-936119F4FC6B}"/>
                  </a:ext>
                </a:extLst>
              </p:cNvPr>
              <p:cNvSpPr txBox="1">
                <a:spLocks noRot="1" noChangeAspect="1" noMove="1" noResize="1" noEditPoints="1" noAdjustHandles="1" noChangeArrowheads="1" noChangeShapeType="1" noTextEdit="1"/>
              </p:cNvSpPr>
              <p:nvPr/>
            </p:nvSpPr>
            <p:spPr>
              <a:xfrm>
                <a:off x="3656993" y="5651020"/>
                <a:ext cx="3568137" cy="461665"/>
              </a:xfrm>
              <a:prstGeom prst="rect">
                <a:avLst/>
              </a:prstGeom>
              <a:blipFill>
                <a:blip r:embed="rId2"/>
                <a:stretch>
                  <a:fillRect/>
                </a:stretch>
              </a:blipFill>
            </p:spPr>
            <p:txBody>
              <a:bodyPr/>
              <a:lstStyle/>
              <a:p>
                <a:r>
                  <a:rPr lang="zh-CN" altLang="en-US">
                    <a:noFill/>
                  </a:rPr>
                  <a:t> </a:t>
                </a:r>
              </a:p>
            </p:txBody>
          </p:sp>
        </mc:Fallback>
      </mc:AlternateContent>
      <p:pic>
        <p:nvPicPr>
          <p:cNvPr id="18" name="图片 17" descr="图片包含 图表&#10;&#10;描述已自动生成">
            <a:extLst>
              <a:ext uri="{FF2B5EF4-FFF2-40B4-BE49-F238E27FC236}">
                <a16:creationId xmlns:a16="http://schemas.microsoft.com/office/drawing/2014/main" id="{83542BE9-D67D-CCD0-F899-EF4E603F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498" y="2031425"/>
            <a:ext cx="9181171" cy="3630463"/>
          </a:xfrm>
          <a:prstGeom prst="rect">
            <a:avLst/>
          </a:prstGeom>
        </p:spPr>
      </p:pic>
      <p:sp>
        <p:nvSpPr>
          <p:cNvPr id="10" name="文本框 9">
            <a:extLst>
              <a:ext uri="{FF2B5EF4-FFF2-40B4-BE49-F238E27FC236}">
                <a16:creationId xmlns:a16="http://schemas.microsoft.com/office/drawing/2014/main" id="{F3B0E489-30D4-E44D-B3C4-BAA5033ED8C1}"/>
              </a:ext>
            </a:extLst>
          </p:cNvPr>
          <p:cNvSpPr txBox="1"/>
          <p:nvPr/>
        </p:nvSpPr>
        <p:spPr>
          <a:xfrm>
            <a:off x="2954591" y="4849312"/>
            <a:ext cx="1735394" cy="400110"/>
          </a:xfrm>
          <a:prstGeom prst="rect">
            <a:avLst/>
          </a:prstGeom>
          <a:solidFill>
            <a:schemeClr val="bg1"/>
          </a:solidFill>
        </p:spPr>
        <p:txBody>
          <a:bodyPr wrap="square" rtlCol="0">
            <a:spAutoFit/>
          </a:bodyPr>
          <a:lstStyle/>
          <a:p>
            <a:r>
              <a:rPr lang="en" altLang="zh-CN" sz="2000" dirty="0">
                <a:solidFill>
                  <a:srgbClr val="09405E"/>
                </a:solidFill>
                <a:effectLst/>
                <a:latin typeface="Microsoft YaHei" panose="020B0503020204020204" pitchFamily="34" charset="-122"/>
                <a:ea typeface="Microsoft YaHei" panose="020B0503020204020204" pitchFamily="34" charset="-122"/>
              </a:rPr>
              <a:t>(IMDB </a:t>
            </a:r>
            <a:r>
              <a:rPr kumimoji="1" lang="zh-CN" altLang="en-US" sz="2000" dirty="0">
                <a:solidFill>
                  <a:srgbClr val="09405E"/>
                </a:solidFill>
                <a:latin typeface="Microsoft YaHei" panose="020B0503020204020204" pitchFamily="34" charset="-122"/>
                <a:ea typeface="Microsoft YaHei" panose="020B0503020204020204" pitchFamily="34" charset="-122"/>
              </a:rPr>
              <a:t>评分</a:t>
            </a:r>
            <a:r>
              <a:rPr kumimoji="1" lang="en-US" altLang="zh-CN" sz="2000" dirty="0">
                <a:solidFill>
                  <a:srgbClr val="09405E"/>
                </a:solidFill>
                <a:latin typeface="Microsoft YaHei" panose="020B0503020204020204" pitchFamily="34" charset="-122"/>
                <a:ea typeface="Microsoft YaHei" panose="020B0503020204020204" pitchFamily="34" charset="-122"/>
              </a:rPr>
              <a:t>)</a:t>
            </a:r>
            <a:endParaRPr kumimoji="1" lang="zh-CN" altLang="en-US" sz="2000" dirty="0">
              <a:solidFill>
                <a:srgbClr val="09405E"/>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92473976-4D1D-1A06-F380-A09AE747EE78}"/>
              </a:ext>
            </a:extLst>
          </p:cNvPr>
          <p:cNvSpPr txBox="1"/>
          <p:nvPr/>
        </p:nvSpPr>
        <p:spPr>
          <a:xfrm rot="16200000">
            <a:off x="1404198" y="2867117"/>
            <a:ext cx="1060899" cy="400110"/>
          </a:xfrm>
          <a:prstGeom prst="rect">
            <a:avLst/>
          </a:prstGeom>
          <a:solidFill>
            <a:schemeClr val="bg1"/>
          </a:solidFill>
        </p:spPr>
        <p:txBody>
          <a:bodyPr wrap="square" rtlCol="0">
            <a:spAutoFit/>
          </a:bodyPr>
          <a:lstStyle/>
          <a:p>
            <a:r>
              <a:rPr lang="en-US" altLang="zh-CN" sz="2000" dirty="0">
                <a:solidFill>
                  <a:srgbClr val="09405E"/>
                </a:solidFill>
                <a:effectLst/>
                <a:latin typeface="Microsoft YaHei" panose="020B0503020204020204" pitchFamily="34" charset="-122"/>
                <a:ea typeface="Microsoft YaHei" panose="020B0503020204020204" pitchFamily="34" charset="-122"/>
              </a:rPr>
              <a:t>(</a:t>
            </a:r>
            <a:r>
              <a:rPr lang="zh-CN" altLang="en-US" sz="2000" dirty="0">
                <a:solidFill>
                  <a:srgbClr val="09405E"/>
                </a:solidFill>
                <a:effectLst/>
                <a:latin typeface="Microsoft YaHei" panose="020B0503020204020204" pitchFamily="34" charset="-122"/>
                <a:ea typeface="Microsoft YaHei" panose="020B0503020204020204" pitchFamily="34" charset="-122"/>
              </a:rPr>
              <a:t>预算</a:t>
            </a:r>
            <a:r>
              <a:rPr lang="en-US" altLang="zh-CN" sz="2000" dirty="0">
                <a:solidFill>
                  <a:srgbClr val="09405E"/>
                </a:solidFill>
                <a:effectLst/>
                <a:latin typeface="Microsoft YaHei" panose="020B0503020204020204" pitchFamily="34" charset="-122"/>
                <a:ea typeface="Microsoft YaHei" panose="020B0503020204020204" pitchFamily="34" charset="-122"/>
              </a:rPr>
              <a:t>) </a:t>
            </a:r>
            <a:endParaRPr kumimoji="1" lang="zh-CN" altLang="en-US" sz="2000" dirty="0">
              <a:solidFill>
                <a:srgbClr val="09405E"/>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573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B2B262-DDE4-472A-135C-3BE9BA5C97BB}"/>
              </a:ext>
            </a:extLst>
          </p:cNvPr>
          <p:cNvSpPr>
            <a:spLocks noGrp="1"/>
          </p:cNvSpPr>
          <p:nvPr>
            <p:ph sz="quarter" idx="10"/>
          </p:nvPr>
        </p:nvSpPr>
        <p:spPr/>
        <p:txBody>
          <a:bodyPr/>
          <a:lstStyle/>
          <a:p>
            <a:r>
              <a:rPr kumimoji="1" lang="zh-CN" altLang="en-US" dirty="0"/>
              <a:t>例：</a:t>
            </a:r>
            <a:r>
              <a:rPr lang="zh-CN" altLang="en-US" b="0" i="0" dirty="0">
                <a:effectLst/>
                <a:latin typeface="Helvetica" pitchFamily="2" charset="0"/>
              </a:rPr>
              <a:t>金棕榈奖</a:t>
            </a:r>
            <a:r>
              <a:rPr lang="en-US" altLang="zh-CN" b="0" i="0" dirty="0">
                <a:effectLst/>
                <a:latin typeface="Helvetica" pitchFamily="2" charset="0"/>
              </a:rPr>
              <a:t>(</a:t>
            </a:r>
            <a:r>
              <a:rPr lang="en" altLang="zh-CN" b="0" i="0" dirty="0">
                <a:effectLst/>
                <a:latin typeface="Helvetica" pitchFamily="2" charset="0"/>
              </a:rPr>
              <a:t>Palme d‘Or)</a:t>
            </a:r>
            <a:r>
              <a:rPr lang="zh-CN" altLang="en-US" b="0" i="0" dirty="0">
                <a:effectLst/>
                <a:latin typeface="Helvetica" pitchFamily="2" charset="0"/>
              </a:rPr>
              <a:t> 电影预测</a:t>
            </a:r>
            <a:endParaRPr kumimoji="1" lang="zh-CN" altLang="en-US" dirty="0"/>
          </a:p>
        </p:txBody>
      </p:sp>
      <p:sp>
        <p:nvSpPr>
          <p:cNvPr id="3" name="标题 2">
            <a:extLst>
              <a:ext uri="{FF2B5EF4-FFF2-40B4-BE49-F238E27FC236}">
                <a16:creationId xmlns:a16="http://schemas.microsoft.com/office/drawing/2014/main" id="{5B014EFF-09D9-C61A-0276-2511F49FC712}"/>
              </a:ext>
            </a:extLst>
          </p:cNvPr>
          <p:cNvSpPr>
            <a:spLocks noGrp="1"/>
          </p:cNvSpPr>
          <p:nvPr>
            <p:ph type="title"/>
          </p:nvPr>
        </p:nvSpPr>
        <p:spPr/>
        <p:txBody>
          <a:bodyPr/>
          <a:lstStyle/>
          <a:p>
            <a:r>
              <a:rPr kumimoji="1" lang="en-US" altLang="zh-CN" dirty="0"/>
              <a:t>RBF</a:t>
            </a:r>
            <a:r>
              <a:rPr kumimoji="1" lang="zh-CN" altLang="en-US" dirty="0"/>
              <a:t>核</a:t>
            </a:r>
          </a:p>
        </p:txBody>
      </p:sp>
      <p:sp>
        <p:nvSpPr>
          <p:cNvPr id="12" name="矩形 11">
            <a:extLst>
              <a:ext uri="{FF2B5EF4-FFF2-40B4-BE49-F238E27FC236}">
                <a16:creationId xmlns:a16="http://schemas.microsoft.com/office/drawing/2014/main" id="{2E085609-B31A-6852-5783-6D7814DE98BD}"/>
              </a:ext>
            </a:extLst>
          </p:cNvPr>
          <p:cNvSpPr/>
          <p:nvPr/>
        </p:nvSpPr>
        <p:spPr bwMode="auto">
          <a:xfrm>
            <a:off x="9402474" y="3646398"/>
            <a:ext cx="1180691" cy="31540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pic>
        <p:nvPicPr>
          <p:cNvPr id="5" name="图片 4" descr="图表, 雷达图&#10;&#10;描述已自动生成">
            <a:extLst>
              <a:ext uri="{FF2B5EF4-FFF2-40B4-BE49-F238E27FC236}">
                <a16:creationId xmlns:a16="http://schemas.microsoft.com/office/drawing/2014/main" id="{26EFF635-6BD8-A910-D654-2A40732D1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37" y="2210250"/>
            <a:ext cx="4673600" cy="3187700"/>
          </a:xfrm>
          <a:prstGeom prst="rect">
            <a:avLst/>
          </a:prstGeom>
        </p:spPr>
      </p:pic>
      <p:pic>
        <p:nvPicPr>
          <p:cNvPr id="7" name="图片 6" descr="图表, 气泡图&#10;&#10;描述已自动生成">
            <a:extLst>
              <a:ext uri="{FF2B5EF4-FFF2-40B4-BE49-F238E27FC236}">
                <a16:creationId xmlns:a16="http://schemas.microsoft.com/office/drawing/2014/main" id="{14F992C1-A936-1013-B3F4-00F3CC17A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939" y="1861094"/>
            <a:ext cx="5880100" cy="4025900"/>
          </a:xfrm>
          <a:prstGeom prst="rect">
            <a:avLst/>
          </a:prstGeom>
        </p:spPr>
      </p:pic>
      <p:sp>
        <p:nvSpPr>
          <p:cNvPr id="8" name="文本框 7">
            <a:extLst>
              <a:ext uri="{FF2B5EF4-FFF2-40B4-BE49-F238E27FC236}">
                <a16:creationId xmlns:a16="http://schemas.microsoft.com/office/drawing/2014/main" id="{F03438E8-FEF7-C2AE-D42A-58CADA56A509}"/>
              </a:ext>
            </a:extLst>
          </p:cNvPr>
          <p:cNvSpPr txBox="1"/>
          <p:nvPr/>
        </p:nvSpPr>
        <p:spPr>
          <a:xfrm>
            <a:off x="8354709" y="5747107"/>
            <a:ext cx="1735394" cy="461665"/>
          </a:xfrm>
          <a:prstGeom prst="rect">
            <a:avLst/>
          </a:prstGeom>
          <a:noFill/>
        </p:spPr>
        <p:txBody>
          <a:bodyPr wrap="square" rtlCol="0">
            <a:spAutoFit/>
          </a:bodyPr>
          <a:lstStyle/>
          <a:p>
            <a:r>
              <a:rPr lang="en" altLang="zh-CN" sz="2400" dirty="0">
                <a:solidFill>
                  <a:srgbClr val="09405E"/>
                </a:solidFill>
                <a:effectLst/>
                <a:latin typeface="Microsoft YaHei" panose="020B0503020204020204" pitchFamily="34" charset="-122"/>
                <a:ea typeface="Microsoft YaHei" panose="020B0503020204020204" pitchFamily="34" charset="-122"/>
              </a:rPr>
              <a:t>IMDB </a:t>
            </a:r>
            <a:r>
              <a:rPr kumimoji="1" lang="zh-CN" altLang="en-US" sz="2400" dirty="0">
                <a:solidFill>
                  <a:srgbClr val="09405E"/>
                </a:solidFill>
                <a:latin typeface="Microsoft YaHei" panose="020B0503020204020204" pitchFamily="34" charset="-122"/>
                <a:ea typeface="Microsoft YaHei" panose="020B0503020204020204" pitchFamily="34" charset="-122"/>
              </a:rPr>
              <a:t>评分</a:t>
            </a:r>
          </a:p>
        </p:txBody>
      </p:sp>
      <p:sp>
        <p:nvSpPr>
          <p:cNvPr id="9" name="文本框 8">
            <a:extLst>
              <a:ext uri="{FF2B5EF4-FFF2-40B4-BE49-F238E27FC236}">
                <a16:creationId xmlns:a16="http://schemas.microsoft.com/office/drawing/2014/main" id="{52953A57-AB99-2F30-9EC1-BA5FE5215708}"/>
              </a:ext>
            </a:extLst>
          </p:cNvPr>
          <p:cNvSpPr txBox="1"/>
          <p:nvPr/>
        </p:nvSpPr>
        <p:spPr>
          <a:xfrm>
            <a:off x="5514530" y="3943917"/>
            <a:ext cx="888475" cy="461665"/>
          </a:xfrm>
          <a:prstGeom prst="rect">
            <a:avLst/>
          </a:prstGeom>
          <a:solidFill>
            <a:schemeClr val="bg1"/>
          </a:solidFill>
        </p:spPr>
        <p:txBody>
          <a:bodyPr wrap="square" rtlCol="0">
            <a:spAutoFit/>
          </a:bodyPr>
          <a:lstStyle/>
          <a:p>
            <a:r>
              <a:rPr lang="zh-CN" altLang="en-US" sz="2400" dirty="0">
                <a:solidFill>
                  <a:srgbClr val="09405E"/>
                </a:solidFill>
                <a:effectLst/>
                <a:latin typeface="Microsoft YaHei" panose="020B0503020204020204" pitchFamily="34" charset="-122"/>
                <a:ea typeface="Microsoft YaHei" panose="020B0503020204020204" pitchFamily="34" charset="-122"/>
              </a:rPr>
              <a:t>预算</a:t>
            </a:r>
            <a:endParaRPr kumimoji="1" lang="zh-CN" altLang="en-US" sz="2400" dirty="0">
              <a:solidFill>
                <a:srgbClr val="09405E"/>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9201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图表, 直方图&#10;&#10;描述已自动生成">
            <a:extLst>
              <a:ext uri="{FF2B5EF4-FFF2-40B4-BE49-F238E27FC236}">
                <a16:creationId xmlns:a16="http://schemas.microsoft.com/office/drawing/2014/main" id="{B397D017-5324-A731-9787-C376AA9B5072}"/>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0" y="832757"/>
            <a:ext cx="12101891" cy="3547514"/>
          </a:xfrm>
        </p:spPr>
      </p:pic>
      <p:sp>
        <p:nvSpPr>
          <p:cNvPr id="3" name="标题 2">
            <a:extLst>
              <a:ext uri="{FF2B5EF4-FFF2-40B4-BE49-F238E27FC236}">
                <a16:creationId xmlns:a16="http://schemas.microsoft.com/office/drawing/2014/main" id="{2D399F53-06A3-D300-9D20-88BDF9FCD9F2}"/>
              </a:ext>
            </a:extLst>
          </p:cNvPr>
          <p:cNvSpPr>
            <a:spLocks noGrp="1"/>
          </p:cNvSpPr>
          <p:nvPr>
            <p:ph type="title"/>
          </p:nvPr>
        </p:nvSpPr>
        <p:spPr/>
        <p:txBody>
          <a:bodyPr/>
          <a:lstStyle/>
          <a:p>
            <a:r>
              <a:rPr kumimoji="1" lang="en-US" altLang="zh-CN" dirty="0"/>
              <a:t>RBF</a:t>
            </a:r>
            <a:r>
              <a:rPr kumimoji="1" lang="zh-CN" altLang="en-US" dirty="0"/>
              <a:t>：核函数的宽度</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D75C07A-B292-DC29-CED9-3B2D5FB2891F}"/>
                  </a:ext>
                </a:extLst>
              </p:cNvPr>
              <p:cNvSpPr txBox="1"/>
              <p:nvPr/>
            </p:nvSpPr>
            <p:spPr>
              <a:xfrm>
                <a:off x="424017" y="1016631"/>
                <a:ext cx="3661286" cy="79483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09405E"/>
                          </a:solidFill>
                          <a:latin typeface="Cambria Math" charset="0"/>
                          <a:ea typeface="微软雅黑" pitchFamily="34" charset="-122"/>
                        </a:rPr>
                        <m:t>𝑘</m:t>
                      </m:r>
                      <m:d>
                        <m:dPr>
                          <m:ctrlPr>
                            <a:rPr lang="en-US" altLang="zh-CN" sz="2000" i="1">
                              <a:solidFill>
                                <a:srgbClr val="09405E"/>
                              </a:solidFill>
                              <a:latin typeface="Cambria Math" panose="02040503050406030204" pitchFamily="18" charset="0"/>
                              <a:ea typeface="微软雅黑" pitchFamily="34" charset="-122"/>
                            </a:rPr>
                          </m:ctrlPr>
                        </m:dPr>
                        <m:e>
                          <m:r>
                            <a:rPr lang="en-US" altLang="zh-CN" sz="2000" b="1" i="1">
                              <a:solidFill>
                                <a:srgbClr val="09405E"/>
                              </a:solidFill>
                              <a:latin typeface="Cambria Math" charset="0"/>
                              <a:ea typeface="微软雅黑" pitchFamily="34" charset="-122"/>
                            </a:rPr>
                            <m:t>𝒙</m:t>
                          </m:r>
                          <m:r>
                            <a:rPr lang="en-US" altLang="zh-CN" sz="2000" i="1">
                              <a:solidFill>
                                <a:srgbClr val="09405E"/>
                              </a:solidFill>
                              <a:latin typeface="Cambria Math" charset="0"/>
                              <a:ea typeface="微软雅黑" pitchFamily="34" charset="-122"/>
                            </a:rPr>
                            <m:t>,</m:t>
                          </m:r>
                          <m:sSup>
                            <m:sSupPr>
                              <m:ctrlPr>
                                <a:rPr lang="en-US" altLang="zh-CN" sz="2000" i="1">
                                  <a:solidFill>
                                    <a:srgbClr val="09405E"/>
                                  </a:solidFill>
                                  <a:latin typeface="Cambria Math" panose="02040503050406030204" pitchFamily="18" charset="0"/>
                                  <a:ea typeface="微软雅黑" pitchFamily="34" charset="-122"/>
                                </a:rPr>
                              </m:ctrlPr>
                            </m:sSupPr>
                            <m:e>
                              <m:r>
                                <a:rPr lang="en-US" altLang="zh-CN" sz="2000" b="1" i="1">
                                  <a:solidFill>
                                    <a:srgbClr val="09405E"/>
                                  </a:solidFill>
                                  <a:latin typeface="Cambria Math" charset="0"/>
                                  <a:ea typeface="微软雅黑" pitchFamily="34" charset="-122"/>
                                </a:rPr>
                                <m:t>𝒙</m:t>
                              </m:r>
                            </m:e>
                            <m:sup>
                              <m:r>
                                <a:rPr lang="en-US" altLang="zh-CN" sz="2000" i="1">
                                  <a:solidFill>
                                    <a:srgbClr val="09405E"/>
                                  </a:solidFill>
                                  <a:latin typeface="Cambria Math" charset="0"/>
                                  <a:ea typeface="微软雅黑" pitchFamily="34" charset="-122"/>
                                </a:rPr>
                                <m:t>′</m:t>
                              </m:r>
                            </m:sup>
                          </m:sSup>
                        </m:e>
                      </m:d>
                      <m:r>
                        <a:rPr lang="en-US" altLang="zh-CN" sz="2000" b="0" i="1" smtClean="0">
                          <a:solidFill>
                            <a:srgbClr val="09405E"/>
                          </a:solidFill>
                          <a:latin typeface="Cambria Math" charset="0"/>
                          <a:ea typeface="微软雅黑" pitchFamily="34" charset="-122"/>
                        </a:rPr>
                        <m:t>=</m:t>
                      </m:r>
                      <m:func>
                        <m:funcPr>
                          <m:ctrlPr>
                            <a:rPr lang="en-US" altLang="zh-CN" sz="2000" b="0" i="1" smtClean="0">
                              <a:solidFill>
                                <a:srgbClr val="09405E"/>
                              </a:solidFill>
                              <a:latin typeface="Cambria Math" panose="02040503050406030204" pitchFamily="18" charset="0"/>
                              <a:ea typeface="微软雅黑" pitchFamily="34" charset="-122"/>
                            </a:rPr>
                          </m:ctrlPr>
                        </m:funcPr>
                        <m:fName>
                          <m:r>
                            <m:rPr>
                              <m:sty m:val="p"/>
                            </m:rPr>
                            <a:rPr lang="en-US" altLang="zh-CN" sz="2000" b="0" i="0" smtClean="0">
                              <a:solidFill>
                                <a:srgbClr val="09405E"/>
                              </a:solidFill>
                              <a:latin typeface="Cambria Math" charset="0"/>
                              <a:ea typeface="微软雅黑" pitchFamily="34" charset="-122"/>
                            </a:rPr>
                            <m:t>exp</m:t>
                          </m:r>
                        </m:fName>
                        <m:e>
                          <m:d>
                            <m:dPr>
                              <m:ctrlPr>
                                <a:rPr lang="is-IS" altLang="zh-CN" sz="2000" b="0" i="1" smtClean="0">
                                  <a:solidFill>
                                    <a:srgbClr val="09405E"/>
                                  </a:solidFill>
                                  <a:latin typeface="Cambria Math" panose="02040503050406030204" pitchFamily="18" charset="0"/>
                                  <a:ea typeface="微软雅黑" pitchFamily="34" charset="-122"/>
                                </a:rPr>
                              </m:ctrlPr>
                            </m:dPr>
                            <m:e>
                              <m:r>
                                <a:rPr lang="en-US" altLang="zh-CN" sz="2000" b="0" i="1" smtClean="0">
                                  <a:solidFill>
                                    <a:srgbClr val="09405E"/>
                                  </a:solidFill>
                                  <a:latin typeface="Cambria Math" charset="0"/>
                                  <a:ea typeface="微软雅黑" pitchFamily="34" charset="-122"/>
                                </a:rPr>
                                <m:t>−</m:t>
                              </m:r>
                              <m:f>
                                <m:fPr>
                                  <m:ctrlPr>
                                    <a:rPr lang="bg-BG" altLang="zh-CN" sz="2000" b="0" i="1" smtClean="0">
                                      <a:solidFill>
                                        <a:srgbClr val="09405E"/>
                                      </a:solidFill>
                                      <a:latin typeface="Cambria Math" panose="02040503050406030204" pitchFamily="18" charset="0"/>
                                      <a:ea typeface="微软雅黑" pitchFamily="34" charset="-122"/>
                                    </a:rPr>
                                  </m:ctrlPr>
                                </m:fPr>
                                <m:num>
                                  <m:sSubSup>
                                    <m:sSubSupPr>
                                      <m:ctrlPr>
                                        <a:rPr lang="en-US" altLang="zh-CN" sz="2000" b="0" i="1" smtClean="0">
                                          <a:solidFill>
                                            <a:srgbClr val="09405E"/>
                                          </a:solidFill>
                                          <a:latin typeface="Cambria Math" panose="02040503050406030204" pitchFamily="18" charset="0"/>
                                          <a:ea typeface="微软雅黑" pitchFamily="34" charset="-122"/>
                                        </a:rPr>
                                      </m:ctrlPr>
                                    </m:sSubSupPr>
                                    <m:e>
                                      <m:d>
                                        <m:dPr>
                                          <m:begChr m:val="‖"/>
                                          <m:endChr m:val="‖"/>
                                          <m:ctrlPr>
                                            <a:rPr lang="en-US" altLang="zh-CN" sz="2000" b="0" i="1" smtClean="0">
                                              <a:solidFill>
                                                <a:srgbClr val="09405E"/>
                                              </a:solidFill>
                                              <a:latin typeface="Cambria Math" panose="02040503050406030204" pitchFamily="18" charset="0"/>
                                              <a:ea typeface="微软雅黑" pitchFamily="34" charset="-122"/>
                                            </a:rPr>
                                          </m:ctrlPr>
                                        </m:dPr>
                                        <m:e>
                                          <m:r>
                                            <a:rPr lang="en-US" altLang="zh-CN" sz="2000" b="1" i="1">
                                              <a:solidFill>
                                                <a:srgbClr val="09405E"/>
                                              </a:solidFill>
                                              <a:latin typeface="Cambria Math" charset="0"/>
                                              <a:ea typeface="微软雅黑" pitchFamily="34" charset="-122"/>
                                            </a:rPr>
                                            <m:t>𝒙</m:t>
                                          </m:r>
                                          <m:r>
                                            <a:rPr lang="en-US" altLang="zh-CN" sz="2000" i="1">
                                              <a:solidFill>
                                                <a:srgbClr val="09405E"/>
                                              </a:solidFill>
                                              <a:latin typeface="Cambria Math" charset="0"/>
                                              <a:ea typeface="微软雅黑" pitchFamily="34" charset="-122"/>
                                            </a:rPr>
                                            <m:t>−</m:t>
                                          </m:r>
                                          <m:sSup>
                                            <m:sSupPr>
                                              <m:ctrlPr>
                                                <a:rPr lang="en-US" altLang="zh-CN" sz="2000" i="1">
                                                  <a:solidFill>
                                                    <a:srgbClr val="09405E"/>
                                                  </a:solidFill>
                                                  <a:latin typeface="Cambria Math" panose="02040503050406030204" pitchFamily="18" charset="0"/>
                                                  <a:ea typeface="微软雅黑" pitchFamily="34" charset="-122"/>
                                                </a:rPr>
                                              </m:ctrlPr>
                                            </m:sSupPr>
                                            <m:e>
                                              <m:r>
                                                <a:rPr lang="en-US" altLang="zh-CN" sz="2000" b="1" i="1">
                                                  <a:solidFill>
                                                    <a:srgbClr val="09405E"/>
                                                  </a:solidFill>
                                                  <a:latin typeface="Cambria Math" charset="0"/>
                                                  <a:ea typeface="微软雅黑" pitchFamily="34" charset="-122"/>
                                                </a:rPr>
                                                <m:t>𝒙</m:t>
                                              </m:r>
                                            </m:e>
                                            <m:sup>
                                              <m:r>
                                                <a:rPr lang="en-US" altLang="zh-CN" sz="2000" i="1">
                                                  <a:solidFill>
                                                    <a:srgbClr val="09405E"/>
                                                  </a:solidFill>
                                                  <a:latin typeface="Cambria Math" charset="0"/>
                                                  <a:ea typeface="微软雅黑" pitchFamily="34" charset="-122"/>
                                                </a:rPr>
                                                <m:t>′</m:t>
                                              </m:r>
                                            </m:sup>
                                          </m:sSup>
                                        </m:e>
                                      </m:d>
                                    </m:e>
                                    <m:sub>
                                      <m:r>
                                        <a:rPr lang="en-US" altLang="zh-CN" sz="2000" b="0" i="1" smtClean="0">
                                          <a:solidFill>
                                            <a:srgbClr val="09405E"/>
                                          </a:solidFill>
                                          <a:latin typeface="Cambria Math" charset="0"/>
                                          <a:ea typeface="微软雅黑" pitchFamily="34" charset="-122"/>
                                        </a:rPr>
                                        <m:t>2</m:t>
                                      </m:r>
                                    </m:sub>
                                    <m:sup>
                                      <m:r>
                                        <a:rPr lang="en-US" altLang="zh-CN" sz="2000" b="0" i="1" smtClean="0">
                                          <a:solidFill>
                                            <a:srgbClr val="09405E"/>
                                          </a:solidFill>
                                          <a:latin typeface="Cambria Math" charset="0"/>
                                          <a:ea typeface="微软雅黑" pitchFamily="34" charset="-122"/>
                                        </a:rPr>
                                        <m:t>2</m:t>
                                      </m:r>
                                    </m:sup>
                                  </m:sSubSup>
                                </m:num>
                                <m:den>
                                  <m:r>
                                    <a:rPr lang="en-US" altLang="zh-CN" sz="2000" b="0" i="1" smtClean="0">
                                      <a:solidFill>
                                        <a:srgbClr val="09405E"/>
                                      </a:solidFill>
                                      <a:latin typeface="Cambria Math" panose="02040503050406030204" pitchFamily="18" charset="0"/>
                                      <a:ea typeface="微软雅黑" pitchFamily="34" charset="-122"/>
                                    </a:rPr>
                                    <m:t>0.01</m:t>
                                  </m:r>
                                </m:den>
                              </m:f>
                            </m:e>
                          </m:d>
                        </m:e>
                      </m:func>
                    </m:oMath>
                  </m:oMathPara>
                </a14:m>
                <a:endParaRPr lang="zh-CN" altLang="en-US" sz="2000" dirty="0">
                  <a:solidFill>
                    <a:srgbClr val="09405E"/>
                  </a:solidFill>
                </a:endParaRPr>
              </a:p>
            </p:txBody>
          </p:sp>
        </mc:Choice>
        <mc:Fallback xmlns="">
          <p:sp>
            <p:nvSpPr>
              <p:cNvPr id="9" name="文本框 8">
                <a:extLst>
                  <a:ext uri="{FF2B5EF4-FFF2-40B4-BE49-F238E27FC236}">
                    <a16:creationId xmlns:a16="http://schemas.microsoft.com/office/drawing/2014/main" id="{9D75C07A-B292-DC29-CED9-3B2D5FB2891F}"/>
                  </a:ext>
                </a:extLst>
              </p:cNvPr>
              <p:cNvSpPr txBox="1">
                <a:spLocks noRot="1" noChangeAspect="1" noMove="1" noResize="1" noEditPoints="1" noAdjustHandles="1" noChangeArrowheads="1" noChangeShapeType="1" noTextEdit="1"/>
              </p:cNvSpPr>
              <p:nvPr/>
            </p:nvSpPr>
            <p:spPr>
              <a:xfrm>
                <a:off x="424017" y="1016631"/>
                <a:ext cx="3661286" cy="7948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EB72A87-B9D2-CB76-693E-A72B32CEBCBD}"/>
                  </a:ext>
                </a:extLst>
              </p:cNvPr>
              <p:cNvSpPr txBox="1"/>
              <p:nvPr/>
            </p:nvSpPr>
            <p:spPr>
              <a:xfrm>
                <a:off x="4617475" y="1016631"/>
                <a:ext cx="3661286" cy="79483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09405E"/>
                          </a:solidFill>
                          <a:latin typeface="Cambria Math" charset="0"/>
                          <a:ea typeface="微软雅黑" pitchFamily="34" charset="-122"/>
                        </a:rPr>
                        <m:t>𝑘</m:t>
                      </m:r>
                      <m:d>
                        <m:dPr>
                          <m:ctrlPr>
                            <a:rPr lang="en-US" altLang="zh-CN" sz="2000" i="1">
                              <a:solidFill>
                                <a:srgbClr val="09405E"/>
                              </a:solidFill>
                              <a:latin typeface="Cambria Math" panose="02040503050406030204" pitchFamily="18" charset="0"/>
                              <a:ea typeface="微软雅黑" pitchFamily="34" charset="-122"/>
                            </a:rPr>
                          </m:ctrlPr>
                        </m:dPr>
                        <m:e>
                          <m:r>
                            <a:rPr lang="en-US" altLang="zh-CN" sz="2000" b="1" i="1">
                              <a:solidFill>
                                <a:srgbClr val="09405E"/>
                              </a:solidFill>
                              <a:latin typeface="Cambria Math" charset="0"/>
                              <a:ea typeface="微软雅黑" pitchFamily="34" charset="-122"/>
                            </a:rPr>
                            <m:t>𝒙</m:t>
                          </m:r>
                          <m:r>
                            <a:rPr lang="en-US" altLang="zh-CN" sz="2000" i="1">
                              <a:solidFill>
                                <a:srgbClr val="09405E"/>
                              </a:solidFill>
                              <a:latin typeface="Cambria Math" charset="0"/>
                              <a:ea typeface="微软雅黑" pitchFamily="34" charset="-122"/>
                            </a:rPr>
                            <m:t>,</m:t>
                          </m:r>
                          <m:sSup>
                            <m:sSupPr>
                              <m:ctrlPr>
                                <a:rPr lang="en-US" altLang="zh-CN" sz="2000" i="1">
                                  <a:solidFill>
                                    <a:srgbClr val="09405E"/>
                                  </a:solidFill>
                                  <a:latin typeface="Cambria Math" panose="02040503050406030204" pitchFamily="18" charset="0"/>
                                  <a:ea typeface="微软雅黑" pitchFamily="34" charset="-122"/>
                                </a:rPr>
                              </m:ctrlPr>
                            </m:sSupPr>
                            <m:e>
                              <m:r>
                                <a:rPr lang="en-US" altLang="zh-CN" sz="2000" b="1" i="1">
                                  <a:solidFill>
                                    <a:srgbClr val="09405E"/>
                                  </a:solidFill>
                                  <a:latin typeface="Cambria Math" charset="0"/>
                                  <a:ea typeface="微软雅黑" pitchFamily="34" charset="-122"/>
                                </a:rPr>
                                <m:t>𝒙</m:t>
                              </m:r>
                            </m:e>
                            <m:sup>
                              <m:r>
                                <a:rPr lang="en-US" altLang="zh-CN" sz="2000" i="1">
                                  <a:solidFill>
                                    <a:srgbClr val="09405E"/>
                                  </a:solidFill>
                                  <a:latin typeface="Cambria Math" charset="0"/>
                                  <a:ea typeface="微软雅黑" pitchFamily="34" charset="-122"/>
                                </a:rPr>
                                <m:t>′</m:t>
                              </m:r>
                            </m:sup>
                          </m:sSup>
                        </m:e>
                      </m:d>
                      <m:r>
                        <a:rPr lang="en-US" altLang="zh-CN" sz="2000" b="0" i="1" smtClean="0">
                          <a:solidFill>
                            <a:srgbClr val="09405E"/>
                          </a:solidFill>
                          <a:latin typeface="Cambria Math" charset="0"/>
                          <a:ea typeface="微软雅黑" pitchFamily="34" charset="-122"/>
                        </a:rPr>
                        <m:t>=</m:t>
                      </m:r>
                      <m:func>
                        <m:funcPr>
                          <m:ctrlPr>
                            <a:rPr lang="en-US" altLang="zh-CN" sz="2000" b="0" i="1" smtClean="0">
                              <a:solidFill>
                                <a:srgbClr val="09405E"/>
                              </a:solidFill>
                              <a:latin typeface="Cambria Math" panose="02040503050406030204" pitchFamily="18" charset="0"/>
                              <a:ea typeface="微软雅黑" pitchFamily="34" charset="-122"/>
                            </a:rPr>
                          </m:ctrlPr>
                        </m:funcPr>
                        <m:fName>
                          <m:r>
                            <m:rPr>
                              <m:sty m:val="p"/>
                            </m:rPr>
                            <a:rPr lang="en-US" altLang="zh-CN" sz="2000" b="0" i="0" smtClean="0">
                              <a:solidFill>
                                <a:srgbClr val="09405E"/>
                              </a:solidFill>
                              <a:latin typeface="Cambria Math" charset="0"/>
                              <a:ea typeface="微软雅黑" pitchFamily="34" charset="-122"/>
                            </a:rPr>
                            <m:t>exp</m:t>
                          </m:r>
                        </m:fName>
                        <m:e>
                          <m:d>
                            <m:dPr>
                              <m:ctrlPr>
                                <a:rPr lang="is-IS" altLang="zh-CN" sz="2000" b="0" i="1" smtClean="0">
                                  <a:solidFill>
                                    <a:srgbClr val="09405E"/>
                                  </a:solidFill>
                                  <a:latin typeface="Cambria Math" panose="02040503050406030204" pitchFamily="18" charset="0"/>
                                  <a:ea typeface="微软雅黑" pitchFamily="34" charset="-122"/>
                                </a:rPr>
                              </m:ctrlPr>
                            </m:dPr>
                            <m:e>
                              <m:r>
                                <a:rPr lang="en-US" altLang="zh-CN" sz="2000" b="0" i="1" smtClean="0">
                                  <a:solidFill>
                                    <a:srgbClr val="09405E"/>
                                  </a:solidFill>
                                  <a:latin typeface="Cambria Math" charset="0"/>
                                  <a:ea typeface="微软雅黑" pitchFamily="34" charset="-122"/>
                                </a:rPr>
                                <m:t>−</m:t>
                              </m:r>
                              <m:f>
                                <m:fPr>
                                  <m:ctrlPr>
                                    <a:rPr lang="bg-BG" altLang="zh-CN" sz="2000" b="0" i="1" smtClean="0">
                                      <a:solidFill>
                                        <a:srgbClr val="09405E"/>
                                      </a:solidFill>
                                      <a:latin typeface="Cambria Math" panose="02040503050406030204" pitchFamily="18" charset="0"/>
                                      <a:ea typeface="微软雅黑" pitchFamily="34" charset="-122"/>
                                    </a:rPr>
                                  </m:ctrlPr>
                                </m:fPr>
                                <m:num>
                                  <m:sSubSup>
                                    <m:sSubSupPr>
                                      <m:ctrlPr>
                                        <a:rPr lang="en-US" altLang="zh-CN" sz="2000" b="0" i="1" smtClean="0">
                                          <a:solidFill>
                                            <a:srgbClr val="09405E"/>
                                          </a:solidFill>
                                          <a:latin typeface="Cambria Math" panose="02040503050406030204" pitchFamily="18" charset="0"/>
                                          <a:ea typeface="微软雅黑" pitchFamily="34" charset="-122"/>
                                        </a:rPr>
                                      </m:ctrlPr>
                                    </m:sSubSupPr>
                                    <m:e>
                                      <m:d>
                                        <m:dPr>
                                          <m:begChr m:val="‖"/>
                                          <m:endChr m:val="‖"/>
                                          <m:ctrlPr>
                                            <a:rPr lang="en-US" altLang="zh-CN" sz="2000" b="0" i="1" smtClean="0">
                                              <a:solidFill>
                                                <a:srgbClr val="09405E"/>
                                              </a:solidFill>
                                              <a:latin typeface="Cambria Math" panose="02040503050406030204" pitchFamily="18" charset="0"/>
                                              <a:ea typeface="微软雅黑" pitchFamily="34" charset="-122"/>
                                            </a:rPr>
                                          </m:ctrlPr>
                                        </m:dPr>
                                        <m:e>
                                          <m:r>
                                            <a:rPr lang="en-US" altLang="zh-CN" sz="2000" b="1" i="1">
                                              <a:solidFill>
                                                <a:srgbClr val="09405E"/>
                                              </a:solidFill>
                                              <a:latin typeface="Cambria Math" charset="0"/>
                                              <a:ea typeface="微软雅黑" pitchFamily="34" charset="-122"/>
                                            </a:rPr>
                                            <m:t>𝒙</m:t>
                                          </m:r>
                                          <m:r>
                                            <a:rPr lang="en-US" altLang="zh-CN" sz="2000" i="1">
                                              <a:solidFill>
                                                <a:srgbClr val="09405E"/>
                                              </a:solidFill>
                                              <a:latin typeface="Cambria Math" charset="0"/>
                                              <a:ea typeface="微软雅黑" pitchFamily="34" charset="-122"/>
                                            </a:rPr>
                                            <m:t>−</m:t>
                                          </m:r>
                                          <m:sSup>
                                            <m:sSupPr>
                                              <m:ctrlPr>
                                                <a:rPr lang="en-US" altLang="zh-CN" sz="2000" i="1">
                                                  <a:solidFill>
                                                    <a:srgbClr val="09405E"/>
                                                  </a:solidFill>
                                                  <a:latin typeface="Cambria Math" panose="02040503050406030204" pitchFamily="18" charset="0"/>
                                                  <a:ea typeface="微软雅黑" pitchFamily="34" charset="-122"/>
                                                </a:rPr>
                                              </m:ctrlPr>
                                            </m:sSupPr>
                                            <m:e>
                                              <m:r>
                                                <a:rPr lang="en-US" altLang="zh-CN" sz="2000" b="1" i="1">
                                                  <a:solidFill>
                                                    <a:srgbClr val="09405E"/>
                                                  </a:solidFill>
                                                  <a:latin typeface="Cambria Math" charset="0"/>
                                                  <a:ea typeface="微软雅黑" pitchFamily="34" charset="-122"/>
                                                </a:rPr>
                                                <m:t>𝒙</m:t>
                                              </m:r>
                                            </m:e>
                                            <m:sup>
                                              <m:r>
                                                <a:rPr lang="en-US" altLang="zh-CN" sz="2000" i="1">
                                                  <a:solidFill>
                                                    <a:srgbClr val="09405E"/>
                                                  </a:solidFill>
                                                  <a:latin typeface="Cambria Math" charset="0"/>
                                                  <a:ea typeface="微软雅黑" pitchFamily="34" charset="-122"/>
                                                </a:rPr>
                                                <m:t>′</m:t>
                                              </m:r>
                                            </m:sup>
                                          </m:sSup>
                                        </m:e>
                                      </m:d>
                                    </m:e>
                                    <m:sub>
                                      <m:r>
                                        <a:rPr lang="en-US" altLang="zh-CN" sz="2000" b="0" i="1" smtClean="0">
                                          <a:solidFill>
                                            <a:srgbClr val="09405E"/>
                                          </a:solidFill>
                                          <a:latin typeface="Cambria Math" charset="0"/>
                                          <a:ea typeface="微软雅黑" pitchFamily="34" charset="-122"/>
                                        </a:rPr>
                                        <m:t>2</m:t>
                                      </m:r>
                                    </m:sub>
                                    <m:sup>
                                      <m:r>
                                        <a:rPr lang="en-US" altLang="zh-CN" sz="2000" b="0" i="1" smtClean="0">
                                          <a:solidFill>
                                            <a:srgbClr val="09405E"/>
                                          </a:solidFill>
                                          <a:latin typeface="Cambria Math" charset="0"/>
                                          <a:ea typeface="微软雅黑" pitchFamily="34" charset="-122"/>
                                        </a:rPr>
                                        <m:t>2</m:t>
                                      </m:r>
                                    </m:sup>
                                  </m:sSubSup>
                                </m:num>
                                <m:den>
                                  <m:r>
                                    <a:rPr lang="en-US" altLang="zh-CN" sz="2000" b="0" i="1" smtClean="0">
                                      <a:solidFill>
                                        <a:srgbClr val="09405E"/>
                                      </a:solidFill>
                                      <a:latin typeface="Cambria Math" panose="02040503050406030204" pitchFamily="18" charset="0"/>
                                      <a:ea typeface="微软雅黑" pitchFamily="34" charset="-122"/>
                                    </a:rPr>
                                    <m:t>2</m:t>
                                  </m:r>
                                </m:den>
                              </m:f>
                            </m:e>
                          </m:d>
                        </m:e>
                      </m:func>
                    </m:oMath>
                  </m:oMathPara>
                </a14:m>
                <a:endParaRPr lang="zh-CN" altLang="en-US" sz="2000" dirty="0">
                  <a:solidFill>
                    <a:srgbClr val="09405E"/>
                  </a:solidFill>
                </a:endParaRPr>
              </a:p>
            </p:txBody>
          </p:sp>
        </mc:Choice>
        <mc:Fallback xmlns="">
          <p:sp>
            <p:nvSpPr>
              <p:cNvPr id="10" name="文本框 9">
                <a:extLst>
                  <a:ext uri="{FF2B5EF4-FFF2-40B4-BE49-F238E27FC236}">
                    <a16:creationId xmlns:a16="http://schemas.microsoft.com/office/drawing/2014/main" id="{BEB72A87-B9D2-CB76-693E-A72B32CEBCBD}"/>
                  </a:ext>
                </a:extLst>
              </p:cNvPr>
              <p:cNvSpPr txBox="1">
                <a:spLocks noRot="1" noChangeAspect="1" noMove="1" noResize="1" noEditPoints="1" noAdjustHandles="1" noChangeArrowheads="1" noChangeShapeType="1" noTextEdit="1"/>
              </p:cNvSpPr>
              <p:nvPr/>
            </p:nvSpPr>
            <p:spPr>
              <a:xfrm>
                <a:off x="4617475" y="1016631"/>
                <a:ext cx="3661286" cy="7948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6E7CB12-F660-66D6-4865-56AC28CADB21}"/>
                  </a:ext>
                </a:extLst>
              </p:cNvPr>
              <p:cNvSpPr txBox="1"/>
              <p:nvPr/>
            </p:nvSpPr>
            <p:spPr>
              <a:xfrm>
                <a:off x="8440605" y="1016630"/>
                <a:ext cx="3661286" cy="79483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09405E"/>
                          </a:solidFill>
                          <a:latin typeface="Cambria Math" charset="0"/>
                          <a:ea typeface="微软雅黑" pitchFamily="34" charset="-122"/>
                        </a:rPr>
                        <m:t>𝑘</m:t>
                      </m:r>
                      <m:d>
                        <m:dPr>
                          <m:ctrlPr>
                            <a:rPr lang="en-US" altLang="zh-CN" sz="2000" i="1">
                              <a:solidFill>
                                <a:srgbClr val="09405E"/>
                              </a:solidFill>
                              <a:latin typeface="Cambria Math" panose="02040503050406030204" pitchFamily="18" charset="0"/>
                              <a:ea typeface="微软雅黑" pitchFamily="34" charset="-122"/>
                            </a:rPr>
                          </m:ctrlPr>
                        </m:dPr>
                        <m:e>
                          <m:r>
                            <a:rPr lang="en-US" altLang="zh-CN" sz="2000" b="1" i="1">
                              <a:solidFill>
                                <a:srgbClr val="09405E"/>
                              </a:solidFill>
                              <a:latin typeface="Cambria Math" charset="0"/>
                              <a:ea typeface="微软雅黑" pitchFamily="34" charset="-122"/>
                            </a:rPr>
                            <m:t>𝒙</m:t>
                          </m:r>
                          <m:r>
                            <a:rPr lang="en-US" altLang="zh-CN" sz="2000" i="1">
                              <a:solidFill>
                                <a:srgbClr val="09405E"/>
                              </a:solidFill>
                              <a:latin typeface="Cambria Math" charset="0"/>
                              <a:ea typeface="微软雅黑" pitchFamily="34" charset="-122"/>
                            </a:rPr>
                            <m:t>,</m:t>
                          </m:r>
                          <m:sSup>
                            <m:sSupPr>
                              <m:ctrlPr>
                                <a:rPr lang="en-US" altLang="zh-CN" sz="2000" i="1">
                                  <a:solidFill>
                                    <a:srgbClr val="09405E"/>
                                  </a:solidFill>
                                  <a:latin typeface="Cambria Math" panose="02040503050406030204" pitchFamily="18" charset="0"/>
                                  <a:ea typeface="微软雅黑" pitchFamily="34" charset="-122"/>
                                </a:rPr>
                              </m:ctrlPr>
                            </m:sSupPr>
                            <m:e>
                              <m:r>
                                <a:rPr lang="en-US" altLang="zh-CN" sz="2000" b="1" i="1">
                                  <a:solidFill>
                                    <a:srgbClr val="09405E"/>
                                  </a:solidFill>
                                  <a:latin typeface="Cambria Math" charset="0"/>
                                  <a:ea typeface="微软雅黑" pitchFamily="34" charset="-122"/>
                                </a:rPr>
                                <m:t>𝒙</m:t>
                              </m:r>
                            </m:e>
                            <m:sup>
                              <m:r>
                                <a:rPr lang="en-US" altLang="zh-CN" sz="2000" i="1">
                                  <a:solidFill>
                                    <a:srgbClr val="09405E"/>
                                  </a:solidFill>
                                  <a:latin typeface="Cambria Math" charset="0"/>
                                  <a:ea typeface="微软雅黑" pitchFamily="34" charset="-122"/>
                                </a:rPr>
                                <m:t>′</m:t>
                              </m:r>
                            </m:sup>
                          </m:sSup>
                        </m:e>
                      </m:d>
                      <m:r>
                        <a:rPr lang="en-US" altLang="zh-CN" sz="2000" b="0" i="1" smtClean="0">
                          <a:solidFill>
                            <a:srgbClr val="09405E"/>
                          </a:solidFill>
                          <a:latin typeface="Cambria Math" charset="0"/>
                          <a:ea typeface="微软雅黑" pitchFamily="34" charset="-122"/>
                        </a:rPr>
                        <m:t>=</m:t>
                      </m:r>
                      <m:func>
                        <m:funcPr>
                          <m:ctrlPr>
                            <a:rPr lang="en-US" altLang="zh-CN" sz="2000" b="0" i="1" smtClean="0">
                              <a:solidFill>
                                <a:srgbClr val="09405E"/>
                              </a:solidFill>
                              <a:latin typeface="Cambria Math" panose="02040503050406030204" pitchFamily="18" charset="0"/>
                              <a:ea typeface="微软雅黑" pitchFamily="34" charset="-122"/>
                            </a:rPr>
                          </m:ctrlPr>
                        </m:funcPr>
                        <m:fName>
                          <m:r>
                            <m:rPr>
                              <m:sty m:val="p"/>
                            </m:rPr>
                            <a:rPr lang="en-US" altLang="zh-CN" sz="2000" b="0" i="0" smtClean="0">
                              <a:solidFill>
                                <a:srgbClr val="09405E"/>
                              </a:solidFill>
                              <a:latin typeface="Cambria Math" charset="0"/>
                              <a:ea typeface="微软雅黑" pitchFamily="34" charset="-122"/>
                            </a:rPr>
                            <m:t>exp</m:t>
                          </m:r>
                        </m:fName>
                        <m:e>
                          <m:d>
                            <m:dPr>
                              <m:ctrlPr>
                                <a:rPr lang="is-IS" altLang="zh-CN" sz="2000" b="0" i="1" smtClean="0">
                                  <a:solidFill>
                                    <a:srgbClr val="09405E"/>
                                  </a:solidFill>
                                  <a:latin typeface="Cambria Math" panose="02040503050406030204" pitchFamily="18" charset="0"/>
                                  <a:ea typeface="微软雅黑" pitchFamily="34" charset="-122"/>
                                </a:rPr>
                              </m:ctrlPr>
                            </m:dPr>
                            <m:e>
                              <m:r>
                                <a:rPr lang="en-US" altLang="zh-CN" sz="2000" b="0" i="1" smtClean="0">
                                  <a:solidFill>
                                    <a:srgbClr val="09405E"/>
                                  </a:solidFill>
                                  <a:latin typeface="Cambria Math" charset="0"/>
                                  <a:ea typeface="微软雅黑" pitchFamily="34" charset="-122"/>
                                </a:rPr>
                                <m:t>−</m:t>
                              </m:r>
                              <m:f>
                                <m:fPr>
                                  <m:ctrlPr>
                                    <a:rPr lang="bg-BG" altLang="zh-CN" sz="2000" b="0" i="1" smtClean="0">
                                      <a:solidFill>
                                        <a:srgbClr val="09405E"/>
                                      </a:solidFill>
                                      <a:latin typeface="Cambria Math" panose="02040503050406030204" pitchFamily="18" charset="0"/>
                                      <a:ea typeface="微软雅黑" pitchFamily="34" charset="-122"/>
                                    </a:rPr>
                                  </m:ctrlPr>
                                </m:fPr>
                                <m:num>
                                  <m:sSubSup>
                                    <m:sSubSupPr>
                                      <m:ctrlPr>
                                        <a:rPr lang="en-US" altLang="zh-CN" sz="2000" b="0" i="1" smtClean="0">
                                          <a:solidFill>
                                            <a:srgbClr val="09405E"/>
                                          </a:solidFill>
                                          <a:latin typeface="Cambria Math" panose="02040503050406030204" pitchFamily="18" charset="0"/>
                                          <a:ea typeface="微软雅黑" pitchFamily="34" charset="-122"/>
                                        </a:rPr>
                                      </m:ctrlPr>
                                    </m:sSubSupPr>
                                    <m:e>
                                      <m:d>
                                        <m:dPr>
                                          <m:begChr m:val="‖"/>
                                          <m:endChr m:val="‖"/>
                                          <m:ctrlPr>
                                            <a:rPr lang="en-US" altLang="zh-CN" sz="2000" b="0" i="1" smtClean="0">
                                              <a:solidFill>
                                                <a:srgbClr val="09405E"/>
                                              </a:solidFill>
                                              <a:latin typeface="Cambria Math" panose="02040503050406030204" pitchFamily="18" charset="0"/>
                                              <a:ea typeface="微软雅黑" pitchFamily="34" charset="-122"/>
                                            </a:rPr>
                                          </m:ctrlPr>
                                        </m:dPr>
                                        <m:e>
                                          <m:r>
                                            <a:rPr lang="en-US" altLang="zh-CN" sz="2000" b="1" i="1">
                                              <a:solidFill>
                                                <a:srgbClr val="09405E"/>
                                              </a:solidFill>
                                              <a:latin typeface="Cambria Math" charset="0"/>
                                              <a:ea typeface="微软雅黑" pitchFamily="34" charset="-122"/>
                                            </a:rPr>
                                            <m:t>𝒙</m:t>
                                          </m:r>
                                          <m:r>
                                            <a:rPr lang="en-US" altLang="zh-CN" sz="2000" i="1">
                                              <a:solidFill>
                                                <a:srgbClr val="09405E"/>
                                              </a:solidFill>
                                              <a:latin typeface="Cambria Math" charset="0"/>
                                              <a:ea typeface="微软雅黑" pitchFamily="34" charset="-122"/>
                                            </a:rPr>
                                            <m:t>−</m:t>
                                          </m:r>
                                          <m:sSup>
                                            <m:sSupPr>
                                              <m:ctrlPr>
                                                <a:rPr lang="en-US" altLang="zh-CN" sz="2000" i="1">
                                                  <a:solidFill>
                                                    <a:srgbClr val="09405E"/>
                                                  </a:solidFill>
                                                  <a:latin typeface="Cambria Math" panose="02040503050406030204" pitchFamily="18" charset="0"/>
                                                  <a:ea typeface="微软雅黑" pitchFamily="34" charset="-122"/>
                                                </a:rPr>
                                              </m:ctrlPr>
                                            </m:sSupPr>
                                            <m:e>
                                              <m:r>
                                                <a:rPr lang="en-US" altLang="zh-CN" sz="2000" b="1" i="1">
                                                  <a:solidFill>
                                                    <a:srgbClr val="09405E"/>
                                                  </a:solidFill>
                                                  <a:latin typeface="Cambria Math" charset="0"/>
                                                  <a:ea typeface="微软雅黑" pitchFamily="34" charset="-122"/>
                                                </a:rPr>
                                                <m:t>𝒙</m:t>
                                              </m:r>
                                            </m:e>
                                            <m:sup>
                                              <m:r>
                                                <a:rPr lang="en-US" altLang="zh-CN" sz="2000" i="1">
                                                  <a:solidFill>
                                                    <a:srgbClr val="09405E"/>
                                                  </a:solidFill>
                                                  <a:latin typeface="Cambria Math" charset="0"/>
                                                  <a:ea typeface="微软雅黑" pitchFamily="34" charset="-122"/>
                                                </a:rPr>
                                                <m:t>′</m:t>
                                              </m:r>
                                            </m:sup>
                                          </m:sSup>
                                        </m:e>
                                      </m:d>
                                    </m:e>
                                    <m:sub>
                                      <m:r>
                                        <a:rPr lang="en-US" altLang="zh-CN" sz="2000" b="0" i="1" smtClean="0">
                                          <a:solidFill>
                                            <a:srgbClr val="09405E"/>
                                          </a:solidFill>
                                          <a:latin typeface="Cambria Math" charset="0"/>
                                          <a:ea typeface="微软雅黑" pitchFamily="34" charset="-122"/>
                                        </a:rPr>
                                        <m:t>2</m:t>
                                      </m:r>
                                    </m:sub>
                                    <m:sup>
                                      <m:r>
                                        <a:rPr lang="en-US" altLang="zh-CN" sz="2000" b="0" i="1" smtClean="0">
                                          <a:solidFill>
                                            <a:srgbClr val="09405E"/>
                                          </a:solidFill>
                                          <a:latin typeface="Cambria Math" charset="0"/>
                                          <a:ea typeface="微软雅黑" pitchFamily="34" charset="-122"/>
                                        </a:rPr>
                                        <m:t>2</m:t>
                                      </m:r>
                                    </m:sup>
                                  </m:sSubSup>
                                </m:num>
                                <m:den>
                                  <m:r>
                                    <a:rPr lang="en-US" altLang="zh-CN" sz="2000" b="0" i="1" smtClean="0">
                                      <a:solidFill>
                                        <a:srgbClr val="09405E"/>
                                      </a:solidFill>
                                      <a:latin typeface="Cambria Math" panose="02040503050406030204" pitchFamily="18" charset="0"/>
                                      <a:ea typeface="微软雅黑" pitchFamily="34" charset="-122"/>
                                    </a:rPr>
                                    <m:t>100</m:t>
                                  </m:r>
                                </m:den>
                              </m:f>
                            </m:e>
                          </m:d>
                        </m:e>
                      </m:func>
                    </m:oMath>
                  </m:oMathPara>
                </a14:m>
                <a:endParaRPr lang="zh-CN" altLang="en-US" sz="2000" dirty="0">
                  <a:solidFill>
                    <a:srgbClr val="09405E"/>
                  </a:solidFill>
                </a:endParaRPr>
              </a:p>
            </p:txBody>
          </p:sp>
        </mc:Choice>
        <mc:Fallback xmlns="">
          <p:sp>
            <p:nvSpPr>
              <p:cNvPr id="11" name="文本框 10">
                <a:extLst>
                  <a:ext uri="{FF2B5EF4-FFF2-40B4-BE49-F238E27FC236}">
                    <a16:creationId xmlns:a16="http://schemas.microsoft.com/office/drawing/2014/main" id="{76E7CB12-F660-66D6-4865-56AC28CADB21}"/>
                  </a:ext>
                </a:extLst>
              </p:cNvPr>
              <p:cNvSpPr txBox="1">
                <a:spLocks noRot="1" noChangeAspect="1" noMove="1" noResize="1" noEditPoints="1" noAdjustHandles="1" noChangeArrowheads="1" noChangeShapeType="1" noTextEdit="1"/>
              </p:cNvSpPr>
              <p:nvPr/>
            </p:nvSpPr>
            <p:spPr>
              <a:xfrm>
                <a:off x="8440605" y="1016630"/>
                <a:ext cx="3661286" cy="79483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9806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latin typeface="Times New Roman" pitchFamily="18" charset="0"/>
                <a:ea typeface="黑体" pitchFamily="49" charset="-122"/>
                <a:cs typeface="Times New Roman" pitchFamily="18" charset="0"/>
              </a:rPr>
              <a:t>核的闭包性质</a:t>
            </a:r>
            <a:r>
              <a:rPr lang="zh-CN" altLang="en-US" dirty="0">
                <a:latin typeface="Times New Roman" pitchFamily="18" charset="0"/>
                <a:ea typeface="黑体" pitchFamily="49" charset="-122"/>
                <a:cs typeface="Times New Roman" pitchFamily="18" charset="0"/>
              </a:rPr>
              <a:t>：令</a:t>
            </a:r>
            <a:r>
              <a:rPr lang="en-US" altLang="zh-CN" dirty="0">
                <a:latin typeface="Times New Roman" pitchFamily="18" charset="0"/>
                <a:ea typeface="黑体" pitchFamily="49" charset="-122"/>
                <a:cs typeface="Times New Roman" pitchFamily="18" charset="0"/>
              </a:rPr>
              <a:t> </a:t>
            </a:r>
            <a:r>
              <a:rPr lang="en-US" altLang="zh-CN" i="1" dirty="0">
                <a:latin typeface="Times New Roman" pitchFamily="18" charset="0"/>
                <a:ea typeface="黑体" pitchFamily="49" charset="-122"/>
                <a:cs typeface="Times New Roman" pitchFamily="18" charset="0"/>
              </a:rPr>
              <a:t>k</a:t>
            </a:r>
            <a:r>
              <a:rPr lang="en-US" altLang="zh-CN" baseline="-25000" dirty="0">
                <a:latin typeface="Times New Roman" pitchFamily="18" charset="0"/>
                <a:ea typeface="黑体" pitchFamily="49" charset="-122"/>
                <a:cs typeface="Times New Roman" pitchFamily="18" charset="0"/>
              </a:rPr>
              <a:t>1</a:t>
            </a:r>
            <a:r>
              <a:rPr lang="en-US" altLang="zh-CN" dirty="0">
                <a:latin typeface="Times New Roman" pitchFamily="18" charset="0"/>
                <a:ea typeface="黑体" pitchFamily="49" charset="-122"/>
                <a:cs typeface="Times New Roman" pitchFamily="18" charset="0"/>
              </a:rPr>
              <a:t> </a:t>
            </a:r>
            <a:r>
              <a:rPr lang="zh-CN" altLang="en-US" dirty="0">
                <a:latin typeface="Times New Roman" pitchFamily="18" charset="0"/>
                <a:ea typeface="黑体" pitchFamily="49" charset="-122"/>
                <a:cs typeface="Times New Roman" pitchFamily="18" charset="0"/>
              </a:rPr>
              <a:t>和</a:t>
            </a:r>
            <a:r>
              <a:rPr lang="en-US" altLang="zh-CN" dirty="0">
                <a:latin typeface="Times New Roman" pitchFamily="18" charset="0"/>
                <a:ea typeface="黑体" pitchFamily="49" charset="-122"/>
                <a:cs typeface="Times New Roman" pitchFamily="18" charset="0"/>
              </a:rPr>
              <a:t> </a:t>
            </a:r>
            <a:r>
              <a:rPr lang="en-US" altLang="zh-CN" i="1" dirty="0">
                <a:latin typeface="Times New Roman" pitchFamily="18" charset="0"/>
                <a:ea typeface="黑体" pitchFamily="49" charset="-122"/>
                <a:cs typeface="Times New Roman" pitchFamily="18" charset="0"/>
              </a:rPr>
              <a:t>k</a:t>
            </a:r>
            <a:r>
              <a:rPr lang="en-US" altLang="zh-CN" baseline="-25000" dirty="0">
                <a:latin typeface="Times New Roman" pitchFamily="18" charset="0"/>
                <a:ea typeface="黑体" pitchFamily="49" charset="-122"/>
                <a:cs typeface="Times New Roman" pitchFamily="18" charset="0"/>
              </a:rPr>
              <a:t>2</a:t>
            </a:r>
            <a:r>
              <a:rPr lang="en-US" altLang="zh-CN" dirty="0">
                <a:latin typeface="Times New Roman" pitchFamily="18" charset="0"/>
                <a:ea typeface="黑体" pitchFamily="49" charset="-122"/>
                <a:cs typeface="Times New Roman" pitchFamily="18" charset="0"/>
              </a:rPr>
              <a:t> </a:t>
            </a:r>
            <a:r>
              <a:rPr lang="zh-CN" altLang="en-US" dirty="0">
                <a:latin typeface="Times New Roman" pitchFamily="18" charset="0"/>
                <a:ea typeface="黑体" pitchFamily="49" charset="-122"/>
                <a:cs typeface="Times New Roman" pitchFamily="18" charset="0"/>
              </a:rPr>
              <a:t>为定义在</a:t>
            </a:r>
            <a:r>
              <a:rPr lang="en-US" altLang="zh-CN" dirty="0">
                <a:latin typeface="Euclid Math One" panose="05050601010101010101" pitchFamily="18" charset="2"/>
              </a:rPr>
              <a:t>X </a:t>
            </a:r>
            <a:r>
              <a:rPr lang="en-US" altLang="zh-CN" dirty="0">
                <a:latin typeface="Times New Roman" pitchFamily="18" charset="0"/>
                <a:ea typeface="黑体" pitchFamily="49" charset="-122"/>
                <a:cs typeface="Times New Roman" pitchFamily="18" charset="0"/>
              </a:rPr>
              <a:t>* </a:t>
            </a:r>
            <a:r>
              <a:rPr lang="en-US" altLang="zh-CN" dirty="0">
                <a:latin typeface="Euclid Math One" panose="05050601010101010101" pitchFamily="18" charset="2"/>
              </a:rPr>
              <a:t>X</a:t>
            </a:r>
            <a:r>
              <a:rPr lang="zh-CN" altLang="en-US" dirty="0">
                <a:latin typeface="Times New Roman" pitchFamily="18" charset="0"/>
                <a:ea typeface="黑体" pitchFamily="49" charset="-122"/>
                <a:cs typeface="Times New Roman" pitchFamily="18" charset="0"/>
              </a:rPr>
              <a:t>核，则下列表示也是核：</a:t>
            </a:r>
            <a:endParaRPr kumimoji="1" lang="zh-CN" altLang="en-US" dirty="0"/>
          </a:p>
        </p:txBody>
      </p:sp>
      <p:sp>
        <p:nvSpPr>
          <p:cNvPr id="3" name="标题 2"/>
          <p:cNvSpPr>
            <a:spLocks noGrp="1"/>
          </p:cNvSpPr>
          <p:nvPr>
            <p:ph type="title"/>
          </p:nvPr>
        </p:nvSpPr>
        <p:spPr/>
        <p:txBody>
          <a:bodyPr/>
          <a:lstStyle/>
          <a:p>
            <a:r>
              <a:rPr kumimoji="1" lang="zh-CN" altLang="en-US" dirty="0"/>
              <a:t>更多核函数</a:t>
            </a:r>
          </a:p>
        </p:txBody>
      </p:sp>
      <p:graphicFrame>
        <p:nvGraphicFramePr>
          <p:cNvPr id="4" name="对象 3"/>
          <p:cNvGraphicFramePr>
            <a:graphicFrameLocks noChangeAspect="1"/>
          </p:cNvGraphicFramePr>
          <p:nvPr/>
        </p:nvGraphicFramePr>
        <p:xfrm>
          <a:off x="1391477" y="2161511"/>
          <a:ext cx="8786691" cy="4339831"/>
        </p:xfrm>
        <a:graphic>
          <a:graphicData uri="http://schemas.openxmlformats.org/presentationml/2006/ole">
            <mc:AlternateContent xmlns:mc="http://schemas.openxmlformats.org/markup-compatibility/2006">
              <mc:Choice xmlns:v="urn:schemas-microsoft-com:vml" Requires="v">
                <p:oleObj name="Equation" r:id="rId2" imgW="4445000" imgH="2209800" progId="Equation.DSMT4">
                  <p:embed/>
                </p:oleObj>
              </mc:Choice>
              <mc:Fallback>
                <p:oleObj name="Equation" r:id="rId2" imgW="4445000" imgH="22098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477" y="2161511"/>
                        <a:ext cx="8786691" cy="4339831"/>
                      </a:xfrm>
                      <a:prstGeom prst="rect">
                        <a:avLst/>
                      </a:prstGeom>
                      <a:noFill/>
                    </p:spPr>
                  </p:pic>
                </p:oleObj>
              </mc:Fallback>
            </mc:AlternateContent>
          </a:graphicData>
        </a:graphic>
      </p:graphicFrame>
    </p:spTree>
    <p:extLst>
      <p:ext uri="{BB962C8B-B14F-4D97-AF65-F5344CB8AC3E}">
        <p14:creationId xmlns:p14="http://schemas.microsoft.com/office/powerpoint/2010/main" val="565673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kumimoji="1" lang="zh-CN" altLang="en-US" dirty="0"/>
              <a:t>例：</a:t>
            </a:r>
            <a:r>
              <a:rPr kumimoji="1" lang="en-US" altLang="zh-CN" dirty="0"/>
              <a:t>RBF</a:t>
            </a:r>
            <a:r>
              <a:rPr kumimoji="1" lang="zh-CN" altLang="en-US" dirty="0"/>
              <a:t>核</a:t>
            </a:r>
            <a:endParaRPr lang="en-US" dirty="0"/>
          </a:p>
        </p:txBody>
      </p:sp>
      <p:pic>
        <p:nvPicPr>
          <p:cNvPr id="5" name="Picture 4" descr="plot_rbf_parameters_002.png"/>
          <p:cNvPicPr>
            <a:picLocks noChangeAspect="1"/>
          </p:cNvPicPr>
          <p:nvPr/>
        </p:nvPicPr>
        <p:blipFill rotWithShape="1">
          <a:blip r:embed="rId3">
            <a:extLst>
              <a:ext uri="{28A0092B-C50C-407E-A947-70E740481C1C}">
                <a14:useLocalDpi xmlns:a14="http://schemas.microsoft.com/office/drawing/2010/main" val="0"/>
              </a:ext>
            </a:extLst>
          </a:blip>
          <a:srcRect l="2307" r="1" b="4394"/>
          <a:stretch/>
        </p:blipFill>
        <p:spPr>
          <a:xfrm>
            <a:off x="687947" y="1850944"/>
            <a:ext cx="5429439" cy="398506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957155" y="5497875"/>
                <a:ext cx="2984500"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smtClean="0">
                          <a:solidFill>
                            <a:srgbClr val="09405E"/>
                          </a:solidFill>
                          <a:latin typeface="Cambria Math" charset="0"/>
                          <a:ea typeface="Cambria Math" charset="0"/>
                          <a:cs typeface="Cambria Math" charset="0"/>
                        </a:rPr>
                        <m:t>𝛾</m:t>
                      </m:r>
                    </m:oMath>
                  </m:oMathPara>
                </a14:m>
                <a:endParaRPr lang="en-US" sz="2800" dirty="0">
                  <a:solidFill>
                    <a:srgbClr val="09405E"/>
                  </a:solidFill>
                  <a:latin typeface="Helvetica Light"/>
                  <a:cs typeface="Helvetica Ligh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957155" y="5497875"/>
                <a:ext cx="2984500"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rot="16200000">
                <a:off x="-723514" y="2826531"/>
                <a:ext cx="2984500"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smtClean="0">
                          <a:solidFill>
                            <a:srgbClr val="09405E"/>
                          </a:solidFill>
                          <a:latin typeface="Cambria Math" charset="0"/>
                          <a:cs typeface="Helvetica Light"/>
                        </a:rPr>
                        <m:t>𝐶</m:t>
                      </m:r>
                    </m:oMath>
                  </m:oMathPara>
                </a14:m>
                <a:endParaRPr lang="en-US" sz="2800" i="1" dirty="0">
                  <a:solidFill>
                    <a:srgbClr val="09405E"/>
                  </a:solidFill>
                  <a:latin typeface="Helvetica Light"/>
                  <a:cs typeface="Helvetica Light"/>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723514" y="2826531"/>
                <a:ext cx="2984500" cy="523220"/>
              </a:xfrm>
              <a:prstGeom prst="rect">
                <a:avLst/>
              </a:prstGeom>
              <a:blipFill rotWithShape="0">
                <a:blip r:embed="rId5"/>
                <a:stretch>
                  <a:fillRect/>
                </a:stretch>
              </a:blipFill>
            </p:spPr>
            <p:txBody>
              <a:bodyPr/>
              <a:lstStyle/>
              <a:p>
                <a:r>
                  <a:rPr lang="zh-CN" altLang="en-US">
                    <a:noFill/>
                  </a:rPr>
                  <a:t> </a:t>
                </a:r>
              </a:p>
            </p:txBody>
          </p:sp>
        </mc:Fallback>
      </mc:AlternateContent>
      <p:sp>
        <p:nvSpPr>
          <p:cNvPr id="8" name="Rectangle 7"/>
          <p:cNvSpPr/>
          <p:nvPr/>
        </p:nvSpPr>
        <p:spPr>
          <a:xfrm>
            <a:off x="6391685" y="5964304"/>
            <a:ext cx="6111875" cy="261610"/>
          </a:xfrm>
          <a:prstGeom prst="rect">
            <a:avLst/>
          </a:prstGeom>
        </p:spPr>
        <p:txBody>
          <a:bodyPr wrap="square">
            <a:spAutoFit/>
          </a:bodyPr>
          <a:lstStyle/>
          <a:p>
            <a:r>
              <a:rPr lang="en-US" sz="1100" dirty="0"/>
              <a:t>Source: http://scikit-</a:t>
            </a:r>
            <a:r>
              <a:rPr lang="en-US" sz="1100" dirty="0" err="1"/>
              <a:t>learn.org</a:t>
            </a:r>
            <a:r>
              <a:rPr lang="en-US" sz="1100" dirty="0"/>
              <a:t>/stable/</a:t>
            </a:r>
            <a:r>
              <a:rPr lang="en-US" sz="1100" dirty="0" err="1"/>
              <a:t>auto_examples</a:t>
            </a:r>
            <a:r>
              <a:rPr lang="en-US" sz="1100" dirty="0"/>
              <a:t>/</a:t>
            </a:r>
            <a:r>
              <a:rPr lang="en-US" sz="1100" dirty="0" err="1"/>
              <a:t>svm</a:t>
            </a:r>
            <a:r>
              <a:rPr lang="en-US" sz="1100" dirty="0"/>
              <a:t>/</a:t>
            </a:r>
            <a:r>
              <a:rPr lang="en-US" sz="1100" dirty="0" err="1"/>
              <a:t>plot_rbf_parameters.html</a:t>
            </a:r>
            <a:endParaRPr lang="en-US" sz="1100" dirty="0"/>
          </a:p>
        </p:txBody>
      </p:sp>
      <mc:AlternateContent xmlns:mc="http://schemas.openxmlformats.org/markup-compatibility/2006" xmlns:a14="http://schemas.microsoft.com/office/drawing/2010/main">
        <mc:Choice Requires="a14">
          <p:sp>
            <p:nvSpPr>
              <p:cNvPr id="10" name="矩形 9"/>
              <p:cNvSpPr/>
              <p:nvPr/>
            </p:nvSpPr>
            <p:spPr>
              <a:xfrm>
                <a:off x="507125" y="5836007"/>
                <a:ext cx="6750309"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charset="0"/>
                        </a:rPr>
                        <m:t>𝐽</m:t>
                      </m:r>
                      <m:d>
                        <m:dPr>
                          <m:ctrlPr>
                            <a:rPr lang="en-US" altLang="zh-CN" sz="2400" i="1">
                              <a:solidFill>
                                <a:srgbClr val="09405E"/>
                              </a:solidFill>
                              <a:latin typeface="Cambria Math" panose="02040503050406030204" pitchFamily="18" charset="0"/>
                            </a:rPr>
                          </m:ctrlPr>
                        </m:dPr>
                        <m:e>
                          <m:r>
                            <a:rPr kumimoji="1" lang="en-US" altLang="zh-CN" sz="2400" b="1" i="1">
                              <a:solidFill>
                                <a:srgbClr val="09405E"/>
                              </a:solidFill>
                              <a:latin typeface="Cambria Math" charset="0"/>
                              <a:ea typeface="Cambria Math" charset="0"/>
                              <a:cs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𝑏</m:t>
                          </m:r>
                          <m:r>
                            <a:rPr kumimoji="1" lang="en-US" altLang="zh-CN" sz="2400">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𝐶</m:t>
                          </m:r>
                        </m:e>
                      </m:d>
                      <m:r>
                        <a:rPr lang="en-US" altLang="zh-CN" sz="2400" i="1" smtClean="0">
                          <a:solidFill>
                            <a:srgbClr val="09405E"/>
                          </a:solidFill>
                          <a:latin typeface="Cambria Math" charset="0"/>
                        </a:rPr>
                        <m:t>=</m:t>
                      </m:r>
                      <m:f>
                        <m:fPr>
                          <m:ctrlPr>
                            <a:rPr lang="mr-IN" altLang="zh-CN" sz="2400" i="1">
                              <a:solidFill>
                                <a:srgbClr val="09405E"/>
                              </a:solidFill>
                              <a:latin typeface="Cambria Math" panose="02040503050406030204" pitchFamily="18" charset="0"/>
                            </a:rPr>
                          </m:ctrlPr>
                        </m:fPr>
                        <m:num>
                          <m:r>
                            <a:rPr lang="en-US" altLang="zh-CN" sz="2400" i="1">
                              <a:solidFill>
                                <a:srgbClr val="09405E"/>
                              </a:solidFill>
                              <a:latin typeface="Cambria Math" charset="0"/>
                            </a:rPr>
                            <m:t>1</m:t>
                          </m:r>
                        </m:num>
                        <m:den>
                          <m:r>
                            <a:rPr lang="en-US" altLang="zh-CN" sz="2400" i="1">
                              <a:solidFill>
                                <a:srgbClr val="09405E"/>
                              </a:solidFill>
                              <a:latin typeface="Cambria Math" charset="0"/>
                            </a:rPr>
                            <m:t>2</m:t>
                          </m:r>
                        </m:den>
                      </m:f>
                      <m:sSubSup>
                        <m:sSubSupPr>
                          <m:ctrlPr>
                            <a:rPr lang="en-US" altLang="zh-CN" sz="2400" i="1">
                              <a:solidFill>
                                <a:srgbClr val="09405E"/>
                              </a:solidFill>
                              <a:latin typeface="Cambria Math" panose="02040503050406030204" pitchFamily="18" charset="0"/>
                            </a:rPr>
                          </m:ctrlPr>
                        </m:sSubSupPr>
                        <m:e>
                          <m:d>
                            <m:dPr>
                              <m:begChr m:val="‖"/>
                              <m:endChr m:val="‖"/>
                              <m:ctrlPr>
                                <a:rPr lang="en-US" altLang="zh-CN" sz="2400" i="1">
                                  <a:solidFill>
                                    <a:srgbClr val="09405E"/>
                                  </a:solidFill>
                                  <a:latin typeface="Cambria Math" panose="02040503050406030204" pitchFamily="18" charset="0"/>
                                </a:rPr>
                              </m:ctrlPr>
                            </m:dPr>
                            <m:e>
                              <m:r>
                                <a:rPr kumimoji="1" lang="en-US" altLang="zh-CN" sz="2400" b="1" i="1">
                                  <a:solidFill>
                                    <a:srgbClr val="09405E"/>
                                  </a:solidFill>
                                  <a:latin typeface="Cambria Math" charset="0"/>
                                  <a:ea typeface="Cambria Math" charset="0"/>
                                  <a:cs typeface="Cambria Math" charset="0"/>
                                </a:rPr>
                                <m:t>𝒘</m:t>
                              </m:r>
                            </m:e>
                          </m:d>
                        </m:e>
                        <m:sub>
                          <m:r>
                            <a:rPr lang="en-US" altLang="zh-CN" sz="2400" i="1">
                              <a:solidFill>
                                <a:srgbClr val="09405E"/>
                              </a:solidFill>
                              <a:latin typeface="Cambria Math" charset="0"/>
                            </a:rPr>
                            <m:t>2</m:t>
                          </m:r>
                        </m:sub>
                        <m:sup>
                          <m:r>
                            <a:rPr lang="en-US" altLang="zh-CN" sz="2400" i="1">
                              <a:solidFill>
                                <a:srgbClr val="09405E"/>
                              </a:solidFill>
                              <a:latin typeface="Cambria Math" charset="0"/>
                            </a:rPr>
                            <m:t>2</m:t>
                          </m:r>
                        </m:sup>
                      </m:sSubSup>
                      <m:r>
                        <a:rPr lang="en-US" altLang="zh-CN" sz="2400" i="1">
                          <a:solidFill>
                            <a:srgbClr val="09405E"/>
                          </a:solidFill>
                          <a:latin typeface="Cambria Math" charset="0"/>
                        </a:rPr>
                        <m:t>+</m:t>
                      </m:r>
                      <m:r>
                        <a:rPr lang="en-US" altLang="zh-CN" sz="2400" i="1">
                          <a:solidFill>
                            <a:srgbClr val="09405E"/>
                          </a:solidFill>
                          <a:latin typeface="Cambria Math" charset="0"/>
                        </a:rPr>
                        <m:t>𝐶</m:t>
                      </m:r>
                      <m:nary>
                        <m:naryPr>
                          <m:chr m:val="∑"/>
                          <m:ctrlPr>
                            <a:rPr lang="is-IS" altLang="zh-CN" sz="2400" i="1" smtClean="0">
                              <a:solidFill>
                                <a:srgbClr val="09405E"/>
                              </a:solidFill>
                              <a:latin typeface="Cambria Math" panose="02040503050406030204" pitchFamily="18" charset="0"/>
                            </a:rPr>
                          </m:ctrlPr>
                        </m:naryPr>
                        <m:sub>
                          <m:r>
                            <m:rPr>
                              <m:brk m:alnAt="23"/>
                            </m:rPr>
                            <a:rPr lang="en-US" altLang="zh-CN" sz="2400" b="0" i="1" smtClean="0">
                              <a:solidFill>
                                <a:srgbClr val="09405E"/>
                              </a:solidFill>
                              <a:latin typeface="Cambria Math" charset="0"/>
                            </a:rPr>
                            <m:t>𝑖</m:t>
                          </m:r>
                          <m:r>
                            <a:rPr lang="en-US" altLang="zh-CN" sz="2400" b="0" i="1" smtClean="0">
                              <a:solidFill>
                                <a:srgbClr val="09405E"/>
                              </a:solidFill>
                              <a:latin typeface="Cambria Math" charset="0"/>
                            </a:rPr>
                            <m:t>=1</m:t>
                          </m:r>
                        </m:sub>
                        <m:sup>
                          <m:r>
                            <a:rPr lang="en-US" altLang="zh-CN" sz="2400" b="0" i="1" smtClean="0">
                              <a:solidFill>
                                <a:srgbClr val="09405E"/>
                              </a:solidFill>
                              <a:latin typeface="Cambria Math" charset="0"/>
                            </a:rPr>
                            <m:t>𝑁</m:t>
                          </m:r>
                        </m:sup>
                        <m:e>
                          <m:sSub>
                            <m:sSubPr>
                              <m:ctrlPr>
                                <a:rPr lang="en-US" altLang="zh-CN" sz="2400" i="1">
                                  <a:solidFill>
                                    <a:srgbClr val="09405E"/>
                                  </a:solidFill>
                                  <a:latin typeface="Cambria Math" panose="02040503050406030204" pitchFamily="18"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𝐿</m:t>
                              </m:r>
                            </m:e>
                            <m:sub>
                              <m:r>
                                <a:rPr lang="en-US" altLang="zh-CN" sz="2400" i="1">
                                  <a:solidFill>
                                    <a:srgbClr val="09405E"/>
                                  </a:solidFill>
                                  <a:latin typeface="Cambria Math" charset="0"/>
                                  <a:ea typeface="Cambria Math" charset="0"/>
                                  <a:cs typeface="Cambria Math" charset="0"/>
                                </a:rPr>
                                <m:t>𝐻𝑖𝑛𝑔𝑒</m:t>
                              </m:r>
                            </m:sub>
                          </m:sSub>
                          <m:d>
                            <m:dPr>
                              <m:ctrlPr>
                                <a:rPr lang="mr-IN" altLang="zh-CN" sz="2400" i="1">
                                  <a:solidFill>
                                    <a:srgbClr val="09405E"/>
                                  </a:solidFill>
                                  <a:latin typeface="Cambria Math" panose="02040503050406030204" pitchFamily="18" charset="0"/>
                                  <a:ea typeface="Cambria Math" charset="0"/>
                                  <a:cs typeface="Cambria Math" charset="0"/>
                                </a:rPr>
                              </m:ctrlPr>
                            </m:dPr>
                            <m:e>
                              <m:sSub>
                                <m:sSubPr>
                                  <m:ctrlPr>
                                    <a:rPr lang="en-US" altLang="zh-CN" sz="2400" i="1">
                                      <a:solidFill>
                                        <a:srgbClr val="09405E"/>
                                      </a:solidFill>
                                      <a:latin typeface="Cambria Math" panose="02040503050406030204" pitchFamily="18"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𝑦</m:t>
                                  </m:r>
                                </m:e>
                                <m:sub>
                                  <m:r>
                                    <a:rPr lang="en-US" altLang="zh-CN" sz="2400" i="1">
                                      <a:solidFill>
                                        <a:srgbClr val="09405E"/>
                                      </a:solidFill>
                                      <a:latin typeface="Cambria Math" charset="0"/>
                                      <a:ea typeface="Cambria Math" charset="0"/>
                                      <a:cs typeface="Cambria Math" charset="0"/>
                                    </a:rPr>
                                    <m:t>𝑖</m:t>
                                  </m:r>
                                </m:sub>
                              </m:sSub>
                              <m:r>
                                <a:rPr lang="en-US" altLang="zh-CN" sz="2400" i="1">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𝑓</m:t>
                              </m:r>
                              <m:r>
                                <a:rPr lang="en-US" altLang="zh-CN" sz="2400" i="1">
                                  <a:solidFill>
                                    <a:srgbClr val="09405E"/>
                                  </a:solidFill>
                                  <a:latin typeface="Cambria Math" charset="0"/>
                                </a:rPr>
                                <m:t>(</m:t>
                              </m:r>
                              <m:sSub>
                                <m:sSubPr>
                                  <m:ctrlPr>
                                    <a:rPr lang="en-US" altLang="zh-CN" sz="2400" i="1">
                                      <a:solidFill>
                                        <a:srgbClr val="09405E"/>
                                      </a:solidFill>
                                      <a:latin typeface="Cambria Math" panose="02040503050406030204" pitchFamily="18" charset="0"/>
                                    </a:rPr>
                                  </m:ctrlPr>
                                </m:sSubPr>
                                <m:e>
                                  <m:r>
                                    <a:rPr lang="en-US" altLang="zh-CN" sz="2400" b="1" i="1">
                                      <a:solidFill>
                                        <a:srgbClr val="09405E"/>
                                      </a:solidFill>
                                      <a:latin typeface="Cambria Math" charset="0"/>
                                    </a:rPr>
                                    <m:t>𝒙</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m:t>
                              </m:r>
                              <m:r>
                                <a:rPr kumimoji="1" lang="en-US" altLang="zh-CN" sz="2400" b="1" i="1">
                                  <a:solidFill>
                                    <a:srgbClr val="09405E"/>
                                  </a:solidFill>
                                  <a:latin typeface="Cambria Math" charset="0"/>
                                  <a:ea typeface="Cambria Math" charset="0"/>
                                  <a:cs typeface="Cambria Math" charset="0"/>
                                </a:rPr>
                                <m:t>𝒘</m:t>
                              </m:r>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𝑏</m:t>
                              </m:r>
                              <m:r>
                                <a:rPr lang="en-US" altLang="zh-CN" sz="2400" i="1">
                                  <a:solidFill>
                                    <a:srgbClr val="09405E"/>
                                  </a:solidFill>
                                  <a:latin typeface="Cambria Math" charset="0"/>
                                </a:rPr>
                                <m:t>)</m:t>
                              </m:r>
                            </m:e>
                          </m:d>
                        </m:e>
                      </m:nary>
                    </m:oMath>
                  </m:oMathPara>
                </a14:m>
                <a:endParaRPr lang="zh-CN" altLang="en-US" sz="2400" dirty="0">
                  <a:solidFill>
                    <a:srgbClr val="09405E"/>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07125" y="5836007"/>
                <a:ext cx="6750309" cy="113082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391685" y="1651953"/>
                <a:ext cx="5657318" cy="830997"/>
              </a:xfrm>
              <a:prstGeom prst="rect">
                <a:avLst/>
              </a:prstGeom>
              <a:noFill/>
            </p:spPr>
            <p:txBody>
              <a:bodyPr wrap="none" rtlCol="0">
                <a:spAutoFit/>
              </a:bodyPr>
              <a:lstStyle/>
              <a:p>
                <a14:m>
                  <m:oMath xmlns:m="http://schemas.openxmlformats.org/officeDocument/2006/math">
                    <m:r>
                      <a:rPr lang="en-US" altLang="zh-CN" sz="2400" b="0" i="1" smtClean="0">
                        <a:solidFill>
                          <a:srgbClr val="09405E"/>
                        </a:solidFill>
                        <a:latin typeface="Cambria Math" charset="0"/>
                        <a:ea typeface="微软雅黑" panose="020B0503020204020204" pitchFamily="34" charset="-122"/>
                      </a:rPr>
                      <m:t>𝐶</m:t>
                    </m:r>
                  </m:oMath>
                </a14:m>
                <a:r>
                  <a:rPr lang="zh-CN" altLang="en-US" sz="2400" dirty="0">
                    <a:solidFill>
                      <a:srgbClr val="09405E"/>
                    </a:solidFill>
                    <a:latin typeface="微软雅黑" panose="020B0503020204020204" pitchFamily="34" charset="-122"/>
                    <a:ea typeface="微软雅黑" panose="020B0503020204020204" pitchFamily="34" charset="-122"/>
                  </a:rPr>
                  <a:t>：训练样本有多重要</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越大，越看重训练样本，模型越复杂</a:t>
                </a:r>
              </a:p>
            </p:txBody>
          </p:sp>
        </mc:Choice>
        <mc:Fallback xmlns="">
          <p:sp>
            <p:nvSpPr>
              <p:cNvPr id="4" name="文本框 3"/>
              <p:cNvSpPr txBox="1">
                <a:spLocks noRot="1" noChangeAspect="1" noMove="1" noResize="1" noEditPoints="1" noAdjustHandles="1" noChangeArrowheads="1" noChangeShapeType="1" noTextEdit="1"/>
              </p:cNvSpPr>
              <p:nvPr/>
            </p:nvSpPr>
            <p:spPr>
              <a:xfrm>
                <a:off x="6391685" y="1651953"/>
                <a:ext cx="5657318" cy="830997"/>
              </a:xfrm>
              <a:prstGeom prst="rect">
                <a:avLst/>
              </a:prstGeom>
              <a:blipFill rotWithShape="0">
                <a:blip r:embed="rId7"/>
                <a:stretch>
                  <a:fillRect l="-323" t="-5882" r="-647"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391685" y="3010602"/>
                <a:ext cx="5788764" cy="2308324"/>
              </a:xfrm>
              <a:prstGeom prst="rect">
                <a:avLst/>
              </a:prstGeom>
              <a:noFill/>
            </p:spPr>
            <p:txBody>
              <a:bodyPr wrap="none" rtlCol="0">
                <a:spAutoFit/>
              </a:bodyPr>
              <a:lstStyle/>
              <a:p>
                <a14:m>
                  <m:oMath xmlns:m="http://schemas.openxmlformats.org/officeDocument/2006/math">
                    <m:r>
                      <a:rPr lang="en-US" altLang="zh-CN" sz="2400" b="0" i="1" smtClean="0">
                        <a:solidFill>
                          <a:srgbClr val="09405E"/>
                        </a:solidFill>
                        <a:latin typeface="Cambria Math" charset="0"/>
                        <a:ea typeface="Cambria Math" charset="0"/>
                        <a:cs typeface="Cambria Math" charset="0"/>
                      </a:rPr>
                      <m:t>𝛾</m:t>
                    </m:r>
                  </m:oMath>
                </a14:m>
                <a:r>
                  <a:rPr lang="zh-CN" altLang="en-US" sz="2400" dirty="0">
                    <a:solidFill>
                      <a:srgbClr val="09405E"/>
                    </a:solidFill>
                    <a:latin typeface="微软雅黑" panose="020B0503020204020204" pitchFamily="34" charset="-122"/>
                    <a:ea typeface="微软雅黑" panose="020B0503020204020204" pitchFamily="34" charset="-122"/>
                  </a:rPr>
                  <a:t>：</a:t>
                </a:r>
                <a:r>
                  <a:rPr lang="en-US" altLang="zh-CN" sz="2400" dirty="0">
                    <a:solidFill>
                      <a:srgbClr val="09405E"/>
                    </a:solidFill>
                    <a:latin typeface="微软雅黑" panose="020B0503020204020204" pitchFamily="34" charset="-122"/>
                    <a:ea typeface="微软雅黑" panose="020B0503020204020204" pitchFamily="34" charset="-122"/>
                  </a:rPr>
                  <a:t> RBF</a:t>
                </a:r>
                <a:r>
                  <a:rPr lang="zh-CN" altLang="en-US" sz="2400" dirty="0">
                    <a:solidFill>
                      <a:srgbClr val="09405E"/>
                    </a:solidFill>
                    <a:latin typeface="微软雅黑" panose="020B0503020204020204" pitchFamily="34" charset="-122"/>
                    <a:ea typeface="微软雅黑" panose="020B0503020204020204" pitchFamily="34" charset="-122"/>
                  </a:rPr>
                  <a:t>核宽度的倒数，</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表示每个训练样本的影响范围</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越大，</a:t>
                </a:r>
                <a:r>
                  <a:rPr lang="en-US" altLang="zh-CN" sz="2400" dirty="0">
                    <a:solidFill>
                      <a:srgbClr val="09405E"/>
                    </a:solidFill>
                    <a:latin typeface="微软雅黑" panose="020B0503020204020204" pitchFamily="34" charset="-122"/>
                    <a:ea typeface="微软雅黑" panose="020B0503020204020204" pitchFamily="34" charset="-122"/>
                  </a:rPr>
                  <a:t> RBF</a:t>
                </a:r>
                <a:r>
                  <a:rPr lang="zh-CN" altLang="en-US" sz="2400" dirty="0">
                    <a:solidFill>
                      <a:srgbClr val="09405E"/>
                    </a:solidFill>
                    <a:latin typeface="微软雅黑" panose="020B0503020204020204" pitchFamily="34" charset="-122"/>
                    <a:ea typeface="微软雅黑" panose="020B0503020204020204" pitchFamily="34" charset="-122"/>
                  </a:rPr>
                  <a:t>核宽度越小，</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每个训练样本</a:t>
                </a:r>
                <a:r>
                  <a:rPr lang="en-US" altLang="zh-CN" sz="2400" dirty="0">
                    <a:solidFill>
                      <a:srgbClr val="09405E"/>
                    </a:solidFill>
                    <a:latin typeface="微软雅黑" panose="020B0503020204020204" pitchFamily="34" charset="-122"/>
                    <a:ea typeface="微软雅黑" panose="020B0503020204020204" pitchFamily="34" charset="-122"/>
                  </a:rPr>
                  <a:t>/</a:t>
                </a:r>
                <a:r>
                  <a:rPr lang="zh-CN" altLang="en-US" sz="2400" dirty="0">
                    <a:solidFill>
                      <a:srgbClr val="09405E"/>
                    </a:solidFill>
                    <a:latin typeface="微软雅黑" panose="020B0503020204020204" pitchFamily="34" charset="-122"/>
                    <a:ea typeface="微软雅黑" panose="020B0503020204020204" pitchFamily="34" charset="-122"/>
                  </a:rPr>
                  <a:t>支持向量的范围越小，</a:t>
                </a:r>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      模型越复杂</a:t>
                </a:r>
              </a:p>
            </p:txBody>
          </p:sp>
        </mc:Choice>
        <mc:Fallback xmlns="">
          <p:sp>
            <p:nvSpPr>
              <p:cNvPr id="11" name="文本框 10"/>
              <p:cNvSpPr txBox="1">
                <a:spLocks noRot="1" noChangeAspect="1" noMove="1" noResize="1" noEditPoints="1" noAdjustHandles="1" noChangeArrowheads="1" noChangeShapeType="1" noTextEdit="1"/>
              </p:cNvSpPr>
              <p:nvPr/>
            </p:nvSpPr>
            <p:spPr>
              <a:xfrm>
                <a:off x="6391685" y="3010602"/>
                <a:ext cx="5788764" cy="2308324"/>
              </a:xfrm>
              <a:prstGeom prst="rect">
                <a:avLst/>
              </a:prstGeom>
              <a:blipFill rotWithShape="0">
                <a:blip r:embed="rId8"/>
                <a:stretch>
                  <a:fillRect l="-316" t="-2111" r="-632" b="-5013"/>
                </a:stretch>
              </a:blipFill>
            </p:spPr>
            <p:txBody>
              <a:bodyPr/>
              <a:lstStyle/>
              <a:p>
                <a:r>
                  <a:rPr lang="zh-CN" altLang="en-US">
                    <a:noFill/>
                  </a:rPr>
                  <a:t> </a:t>
                </a:r>
              </a:p>
            </p:txBody>
          </p:sp>
        </mc:Fallback>
      </mc:AlternateContent>
      <p:sp>
        <p:nvSpPr>
          <p:cNvPr id="2" name="矩形 1"/>
          <p:cNvSpPr/>
          <p:nvPr/>
        </p:nvSpPr>
        <p:spPr>
          <a:xfrm>
            <a:off x="295685" y="957971"/>
            <a:ext cx="5800315" cy="707886"/>
          </a:xfrm>
          <a:prstGeom prst="rect">
            <a:avLst/>
          </a:prstGeom>
        </p:spPr>
        <p:txBody>
          <a:bodyPr wrap="square">
            <a:spAutoFit/>
          </a:bodyPr>
          <a:lstStyle/>
          <a:p>
            <a:r>
              <a:rPr lang="zh-CN" altLang="zh-CN" sz="2000" dirty="0">
                <a:solidFill>
                  <a:srgbClr val="09405E"/>
                </a:solidFill>
                <a:latin typeface="Microsoft YaHei" charset="-122"/>
                <a:ea typeface="Microsoft YaHei" charset="-122"/>
                <a:cs typeface="Microsoft YaHei" charset="-122"/>
              </a:rPr>
              <a:t>在鸢尾花分类任务上（只取了前</a:t>
            </a:r>
            <a:r>
              <a:rPr lang="en-US" altLang="zh-CN" sz="2000" dirty="0">
                <a:solidFill>
                  <a:srgbClr val="09405E"/>
                </a:solidFill>
                <a:latin typeface="Microsoft YaHei" charset="-122"/>
                <a:ea typeface="Microsoft YaHei" charset="-122"/>
                <a:cs typeface="Microsoft YaHei" charset="-122"/>
              </a:rPr>
              <a:t>2</a:t>
            </a:r>
            <a:r>
              <a:rPr lang="zh-CN" altLang="zh-CN" sz="2000" dirty="0">
                <a:solidFill>
                  <a:srgbClr val="09405E"/>
                </a:solidFill>
                <a:latin typeface="Microsoft YaHei" charset="-122"/>
                <a:ea typeface="Microsoft YaHei" charset="-122"/>
                <a:cs typeface="Microsoft YaHei" charset="-122"/>
              </a:rPr>
              <a:t>维特征），</a:t>
            </a:r>
            <a:endParaRPr lang="en-US" altLang="zh-CN" sz="2000" dirty="0">
              <a:solidFill>
                <a:srgbClr val="09405E"/>
              </a:solidFill>
              <a:latin typeface="Microsoft YaHei" charset="-122"/>
              <a:ea typeface="Microsoft YaHei" charset="-122"/>
              <a:cs typeface="Microsoft YaHei" charset="-122"/>
            </a:endParaRPr>
          </a:p>
          <a:p>
            <a:r>
              <a:rPr lang="zh-CN" altLang="zh-CN" sz="2000" dirty="0">
                <a:solidFill>
                  <a:srgbClr val="09405E"/>
                </a:solidFill>
                <a:latin typeface="Microsoft YaHei" charset="-122"/>
                <a:ea typeface="Microsoft YaHei" charset="-122"/>
                <a:cs typeface="Microsoft YaHei" charset="-122"/>
              </a:rPr>
              <a:t>不同参数值的</a:t>
            </a:r>
            <a:r>
              <a:rPr lang="en-US" altLang="zh-CN" sz="2000" dirty="0">
                <a:solidFill>
                  <a:srgbClr val="09405E"/>
                </a:solidFill>
                <a:latin typeface="Microsoft YaHei" charset="-122"/>
                <a:ea typeface="Microsoft YaHei" charset="-122"/>
                <a:cs typeface="Microsoft YaHei" charset="-122"/>
              </a:rPr>
              <a:t>RBF</a:t>
            </a:r>
            <a:r>
              <a:rPr lang="zh-CN" altLang="zh-CN" sz="2000" dirty="0">
                <a:solidFill>
                  <a:srgbClr val="09405E"/>
                </a:solidFill>
                <a:latin typeface="Microsoft YaHei" charset="-122"/>
                <a:ea typeface="Microsoft YaHei" charset="-122"/>
                <a:cs typeface="Microsoft YaHei" charset="-122"/>
              </a:rPr>
              <a:t>核</a:t>
            </a:r>
            <a:r>
              <a:rPr lang="en-US" altLang="zh-CN" sz="2000" dirty="0">
                <a:solidFill>
                  <a:srgbClr val="09405E"/>
                </a:solidFill>
                <a:latin typeface="Microsoft YaHei" charset="-122"/>
                <a:ea typeface="Microsoft YaHei" charset="-122"/>
                <a:cs typeface="Microsoft YaHei" charset="-122"/>
              </a:rPr>
              <a:t>SVM</a:t>
            </a:r>
            <a:r>
              <a:rPr lang="zh-CN" altLang="zh-CN" sz="2000" dirty="0">
                <a:solidFill>
                  <a:srgbClr val="09405E"/>
                </a:solidFill>
                <a:latin typeface="Microsoft YaHei" charset="-122"/>
                <a:ea typeface="Microsoft YaHei" charset="-122"/>
                <a:cs typeface="Microsoft YaHei" charset="-122"/>
              </a:rPr>
              <a:t>分类器的交叉验证精度 </a:t>
            </a:r>
            <a:endParaRPr lang="zh-CN" altLang="en-US" sz="20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50628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kumimoji="1" lang="zh-CN" altLang="en-US" dirty="0"/>
              <a:t>例：</a:t>
            </a:r>
            <a:r>
              <a:rPr kumimoji="1" lang="en-US" altLang="zh-CN" dirty="0"/>
              <a:t>RBF</a:t>
            </a:r>
            <a:r>
              <a:rPr kumimoji="1" lang="zh-CN" altLang="en-US" dirty="0"/>
              <a:t>核</a:t>
            </a:r>
            <a:endParaRPr lang="en-US" dirty="0"/>
          </a:p>
        </p:txBody>
      </p:sp>
      <p:pic>
        <p:nvPicPr>
          <p:cNvPr id="5" name="Picture 4" descr="plot_rbf_parameters_002.png"/>
          <p:cNvPicPr>
            <a:picLocks noChangeAspect="1"/>
          </p:cNvPicPr>
          <p:nvPr/>
        </p:nvPicPr>
        <p:blipFill rotWithShape="1">
          <a:blip r:embed="rId3">
            <a:extLst>
              <a:ext uri="{28A0092B-C50C-407E-A947-70E740481C1C}">
                <a14:useLocalDpi xmlns:a14="http://schemas.microsoft.com/office/drawing/2010/main" val="0"/>
              </a:ext>
            </a:extLst>
          </a:blip>
          <a:srcRect l="2307" r="1" b="4394"/>
          <a:stretch/>
        </p:blipFill>
        <p:spPr>
          <a:xfrm>
            <a:off x="878001" y="1665857"/>
            <a:ext cx="5429439" cy="3985064"/>
          </a:xfrm>
          <a:prstGeom prst="rect">
            <a:avLst/>
          </a:prstGeom>
        </p:spPr>
      </p:pic>
      <p:sp>
        <p:nvSpPr>
          <p:cNvPr id="8" name="Rectangle 7"/>
          <p:cNvSpPr/>
          <p:nvPr/>
        </p:nvSpPr>
        <p:spPr>
          <a:xfrm>
            <a:off x="6307440" y="6358807"/>
            <a:ext cx="6111875" cy="261610"/>
          </a:xfrm>
          <a:prstGeom prst="rect">
            <a:avLst/>
          </a:prstGeom>
        </p:spPr>
        <p:txBody>
          <a:bodyPr wrap="square">
            <a:spAutoFit/>
          </a:bodyPr>
          <a:lstStyle/>
          <a:p>
            <a:r>
              <a:rPr lang="en-US" sz="1100" dirty="0"/>
              <a:t>Source: http://scikit-</a:t>
            </a:r>
            <a:r>
              <a:rPr lang="en-US" sz="1100" dirty="0" err="1"/>
              <a:t>learn.org</a:t>
            </a:r>
            <a:r>
              <a:rPr lang="en-US" sz="1100" dirty="0"/>
              <a:t>/stable/</a:t>
            </a:r>
            <a:r>
              <a:rPr lang="en-US" sz="1100" dirty="0" err="1"/>
              <a:t>auto_examples</a:t>
            </a:r>
            <a:r>
              <a:rPr lang="en-US" sz="1100" dirty="0"/>
              <a:t>/</a:t>
            </a:r>
            <a:r>
              <a:rPr lang="en-US" sz="1100" dirty="0" err="1"/>
              <a:t>svm</a:t>
            </a:r>
            <a:r>
              <a:rPr lang="en-US" sz="1100" dirty="0"/>
              <a:t>/</a:t>
            </a:r>
            <a:r>
              <a:rPr lang="en-US" sz="1100" dirty="0" err="1"/>
              <a:t>plot_rbf_parameters.html</a:t>
            </a:r>
            <a:endParaRPr lang="en-US" sz="1100" dirty="0"/>
          </a:p>
        </p:txBody>
      </p:sp>
      <p:sp>
        <p:nvSpPr>
          <p:cNvPr id="2" name="矩形 1"/>
          <p:cNvSpPr/>
          <p:nvPr/>
        </p:nvSpPr>
        <p:spPr>
          <a:xfrm>
            <a:off x="295685" y="957971"/>
            <a:ext cx="5800315" cy="707886"/>
          </a:xfrm>
          <a:prstGeom prst="rect">
            <a:avLst/>
          </a:prstGeom>
        </p:spPr>
        <p:txBody>
          <a:bodyPr wrap="square">
            <a:spAutoFit/>
          </a:bodyPr>
          <a:lstStyle/>
          <a:p>
            <a:r>
              <a:rPr lang="zh-CN" altLang="zh-CN" sz="2000" dirty="0">
                <a:solidFill>
                  <a:srgbClr val="09405E"/>
                </a:solidFill>
                <a:latin typeface="Microsoft YaHei" charset="-122"/>
                <a:ea typeface="Microsoft YaHei" charset="-122"/>
                <a:cs typeface="Microsoft YaHei" charset="-122"/>
              </a:rPr>
              <a:t>在鸢尾花分类任务上（只取了前</a:t>
            </a:r>
            <a:r>
              <a:rPr lang="en-US" altLang="zh-CN" sz="2000" dirty="0">
                <a:solidFill>
                  <a:srgbClr val="09405E"/>
                </a:solidFill>
                <a:latin typeface="Microsoft YaHei" charset="-122"/>
                <a:ea typeface="Microsoft YaHei" charset="-122"/>
                <a:cs typeface="Microsoft YaHei" charset="-122"/>
              </a:rPr>
              <a:t>2</a:t>
            </a:r>
            <a:r>
              <a:rPr lang="zh-CN" altLang="zh-CN" sz="2000" dirty="0">
                <a:solidFill>
                  <a:srgbClr val="09405E"/>
                </a:solidFill>
                <a:latin typeface="Microsoft YaHei" charset="-122"/>
                <a:ea typeface="Microsoft YaHei" charset="-122"/>
                <a:cs typeface="Microsoft YaHei" charset="-122"/>
              </a:rPr>
              <a:t>维特征），</a:t>
            </a:r>
            <a:endParaRPr lang="en-US" altLang="zh-CN" sz="2000" dirty="0">
              <a:solidFill>
                <a:srgbClr val="09405E"/>
              </a:solidFill>
              <a:latin typeface="Microsoft YaHei" charset="-122"/>
              <a:ea typeface="Microsoft YaHei" charset="-122"/>
              <a:cs typeface="Microsoft YaHei" charset="-122"/>
            </a:endParaRPr>
          </a:p>
          <a:p>
            <a:r>
              <a:rPr lang="zh-CN" altLang="zh-CN" sz="2000" dirty="0">
                <a:solidFill>
                  <a:srgbClr val="09405E"/>
                </a:solidFill>
                <a:latin typeface="Microsoft YaHei" charset="-122"/>
                <a:ea typeface="Microsoft YaHei" charset="-122"/>
                <a:cs typeface="Microsoft YaHei" charset="-122"/>
              </a:rPr>
              <a:t>不同参数值的</a:t>
            </a:r>
            <a:r>
              <a:rPr lang="en-US" altLang="zh-CN" sz="2000" dirty="0">
                <a:solidFill>
                  <a:srgbClr val="09405E"/>
                </a:solidFill>
                <a:latin typeface="Microsoft YaHei" charset="-122"/>
                <a:ea typeface="Microsoft YaHei" charset="-122"/>
                <a:cs typeface="Microsoft YaHei" charset="-122"/>
              </a:rPr>
              <a:t>RBF</a:t>
            </a:r>
            <a:r>
              <a:rPr lang="zh-CN" altLang="zh-CN" sz="2000" dirty="0">
                <a:solidFill>
                  <a:srgbClr val="09405E"/>
                </a:solidFill>
                <a:latin typeface="Microsoft YaHei" charset="-122"/>
                <a:ea typeface="Microsoft YaHei" charset="-122"/>
                <a:cs typeface="Microsoft YaHei" charset="-122"/>
              </a:rPr>
              <a:t>核</a:t>
            </a:r>
            <a:r>
              <a:rPr lang="en-US" altLang="zh-CN" sz="2000" dirty="0">
                <a:solidFill>
                  <a:srgbClr val="09405E"/>
                </a:solidFill>
                <a:latin typeface="Microsoft YaHei" charset="-122"/>
                <a:ea typeface="Microsoft YaHei" charset="-122"/>
                <a:cs typeface="Microsoft YaHei" charset="-122"/>
              </a:rPr>
              <a:t>SVM</a:t>
            </a:r>
            <a:r>
              <a:rPr lang="zh-CN" altLang="zh-CN" sz="2000" dirty="0">
                <a:solidFill>
                  <a:srgbClr val="09405E"/>
                </a:solidFill>
                <a:latin typeface="Microsoft YaHei" charset="-122"/>
                <a:ea typeface="Microsoft YaHei" charset="-122"/>
                <a:cs typeface="Microsoft YaHei" charset="-122"/>
              </a:rPr>
              <a:t>分类器的交叉验证精度 </a:t>
            </a:r>
            <a:endParaRPr lang="zh-CN" altLang="en-US" sz="20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2" name="TextBox 5"/>
              <p:cNvSpPr txBox="1"/>
              <p:nvPr/>
            </p:nvSpPr>
            <p:spPr>
              <a:xfrm>
                <a:off x="1947431" y="5575484"/>
                <a:ext cx="2984500"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smtClean="0">
                          <a:latin typeface="Cambria Math" charset="0"/>
                          <a:ea typeface="Cambria Math" charset="0"/>
                          <a:cs typeface="Cambria Math" charset="0"/>
                        </a:rPr>
                        <m:t>𝛾</m:t>
                      </m:r>
                    </m:oMath>
                  </m:oMathPara>
                </a14:m>
                <a:endParaRPr lang="en-US" sz="2800" dirty="0">
                  <a:latin typeface="Helvetica Light"/>
                  <a:cs typeface="Helvetica Light"/>
                </a:endParaRPr>
              </a:p>
            </p:txBody>
          </p:sp>
        </mc:Choice>
        <mc:Fallback xmlns="">
          <p:sp>
            <p:nvSpPr>
              <p:cNvPr id="12" name="TextBox 5"/>
              <p:cNvSpPr txBox="1">
                <a:spLocks noRot="1" noChangeAspect="1" noMove="1" noResize="1" noEditPoints="1" noAdjustHandles="1" noChangeArrowheads="1" noChangeShapeType="1" noTextEdit="1"/>
              </p:cNvSpPr>
              <p:nvPr/>
            </p:nvSpPr>
            <p:spPr>
              <a:xfrm>
                <a:off x="1947431" y="5575484"/>
                <a:ext cx="2984500"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6"/>
              <p:cNvSpPr txBox="1"/>
              <p:nvPr/>
            </p:nvSpPr>
            <p:spPr>
              <a:xfrm rot="16200000">
                <a:off x="-723514" y="2826531"/>
                <a:ext cx="2984500"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smtClean="0">
                          <a:latin typeface="Cambria Math" charset="0"/>
                          <a:cs typeface="Helvetica Light"/>
                        </a:rPr>
                        <m:t>𝐶</m:t>
                      </m:r>
                    </m:oMath>
                  </m:oMathPara>
                </a14:m>
                <a:endParaRPr lang="en-US" sz="2800" i="1" dirty="0">
                  <a:latin typeface="Helvetica Light"/>
                  <a:cs typeface="Helvetica Light"/>
                </a:endParaRPr>
              </a:p>
            </p:txBody>
          </p:sp>
        </mc:Choice>
        <mc:Fallback xmlns="">
          <p:sp>
            <p:nvSpPr>
              <p:cNvPr id="13" name="TextBox 6"/>
              <p:cNvSpPr txBox="1">
                <a:spLocks noRot="1" noChangeAspect="1" noMove="1" noResize="1" noEditPoints="1" noAdjustHandles="1" noChangeArrowheads="1" noChangeShapeType="1" noTextEdit="1"/>
              </p:cNvSpPr>
              <p:nvPr/>
            </p:nvSpPr>
            <p:spPr>
              <a:xfrm rot="16200000">
                <a:off x="-723514" y="2826531"/>
                <a:ext cx="2984500" cy="523220"/>
              </a:xfrm>
              <a:prstGeom prst="rect">
                <a:avLst/>
              </a:prstGeom>
              <a:blipFill rotWithShape="0">
                <a:blip r:embed="rId5"/>
                <a:stretch>
                  <a:fillRect/>
                </a:stretch>
              </a:blipFill>
            </p:spPr>
            <p:txBody>
              <a:bodyPr/>
              <a:lstStyle/>
              <a:p>
                <a:r>
                  <a:rPr lang="zh-CN" altLang="en-US">
                    <a:noFill/>
                  </a:rPr>
                  <a:t> </a:t>
                </a:r>
              </a:p>
            </p:txBody>
          </p:sp>
        </mc:Fallback>
      </mc:AlternateContent>
      <p:sp>
        <p:nvSpPr>
          <p:cNvPr id="14" name="矩形 13"/>
          <p:cNvSpPr/>
          <p:nvPr/>
        </p:nvSpPr>
        <p:spPr>
          <a:xfrm>
            <a:off x="-39177" y="5010547"/>
            <a:ext cx="1338828" cy="369332"/>
          </a:xfrm>
          <a:prstGeom prst="rect">
            <a:avLst/>
          </a:prstGeom>
        </p:spPr>
        <p:txBody>
          <a:bodyPr wrap="none">
            <a:spAutoFit/>
          </a:bodyPr>
          <a:lstStyle/>
          <a:p>
            <a:r>
              <a:rPr lang="zh-CN" altLang="en-US">
                <a:solidFill>
                  <a:srgbClr val="09405E"/>
                </a:solidFill>
                <a:latin typeface="微软雅黑" panose="020B0503020204020204" pitchFamily="34" charset="-122"/>
                <a:ea typeface="微软雅黑" panose="020B0503020204020204" pitchFamily="34" charset="-122"/>
              </a:rPr>
              <a:t>模型越复杂</a:t>
            </a:r>
            <a:endParaRPr lang="zh-CN" altLang="en-US" dirty="0">
              <a:solidFill>
                <a:srgbClr val="09405E"/>
              </a:solidFill>
              <a:latin typeface="微软雅黑" panose="020B0503020204020204" pitchFamily="34" charset="-122"/>
              <a:ea typeface="微软雅黑" panose="020B0503020204020204" pitchFamily="34" charset="-122"/>
            </a:endParaRPr>
          </a:p>
        </p:txBody>
      </p:sp>
      <p:cxnSp>
        <p:nvCxnSpPr>
          <p:cNvPr id="15" name="直线箭头连接符 14"/>
          <p:cNvCxnSpPr/>
          <p:nvPr/>
        </p:nvCxnSpPr>
        <p:spPr bwMode="auto">
          <a:xfrm>
            <a:off x="507125" y="2614177"/>
            <a:ext cx="0" cy="1966214"/>
          </a:xfrm>
          <a:prstGeom prst="straightConnector1">
            <a:avLst/>
          </a:prstGeom>
          <a:solidFill>
            <a:schemeClr val="accent1"/>
          </a:solidFill>
          <a:ln w="50800" cap="flat" cmpd="sng" algn="ctr">
            <a:solidFill>
              <a:srgbClr val="0940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4555273" y="5779638"/>
            <a:ext cx="1338828" cy="369332"/>
          </a:xfrm>
          <a:prstGeom prst="rect">
            <a:avLst/>
          </a:prstGeom>
        </p:spPr>
        <p:txBody>
          <a:bodyPr wrap="none">
            <a:spAutoFit/>
          </a:bodyPr>
          <a:lstStyle/>
          <a:p>
            <a:r>
              <a:rPr lang="zh-CN" altLang="en-US">
                <a:solidFill>
                  <a:srgbClr val="09405E"/>
                </a:solidFill>
                <a:latin typeface="微软雅黑" panose="020B0503020204020204" pitchFamily="34" charset="-122"/>
                <a:ea typeface="微软雅黑" panose="020B0503020204020204" pitchFamily="34" charset="-122"/>
              </a:rPr>
              <a:t>模型越复杂</a:t>
            </a:r>
            <a:endParaRPr lang="zh-CN" altLang="en-US" dirty="0">
              <a:solidFill>
                <a:srgbClr val="09405E"/>
              </a:solidFill>
              <a:latin typeface="微软雅黑" panose="020B0503020204020204" pitchFamily="34" charset="-122"/>
              <a:ea typeface="微软雅黑" panose="020B0503020204020204" pitchFamily="34" charset="-122"/>
            </a:endParaRPr>
          </a:p>
        </p:txBody>
      </p:sp>
      <p:cxnSp>
        <p:nvCxnSpPr>
          <p:cNvPr id="17" name="直线箭头连接符 16"/>
          <p:cNvCxnSpPr/>
          <p:nvPr/>
        </p:nvCxnSpPr>
        <p:spPr bwMode="auto">
          <a:xfrm flipV="1">
            <a:off x="2400082" y="6038802"/>
            <a:ext cx="2058245" cy="3582"/>
          </a:xfrm>
          <a:prstGeom prst="straightConnector1">
            <a:avLst/>
          </a:prstGeom>
          <a:solidFill>
            <a:schemeClr val="accent1"/>
          </a:solidFill>
          <a:ln w="50800" cap="flat" cmpd="sng" algn="ctr">
            <a:solidFill>
              <a:srgbClr val="09405E"/>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8" name="矩形 17"/>
              <p:cNvSpPr/>
              <p:nvPr/>
            </p:nvSpPr>
            <p:spPr>
              <a:xfrm>
                <a:off x="6290557" y="1512178"/>
                <a:ext cx="5582538" cy="1569660"/>
              </a:xfrm>
              <a:prstGeom prst="rect">
                <a:avLst/>
              </a:prstGeom>
            </p:spPr>
            <p:txBody>
              <a:bodyPr wrap="square">
                <a:spAutoFit/>
              </a:bodyPr>
              <a:lstStyle/>
              <a:p>
                <a:r>
                  <a:rPr lang="zh-CN" altLang="en-US" sz="2400" dirty="0">
                    <a:solidFill>
                      <a:srgbClr val="09405E"/>
                    </a:solidFill>
                    <a:latin typeface="微软雅黑" panose="020B0503020204020204" pitchFamily="34" charset="-122"/>
                    <a:ea typeface="微软雅黑" panose="020B0503020204020204" pitchFamily="34" charset="-122"/>
                  </a:rPr>
                  <a:t>对角线上可以找到好的模型：平滑模型（</a:t>
                </a:r>
                <a:r>
                  <a:rPr lang="en-US" altLang="zh-CN" sz="2400" dirty="0">
                    <a:solidFill>
                      <a:srgbClr val="09405E"/>
                    </a:solidFill>
                    <a:ea typeface="Cambria Math" charset="0"/>
                    <a:cs typeface="Cambria Math" charset="0"/>
                  </a:rPr>
                  <a:t> </a:t>
                </a:r>
                <a14:m>
                  <m:oMath xmlns:m="http://schemas.openxmlformats.org/officeDocument/2006/math">
                    <m:r>
                      <a:rPr lang="en-US" altLang="zh-CN" sz="2400" i="1">
                        <a:solidFill>
                          <a:srgbClr val="09405E"/>
                        </a:solidFill>
                        <a:latin typeface="Cambria Math" charset="0"/>
                        <a:ea typeface="Cambria Math" charset="0"/>
                        <a:cs typeface="Cambria Math" charset="0"/>
                      </a:rPr>
                      <m:t>𝛾</m:t>
                    </m:r>
                  </m:oMath>
                </a14:m>
                <a:r>
                  <a:rPr lang="zh-CN" altLang="en-US" sz="2400" dirty="0">
                    <a:solidFill>
                      <a:srgbClr val="09405E"/>
                    </a:solidFill>
                    <a:latin typeface="微软雅黑" panose="020B0503020204020204" pitchFamily="34" charset="-122"/>
                    <a:ea typeface="微软雅黑" panose="020B0503020204020204" pitchFamily="34" charset="-122"/>
                  </a:rPr>
                  <a:t>较小）可以通过增加正确分类每个点（较大的</a:t>
                </a:r>
                <a14:m>
                  <m:oMath xmlns:m="http://schemas.openxmlformats.org/officeDocument/2006/math">
                    <m:r>
                      <a:rPr lang="zh-CN" altLang="en-US" sz="2400" i="1" dirty="0" smtClean="0">
                        <a:solidFill>
                          <a:srgbClr val="09405E"/>
                        </a:solidFill>
                        <a:latin typeface="Cambria Math" charset="0"/>
                        <a:ea typeface="微软雅黑" panose="020B0503020204020204" pitchFamily="34" charset="-122"/>
                      </a:rPr>
                      <m:t>𝐶</m:t>
                    </m:r>
                  </m:oMath>
                </a14:m>
                <a:r>
                  <a:rPr lang="zh-CN" altLang="en-US" sz="2400" dirty="0">
                    <a:solidFill>
                      <a:srgbClr val="09405E"/>
                    </a:solidFill>
                    <a:latin typeface="微软雅黑" panose="020B0503020204020204" pitchFamily="34" charset="-122"/>
                    <a:ea typeface="微软雅黑" panose="020B0503020204020204" pitchFamily="34" charset="-122"/>
                  </a:rPr>
                  <a:t>）的重要性而变得更复杂，从而获得性能良好的模型。</a:t>
                </a:r>
              </a:p>
            </p:txBody>
          </p:sp>
        </mc:Choice>
        <mc:Fallback xmlns="">
          <p:sp>
            <p:nvSpPr>
              <p:cNvPr id="18" name="矩形 17"/>
              <p:cNvSpPr>
                <a:spLocks noRot="1" noChangeAspect="1" noMove="1" noResize="1" noEditPoints="1" noAdjustHandles="1" noChangeArrowheads="1" noChangeShapeType="1" noTextEdit="1"/>
              </p:cNvSpPr>
              <p:nvPr/>
            </p:nvSpPr>
            <p:spPr>
              <a:xfrm>
                <a:off x="6290557" y="1512178"/>
                <a:ext cx="5582538" cy="1569660"/>
              </a:xfrm>
              <a:prstGeom prst="rect">
                <a:avLst/>
              </a:prstGeom>
              <a:blipFill rotWithShape="0">
                <a:blip r:embed="rId6"/>
                <a:stretch>
                  <a:fillRect l="-1747" t="-3101" r="-1201" b="-77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6276821" y="3389239"/>
                <a:ext cx="5934363" cy="2677656"/>
              </a:xfrm>
              <a:prstGeom prst="rect">
                <a:avLst/>
              </a:prstGeom>
            </p:spPr>
            <p:txBody>
              <a:bodyPr wrap="square">
                <a:spAutoFit/>
              </a:bodyPr>
              <a:lstStyle/>
              <a:p>
                <a:r>
                  <a:rPr lang="zh-CN" altLang="en-US" sz="2400" dirty="0">
                    <a:solidFill>
                      <a:srgbClr val="09405E"/>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2400" i="1">
                        <a:solidFill>
                          <a:srgbClr val="09405E"/>
                        </a:solidFill>
                        <a:latin typeface="Cambria Math" charset="0"/>
                        <a:ea typeface="Cambria Math" charset="0"/>
                        <a:cs typeface="Cambria Math" charset="0"/>
                      </a:rPr>
                      <m:t>𝛾</m:t>
                    </m:r>
                  </m:oMath>
                </a14:m>
                <a:r>
                  <a:rPr lang="zh-CN" altLang="en-US" sz="2400" dirty="0">
                    <a:solidFill>
                      <a:srgbClr val="09405E"/>
                    </a:solidFill>
                    <a:latin typeface="微软雅黑" panose="020B0503020204020204" pitchFamily="34" charset="-122"/>
                    <a:ea typeface="微软雅黑" panose="020B0503020204020204" pitchFamily="34" charset="-122"/>
                  </a:rPr>
                  <a:t>取一些中间值时，</a:t>
                </a:r>
                <a14:m>
                  <m:oMath xmlns:m="http://schemas.openxmlformats.org/officeDocument/2006/math">
                    <m:r>
                      <a:rPr lang="zh-CN" altLang="en-US" sz="2400" i="1" dirty="0" smtClean="0">
                        <a:solidFill>
                          <a:srgbClr val="09405E"/>
                        </a:solidFill>
                        <a:latin typeface="Cambria Math" charset="0"/>
                        <a:ea typeface="微软雅黑" panose="020B0503020204020204" pitchFamily="34" charset="-122"/>
                      </a:rPr>
                      <m:t>𝐶</m:t>
                    </m:r>
                  </m:oMath>
                </a14:m>
                <a:r>
                  <a:rPr lang="zh-CN" altLang="en-US" sz="2400" dirty="0">
                    <a:solidFill>
                      <a:srgbClr val="09405E"/>
                    </a:solidFill>
                    <a:latin typeface="微软雅黑" panose="020B0503020204020204" pitchFamily="34" charset="-122"/>
                    <a:ea typeface="微软雅黑" panose="020B0503020204020204" pitchFamily="34" charset="-122"/>
                  </a:rPr>
                  <a:t>非常大对应的模型性能几乎相同：不必通过强制更大的间隔来正则化，RBF核的半径本身就是一个很好的结构正则化器。</a:t>
                </a:r>
                <a:endParaRPr lang="en-US" altLang="zh-CN" sz="2400" dirty="0">
                  <a:solidFill>
                    <a:srgbClr val="09405E"/>
                  </a:solidFill>
                  <a:latin typeface="微软雅黑" panose="020B0503020204020204" pitchFamily="34" charset="-122"/>
                  <a:ea typeface="微软雅黑" panose="020B0503020204020204" pitchFamily="34" charset="-122"/>
                </a:endParaRPr>
              </a:p>
              <a:p>
                <a:endParaRPr lang="en-US" altLang="zh-CN" sz="2400" dirty="0">
                  <a:solidFill>
                    <a:srgbClr val="09405E"/>
                  </a:solidFill>
                  <a:latin typeface="微软雅黑" panose="020B0503020204020204" pitchFamily="34" charset="-122"/>
                  <a:ea typeface="微软雅黑" panose="020B0503020204020204" pitchFamily="34" charset="-122"/>
                </a:endParaRPr>
              </a:p>
              <a:p>
                <a:r>
                  <a:rPr lang="zh-CN" altLang="en-US" sz="2400" dirty="0">
                    <a:solidFill>
                      <a:srgbClr val="09405E"/>
                    </a:solidFill>
                    <a:latin typeface="微软雅黑" panose="020B0503020204020204" pitchFamily="34" charset="-122"/>
                    <a:ea typeface="微软雅黑" panose="020B0503020204020204" pitchFamily="34" charset="-122"/>
                  </a:rPr>
                  <a:t>不过在实践中，</a:t>
                </a:r>
                <a:r>
                  <a:rPr lang="zh-CN" altLang="en-US" sz="2400" dirty="0">
                    <a:solidFill>
                      <a:srgbClr val="C00000"/>
                    </a:solidFill>
                    <a:latin typeface="微软雅黑" panose="020B0503020204020204" pitchFamily="34" charset="-122"/>
                    <a:ea typeface="微软雅黑" panose="020B0503020204020204" pitchFamily="34" charset="-122"/>
                  </a:rPr>
                  <a:t>较大的</a:t>
                </a:r>
                <a14:m>
                  <m:oMath xmlns:m="http://schemas.openxmlformats.org/officeDocument/2006/math">
                    <m:r>
                      <a:rPr lang="zh-CN" altLang="en-US" sz="2400" i="1" dirty="0" smtClean="0">
                        <a:solidFill>
                          <a:srgbClr val="C00000"/>
                        </a:solidFill>
                        <a:latin typeface="Cambria Math" charset="0"/>
                        <a:ea typeface="微软雅黑" panose="020B0503020204020204" pitchFamily="34" charset="-122"/>
                      </a:rPr>
                      <m:t>𝐶</m:t>
                    </m:r>
                  </m:oMath>
                </a14:m>
                <a:r>
                  <a:rPr lang="zh-CN" altLang="en-US" sz="2400" dirty="0">
                    <a:solidFill>
                      <a:srgbClr val="09405E"/>
                    </a:solidFill>
                    <a:latin typeface="微软雅黑" panose="020B0503020204020204" pitchFamily="34" charset="-122"/>
                    <a:ea typeface="微软雅黑" panose="020B0503020204020204" pitchFamily="34" charset="-122"/>
                  </a:rPr>
                  <a:t>意味着更少的支持向量，从而内存占用少、预测速度更快</a:t>
                </a:r>
              </a:p>
            </p:txBody>
          </p:sp>
        </mc:Choice>
        <mc:Fallback>
          <p:sp>
            <p:nvSpPr>
              <p:cNvPr id="19" name="矩形 18"/>
              <p:cNvSpPr>
                <a:spLocks noRot="1" noChangeAspect="1" noMove="1" noResize="1" noEditPoints="1" noAdjustHandles="1" noChangeArrowheads="1" noChangeShapeType="1" noTextEdit="1"/>
              </p:cNvSpPr>
              <p:nvPr/>
            </p:nvSpPr>
            <p:spPr>
              <a:xfrm>
                <a:off x="6276821" y="3389239"/>
                <a:ext cx="5934363" cy="2677656"/>
              </a:xfrm>
              <a:prstGeom prst="rect">
                <a:avLst/>
              </a:prstGeom>
              <a:blipFill>
                <a:blip r:embed="rId7"/>
                <a:stretch>
                  <a:fillRect l="-1709" t="-1415" r="-1282" b="-4717"/>
                </a:stretch>
              </a:blipFill>
            </p:spPr>
            <p:txBody>
              <a:bodyPr/>
              <a:lstStyle/>
              <a:p>
                <a:r>
                  <a:rPr lang="zh-CN" altLang="en-US">
                    <a:noFill/>
                  </a:rPr>
                  <a:t> </a:t>
                </a:r>
              </a:p>
            </p:txBody>
          </p:sp>
        </mc:Fallback>
      </mc:AlternateContent>
      <p:cxnSp>
        <p:nvCxnSpPr>
          <p:cNvPr id="20" name="直线连接符 19"/>
          <p:cNvCxnSpPr/>
          <p:nvPr/>
        </p:nvCxnSpPr>
        <p:spPr bwMode="auto">
          <a:xfrm flipV="1">
            <a:off x="1812073" y="2167486"/>
            <a:ext cx="2743200" cy="2602039"/>
          </a:xfrm>
          <a:prstGeom prst="line">
            <a:avLst/>
          </a:prstGeom>
          <a:solidFill>
            <a:schemeClr val="accent1"/>
          </a:solidFill>
          <a:ln w="79375" cap="flat" cmpd="sng" algn="ctr">
            <a:solidFill>
              <a:srgbClr val="00206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29326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5" name="Rectangle 3"/>
          <p:cNvSpPr>
            <a:spLocks noGrp="1" noChangeArrowheads="1"/>
          </p:cNvSpPr>
          <p:nvPr>
            <p:ph sz="quarter" idx="10"/>
          </p:nvPr>
        </p:nvSpPr>
        <p:spPr/>
        <p:txBody>
          <a:bodyPr>
            <a:noAutofit/>
          </a:bodyPr>
          <a:lstStyle/>
          <a:p>
            <a:pPr>
              <a:buClr>
                <a:srgbClr val="09405E"/>
              </a:buClr>
              <a:buFont typeface="Wingdings" charset="2"/>
              <a:buChar char="n"/>
            </a:pPr>
            <a:r>
              <a:rPr lang="zh-CN" altLang="en-US" dirty="0">
                <a:sym typeface="Symbol" pitchFamily="18" charset="2"/>
              </a:rPr>
              <a:t>核函数编码特征相似度的先验信息。</a:t>
            </a:r>
          </a:p>
          <a:p>
            <a:pPr>
              <a:buClr>
                <a:srgbClr val="09405E"/>
              </a:buClr>
              <a:buFont typeface="Wingdings" charset="2"/>
              <a:buChar char="n"/>
            </a:pPr>
            <a:r>
              <a:rPr lang="zh-CN" altLang="en-US" dirty="0">
                <a:sym typeface="Symbol" pitchFamily="18" charset="2"/>
              </a:rPr>
              <a:t>核函数的参数需要通过交叉验证选择或通过学习得到</a:t>
            </a:r>
            <a:r>
              <a:rPr lang="en-US" altLang="zh-CN" dirty="0">
                <a:sym typeface="Symbol" pitchFamily="18" charset="2"/>
              </a:rPr>
              <a:t> </a:t>
            </a:r>
            <a:r>
              <a:rPr lang="zh-CN" altLang="en-US" dirty="0">
                <a:sym typeface="Symbol" pitchFamily="18" charset="2"/>
              </a:rPr>
              <a:t>。</a:t>
            </a:r>
            <a:endParaRPr lang="en-US" altLang="zh-CN" dirty="0">
              <a:sym typeface="Symbol" pitchFamily="18" charset="2"/>
            </a:endParaRPr>
          </a:p>
          <a:p>
            <a:pPr>
              <a:buClr>
                <a:srgbClr val="09405E"/>
              </a:buClr>
              <a:buFont typeface="Wingdings" charset="2"/>
              <a:buChar char="n"/>
            </a:pPr>
            <a:r>
              <a:rPr lang="zh-CN" altLang="en-US" dirty="0">
                <a:sym typeface="Symbol" pitchFamily="18" charset="2"/>
              </a:rPr>
              <a:t>非线性核有时能极大提高分类器的性能。</a:t>
            </a:r>
            <a:endParaRPr lang="en-US" altLang="zh-CN" dirty="0">
              <a:sym typeface="Symbol" pitchFamily="18" charset="2"/>
            </a:endParaRPr>
          </a:p>
          <a:p>
            <a:pPr>
              <a:buClr>
                <a:srgbClr val="09405E"/>
              </a:buClr>
              <a:buFont typeface="Wingdings" charset="2"/>
              <a:buChar char="n"/>
            </a:pPr>
            <a:r>
              <a:rPr lang="zh-CN" altLang="en-US" dirty="0">
                <a:sym typeface="Symbol" pitchFamily="18" charset="2"/>
              </a:rPr>
              <a:t>非线性核通常计算繁重（在训练和预测时）。</a:t>
            </a:r>
          </a:p>
        </p:txBody>
      </p:sp>
      <p:sp>
        <p:nvSpPr>
          <p:cNvPr id="499714" name="Rectangle 2"/>
          <p:cNvSpPr>
            <a:spLocks noGrp="1" noRot="1" noChangeArrowheads="1"/>
          </p:cNvSpPr>
          <p:nvPr>
            <p:ph type="title"/>
          </p:nvPr>
        </p:nvSpPr>
        <p:spPr/>
        <p:txBody>
          <a:bodyPr/>
          <a:lstStyle/>
          <a:p>
            <a:r>
              <a:rPr lang="zh-CN" altLang="en-US" dirty="0">
                <a:effectLst/>
              </a:rPr>
              <a:t>小结：核方法</a:t>
            </a:r>
          </a:p>
        </p:txBody>
      </p:sp>
    </p:spTree>
    <p:extLst>
      <p:ext uri="{BB962C8B-B14F-4D97-AF65-F5344CB8AC3E}">
        <p14:creationId xmlns:p14="http://schemas.microsoft.com/office/powerpoint/2010/main" val="1233306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sz="quarter" idx="10"/>
          </p:nvPr>
        </p:nvSpPr>
        <p:spPr/>
        <p:txBody>
          <a:bodyPr>
            <a:normAutofit fontScale="92500" lnSpcReduction="20000"/>
          </a:bodyPr>
          <a:lstStyle/>
          <a:p>
            <a:r>
              <a:rPr lang="zh-CN" altLang="en-US" dirty="0">
                <a:latin typeface="Times New Roman" pitchFamily="18" charset="0"/>
                <a:cs typeface="Times New Roman" pitchFamily="18" charset="0"/>
              </a:rPr>
              <a:t>代入得到：</a:t>
            </a: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r>
              <a:rPr lang="zh-CN" altLang="en-US" dirty="0">
                <a:latin typeface="Times New Roman" pitchFamily="18" charset="0"/>
                <a:cs typeface="Times New Roman" pitchFamily="18" charset="0"/>
              </a:rPr>
              <a:t>当</a:t>
            </a:r>
            <a:r>
              <a:rPr lang="en-US" altLang="zh-CN" b="1" i="1" dirty="0">
                <a:latin typeface="Times New Roman" pitchFamily="18" charset="0"/>
                <a:cs typeface="Times New Roman" pitchFamily="18" charset="0"/>
              </a:rPr>
              <a:t>x</a:t>
            </a:r>
            <a:r>
              <a:rPr lang="en-US" altLang="zh-CN" dirty="0">
                <a:latin typeface="Times New Roman" pitchFamily="18" charset="0"/>
                <a:cs typeface="Times New Roman" pitchFamily="18" charset="0"/>
              </a:rPr>
              <a:t>=0</a:t>
            </a:r>
            <a:r>
              <a:rPr lang="zh-CN" altLang="en-US" dirty="0">
                <a:latin typeface="Times New Roman" pitchFamily="18" charset="0"/>
                <a:cs typeface="Times New Roman" pitchFamily="18" charset="0"/>
              </a:rPr>
              <a:t>时，</a:t>
            </a:r>
            <a:r>
              <a:rPr lang="zh-CN" altLang="en-US" dirty="0">
                <a:solidFill>
                  <a:srgbClr val="C00000"/>
                </a:solidFill>
                <a:latin typeface="Times New Roman" pitchFamily="18" charset="0"/>
                <a:cs typeface="Times New Roman" pitchFamily="18" charset="0"/>
              </a:rPr>
              <a:t>原点到分类面的距离</a:t>
            </a:r>
            <a:r>
              <a:rPr lang="en-US" altLang="zh-CN" dirty="0">
                <a:solidFill>
                  <a:schemeClr val="tx1"/>
                </a:solidFill>
                <a:latin typeface="Times New Roman" pitchFamily="18" charset="0"/>
                <a:cs typeface="Times New Roman" pitchFamily="18" charset="0"/>
              </a:rPr>
              <a:t>:</a:t>
            </a:r>
            <a:endParaRPr lang="zh-CN" altLang="en-US" dirty="0">
              <a:solidFill>
                <a:schemeClr val="tx1"/>
              </a:solidFill>
              <a:latin typeface="Times New Roman" pitchFamily="18" charset="0"/>
              <a:cs typeface="Times New Roman" pitchFamily="18" charset="0"/>
            </a:endParaRPr>
          </a:p>
        </p:txBody>
      </p:sp>
      <p:sp>
        <p:nvSpPr>
          <p:cNvPr id="196610" name="Rectangle 2"/>
          <p:cNvSpPr>
            <a:spLocks noGrp="1" noRot="1" noChangeArrowheads="1"/>
          </p:cNvSpPr>
          <p:nvPr>
            <p:ph type="title"/>
          </p:nvPr>
        </p:nvSpPr>
        <p:spPr/>
        <p:txBody>
          <a:bodyPr>
            <a:normAutofit/>
          </a:bodyPr>
          <a:lstStyle/>
          <a:p>
            <a:r>
              <a:rPr lang="zh-CN" altLang="en-US" dirty="0">
                <a:latin typeface="Times New Roman" pitchFamily="18" charset="0"/>
                <a:cs typeface="Times New Roman" pitchFamily="18" charset="0"/>
              </a:rPr>
              <a:t>间隔</a:t>
            </a:r>
            <a:endParaRPr lang="zh-CN" altLang="en-US" dirty="0">
              <a:effectLst/>
              <a:latin typeface="Times New Roman" pitchFamily="18" charset="0"/>
              <a:ea typeface="+mn-ea"/>
              <a:cs typeface="Times New Roman" pitchFamily="18" charset="0"/>
            </a:endParaRPr>
          </a:p>
        </p:txBody>
      </p:sp>
      <p:grpSp>
        <p:nvGrpSpPr>
          <p:cNvPr id="49" name="组 48"/>
          <p:cNvGrpSpPr/>
          <p:nvPr/>
        </p:nvGrpSpPr>
        <p:grpSpPr>
          <a:xfrm>
            <a:off x="7985483" y="1965379"/>
            <a:ext cx="3935760" cy="2927241"/>
            <a:chOff x="5835550" y="1340768"/>
            <a:chExt cx="6309122" cy="3988594"/>
          </a:xfrm>
        </p:grpSpPr>
        <mc:AlternateContent xmlns:mc="http://schemas.openxmlformats.org/markup-compatibility/2006" xmlns:a14="http://schemas.microsoft.com/office/drawing/2010/main">
          <mc:Choice Requires="a14">
            <p:sp>
              <p:nvSpPr>
                <p:cNvPr id="50" name="Text Box 4"/>
                <p:cNvSpPr txBox="1">
                  <a:spLocks noChangeArrowheads="1"/>
                </p:cNvSpPr>
                <p:nvPr/>
              </p:nvSpPr>
              <p:spPr bwMode="auto">
                <a:xfrm>
                  <a:off x="6068439" y="4592766"/>
                  <a:ext cx="2575463" cy="5032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14:m>
                    <m:oMath xmlns:m="http://schemas.openxmlformats.org/officeDocument/2006/math">
                      <m:sSup>
                        <m:sSupPr>
                          <m:ctrlPr>
                            <a:rPr lang="en-US" altLang="zh-CN" sz="2000" i="1" smtClean="0">
                              <a:solidFill>
                                <a:srgbClr val="000000"/>
                              </a:solidFill>
                              <a:latin typeface="Cambria Math" panose="02040503050406030204" pitchFamily="18" charset="0"/>
                              <a:ea typeface="宋体" pitchFamily="2" charset="-122"/>
                              <a:sym typeface="Symbol" pitchFamily="18" charset="2"/>
                            </a:rPr>
                          </m:ctrlPr>
                        </m:sSupPr>
                        <m:e>
                          <m:r>
                            <a:rPr lang="en-US" altLang="zh-CN" sz="2000" b="1" i="0" smtClean="0">
                              <a:solidFill>
                                <a:srgbClr val="000000"/>
                              </a:solidFill>
                              <a:latin typeface="Cambria Math" charset="0"/>
                              <a:ea typeface="宋体" pitchFamily="2" charset="-122"/>
                              <a:sym typeface="Symbol" pitchFamily="18" charset="2"/>
                            </a:rPr>
                            <m:t>𝐰</m:t>
                          </m:r>
                        </m:e>
                        <m:sup>
                          <m:r>
                            <a:rPr lang="en-US" altLang="zh-CN" sz="2000" b="0" i="1" smtClean="0">
                              <a:solidFill>
                                <a:srgbClr val="000000"/>
                              </a:solidFill>
                              <a:latin typeface="Cambria Math" charset="0"/>
                              <a:ea typeface="宋体" pitchFamily="2" charset="-122"/>
                              <a:sym typeface="Symbol" pitchFamily="18" charset="2"/>
                            </a:rPr>
                            <m:t>𝑇</m:t>
                          </m:r>
                        </m:sup>
                      </m:sSup>
                      <m:r>
                        <a:rPr lang="en-US" altLang="zh-CN" sz="2000" b="1" i="0" smtClean="0">
                          <a:solidFill>
                            <a:srgbClr val="000000"/>
                          </a:solidFill>
                          <a:latin typeface="Cambria Math" charset="0"/>
                          <a:ea typeface="宋体" pitchFamily="2" charset="-122"/>
                          <a:sym typeface="Symbol" pitchFamily="18" charset="2"/>
                        </a:rPr>
                        <m:t>𝐱</m:t>
                      </m:r>
                      <m:r>
                        <a:rPr lang="en-US" altLang="zh-CN" sz="2000" b="0" i="1" smtClean="0">
                          <a:solidFill>
                            <a:srgbClr val="000000"/>
                          </a:solidFill>
                          <a:latin typeface="Cambria Math" charset="0"/>
                          <a:ea typeface="宋体" pitchFamily="2" charset="-122"/>
                          <a:sym typeface="Symbol" pitchFamily="18" charset="2"/>
                        </a:rPr>
                        <m:t>+</m:t>
                      </m:r>
                      <m:r>
                        <a:rPr lang="en-US" altLang="zh-CN" sz="2000" b="0" i="1" smtClean="0">
                          <a:solidFill>
                            <a:srgbClr val="000000"/>
                          </a:solidFill>
                          <a:latin typeface="Cambria Math" charset="0"/>
                          <a:ea typeface="宋体" pitchFamily="2" charset="-122"/>
                          <a:sym typeface="Symbol" pitchFamily="18" charset="2"/>
                        </a:rPr>
                        <m:t>𝑏</m:t>
                      </m:r>
                    </m:oMath>
                  </a14:m>
                  <a:r>
                    <a:rPr lang="en-GB" altLang="zh-CN" sz="2000" i="1" dirty="0">
                      <a:solidFill>
                        <a:srgbClr val="000000"/>
                      </a:solidFill>
                      <a:ea typeface="宋体" pitchFamily="2" charset="-122"/>
                      <a:sym typeface="Symbol" pitchFamily="18" charset="2"/>
                    </a:rPr>
                    <a:t>= </a:t>
                  </a:r>
                  <a:r>
                    <a:rPr lang="en-GB" altLang="zh-CN" sz="2000" dirty="0">
                      <a:solidFill>
                        <a:srgbClr val="000000"/>
                      </a:solidFill>
                      <a:ea typeface="宋体" pitchFamily="2" charset="-122"/>
                      <a:sym typeface="Symbol" pitchFamily="18" charset="2"/>
                    </a:rPr>
                    <a:t>0</a:t>
                  </a:r>
                </a:p>
              </p:txBody>
            </p:sp>
          </mc:Choice>
          <mc:Fallback xmlns="">
            <p:sp>
              <p:nvSpPr>
                <p:cNvPr id="50" name="Text Box 4"/>
                <p:cNvSpPr txBox="1">
                  <a:spLocks noRot="1" noChangeAspect="1" noMove="1" noResize="1" noEditPoints="1" noAdjustHandles="1" noChangeArrowheads="1" noChangeShapeType="1" noTextEdit="1"/>
                </p:cNvSpPr>
                <p:nvPr/>
              </p:nvSpPr>
              <p:spPr bwMode="auto">
                <a:xfrm>
                  <a:off x="6068439" y="4592766"/>
                  <a:ext cx="2575463" cy="503244"/>
                </a:xfrm>
                <a:prstGeom prst="rect">
                  <a:avLst/>
                </a:prstGeom>
                <a:blipFill rotWithShape="0">
                  <a:blip r:embed="rId4"/>
                  <a:stretch>
                    <a:fillRect t="-18033" b="-278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1" name="Line 5"/>
            <p:cNvSpPr>
              <a:spLocks noChangeShapeType="1"/>
            </p:cNvSpPr>
            <p:nvPr/>
          </p:nvSpPr>
          <p:spPr bwMode="auto">
            <a:xfrm>
              <a:off x="8807350" y="1340768"/>
              <a:ext cx="0" cy="38862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2" name="Line 6"/>
            <p:cNvSpPr>
              <a:spLocks noChangeShapeType="1"/>
            </p:cNvSpPr>
            <p:nvPr/>
          </p:nvSpPr>
          <p:spPr bwMode="auto">
            <a:xfrm rot="5400000">
              <a:off x="8807350" y="26318"/>
              <a:ext cx="0" cy="5943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3" name="Line 7"/>
            <p:cNvSpPr>
              <a:spLocks noChangeShapeType="1"/>
            </p:cNvSpPr>
            <p:nvPr/>
          </p:nvSpPr>
          <p:spPr bwMode="auto">
            <a:xfrm rot="2700000">
              <a:off x="9035950" y="1370534"/>
              <a:ext cx="0" cy="38862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4" name="Line 13"/>
            <p:cNvSpPr>
              <a:spLocks noChangeShapeType="1"/>
            </p:cNvSpPr>
            <p:nvPr/>
          </p:nvSpPr>
          <p:spPr bwMode="auto">
            <a:xfrm rot="18900000">
              <a:off x="8952606" y="2923110"/>
              <a:ext cx="0" cy="41076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5" name="Line 15"/>
            <p:cNvSpPr>
              <a:spLocks noChangeShapeType="1"/>
            </p:cNvSpPr>
            <p:nvPr/>
          </p:nvSpPr>
          <p:spPr bwMode="auto">
            <a:xfrm rot="18900000">
              <a:off x="8399044" y="4086502"/>
              <a:ext cx="0" cy="41076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56" name="Oval 17"/>
            <p:cNvSpPr>
              <a:spLocks noChangeArrowheads="1"/>
            </p:cNvSpPr>
            <p:nvPr/>
          </p:nvSpPr>
          <p:spPr bwMode="auto">
            <a:xfrm>
              <a:off x="9128819" y="3912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7" name="Oval 18"/>
            <p:cNvSpPr>
              <a:spLocks noChangeArrowheads="1"/>
            </p:cNvSpPr>
            <p:nvPr/>
          </p:nvSpPr>
          <p:spPr bwMode="auto">
            <a:xfrm>
              <a:off x="9640788" y="33981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8" name="Oval 19"/>
            <p:cNvSpPr>
              <a:spLocks noChangeArrowheads="1"/>
            </p:cNvSpPr>
            <p:nvPr/>
          </p:nvSpPr>
          <p:spPr bwMode="auto">
            <a:xfrm>
              <a:off x="8167985" y="32838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59" name="Oval 23"/>
            <p:cNvSpPr>
              <a:spLocks noChangeArrowheads="1"/>
            </p:cNvSpPr>
            <p:nvPr/>
          </p:nvSpPr>
          <p:spPr bwMode="auto">
            <a:xfrm>
              <a:off x="9264550" y="5226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0" name="Oval 24"/>
            <p:cNvSpPr>
              <a:spLocks noChangeArrowheads="1"/>
            </p:cNvSpPr>
            <p:nvPr/>
          </p:nvSpPr>
          <p:spPr bwMode="auto">
            <a:xfrm>
              <a:off x="10705207" y="4895975"/>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1" name="Oval 25"/>
            <p:cNvSpPr>
              <a:spLocks noChangeArrowheads="1"/>
            </p:cNvSpPr>
            <p:nvPr/>
          </p:nvSpPr>
          <p:spPr bwMode="auto">
            <a:xfrm>
              <a:off x="11036200" y="40839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2" name="Oval 26"/>
            <p:cNvSpPr>
              <a:spLocks noChangeArrowheads="1"/>
            </p:cNvSpPr>
            <p:nvPr/>
          </p:nvSpPr>
          <p:spPr bwMode="auto">
            <a:xfrm>
              <a:off x="11207650" y="27123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3" name="Oval 27"/>
            <p:cNvSpPr>
              <a:spLocks noChangeArrowheads="1"/>
            </p:cNvSpPr>
            <p:nvPr/>
          </p:nvSpPr>
          <p:spPr bwMode="auto">
            <a:xfrm>
              <a:off x="9493150" y="1967037"/>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4" name="Oval 28"/>
            <p:cNvSpPr>
              <a:spLocks noChangeArrowheads="1"/>
            </p:cNvSpPr>
            <p:nvPr/>
          </p:nvSpPr>
          <p:spPr bwMode="auto">
            <a:xfrm>
              <a:off x="9950350" y="396966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5" name="Oval 29"/>
            <p:cNvSpPr>
              <a:spLocks noChangeArrowheads="1"/>
            </p:cNvSpPr>
            <p:nvPr/>
          </p:nvSpPr>
          <p:spPr bwMode="auto">
            <a:xfrm>
              <a:off x="10979050" y="25409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6" name="Oval 30"/>
            <p:cNvSpPr>
              <a:spLocks noChangeArrowheads="1"/>
            </p:cNvSpPr>
            <p:nvPr/>
          </p:nvSpPr>
          <p:spPr bwMode="auto">
            <a:xfrm>
              <a:off x="11436250" y="33410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7" name="Oval 31"/>
            <p:cNvSpPr>
              <a:spLocks noChangeArrowheads="1"/>
            </p:cNvSpPr>
            <p:nvPr/>
          </p:nvSpPr>
          <p:spPr bwMode="auto">
            <a:xfrm>
              <a:off x="9836050" y="45983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8" name="Oval 32"/>
            <p:cNvSpPr>
              <a:spLocks noChangeArrowheads="1"/>
            </p:cNvSpPr>
            <p:nvPr/>
          </p:nvSpPr>
          <p:spPr bwMode="auto">
            <a:xfrm>
              <a:off x="11722000" y="5055518"/>
              <a:ext cx="102394" cy="102394"/>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69" name="Oval 33"/>
            <p:cNvSpPr>
              <a:spLocks noChangeArrowheads="1"/>
            </p:cNvSpPr>
            <p:nvPr/>
          </p:nvSpPr>
          <p:spPr bwMode="auto">
            <a:xfrm>
              <a:off x="7778650" y="15122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70" name="Oval 34"/>
            <p:cNvSpPr>
              <a:spLocks noChangeArrowheads="1"/>
            </p:cNvSpPr>
            <p:nvPr/>
          </p:nvSpPr>
          <p:spPr bwMode="auto">
            <a:xfrm>
              <a:off x="6235600" y="3683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71" name="Oval 35"/>
            <p:cNvSpPr>
              <a:spLocks noChangeArrowheads="1"/>
            </p:cNvSpPr>
            <p:nvPr/>
          </p:nvSpPr>
          <p:spPr bwMode="auto">
            <a:xfrm>
              <a:off x="6864250" y="37410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72" name="Oval 36"/>
            <p:cNvSpPr>
              <a:spLocks noChangeArrowheads="1"/>
            </p:cNvSpPr>
            <p:nvPr/>
          </p:nvSpPr>
          <p:spPr bwMode="auto">
            <a:xfrm>
              <a:off x="7378600" y="254091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sp>
          <p:nvSpPr>
            <p:cNvPr id="73" name="Oval 37"/>
            <p:cNvSpPr>
              <a:spLocks noChangeArrowheads="1"/>
            </p:cNvSpPr>
            <p:nvPr/>
          </p:nvSpPr>
          <p:spPr bwMode="auto">
            <a:xfrm>
              <a:off x="6007000" y="2255168"/>
              <a:ext cx="102394" cy="102394"/>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sz="1350">
                <a:solidFill>
                  <a:srgbClr val="000000"/>
                </a:solidFill>
                <a:latin typeface="Calibri" pitchFamily="34" charset="0"/>
                <a:ea typeface="宋体" pitchFamily="2" charset="-122"/>
              </a:endParaRPr>
            </a:p>
          </p:txBody>
        </p:sp>
        <p:cxnSp>
          <p:nvCxnSpPr>
            <p:cNvPr id="74" name="直线连接符 73"/>
            <p:cNvCxnSpPr/>
            <p:nvPr/>
          </p:nvCxnSpPr>
          <p:spPr>
            <a:xfrm>
              <a:off x="9913486" y="2422054"/>
              <a:ext cx="148849" cy="123951"/>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5" name="Line 7"/>
            <p:cNvSpPr>
              <a:spLocks noChangeShapeType="1"/>
            </p:cNvSpPr>
            <p:nvPr/>
          </p:nvSpPr>
          <p:spPr bwMode="auto">
            <a:xfrm rot="2700000">
              <a:off x="10103939" y="2434159"/>
              <a:ext cx="9656" cy="140985"/>
            </a:xfrm>
            <a:prstGeom prst="line">
              <a:avLst/>
            </a:prstGeom>
            <a:noFill/>
            <a:ln w="9525">
              <a:solidFill>
                <a:schemeClr val="tx1"/>
              </a:solidFill>
              <a:prstDash val="solid"/>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76" name="Text Box 4"/>
            <p:cNvSpPr txBox="1">
              <a:spLocks noChangeArrowheads="1"/>
            </p:cNvSpPr>
            <p:nvPr/>
          </p:nvSpPr>
          <p:spPr bwMode="auto">
            <a:xfrm>
              <a:off x="10830222" y="3286555"/>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dirty="0">
                  <a:solidFill>
                    <a:srgbClr val="000000"/>
                  </a:solidFill>
                  <a:ea typeface="宋体" pitchFamily="2" charset="-122"/>
                  <a:sym typeface="Symbol" pitchFamily="18" charset="2"/>
                </a:rPr>
                <a:t>x</a:t>
              </a:r>
              <a:endParaRPr lang="en-GB" altLang="zh-CN" sz="2000" dirty="0">
                <a:solidFill>
                  <a:srgbClr val="000000"/>
                </a:solidFill>
                <a:ea typeface="宋体" pitchFamily="2" charset="-122"/>
                <a:sym typeface="Symbol" pitchFamily="18" charset="2"/>
              </a:endParaRPr>
            </a:p>
          </p:txBody>
        </p:sp>
        <p:sp>
          <p:nvSpPr>
            <p:cNvPr id="77" name="Text Box 4"/>
            <p:cNvSpPr txBox="1">
              <a:spLocks noChangeArrowheads="1"/>
            </p:cNvSpPr>
            <p:nvPr/>
          </p:nvSpPr>
          <p:spPr bwMode="auto">
            <a:xfrm>
              <a:off x="9281219" y="1971243"/>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dirty="0" err="1">
                  <a:solidFill>
                    <a:srgbClr val="000000"/>
                  </a:solidFill>
                  <a:ea typeface="宋体" pitchFamily="2" charset="-122"/>
                  <a:sym typeface="Symbol" pitchFamily="18" charset="2"/>
                </a:rPr>
                <a:t>x</a:t>
              </a:r>
              <a:r>
                <a:rPr lang="en-GB" altLang="zh-CN" sz="2000" i="1" baseline="-25000" dirty="0" err="1">
                  <a:solidFill>
                    <a:srgbClr val="000000"/>
                  </a:solidFill>
                  <a:ea typeface="宋体" pitchFamily="2" charset="-122"/>
                  <a:sym typeface="Symbol" pitchFamily="18" charset="2"/>
                </a:rPr>
                <a:t>p</a:t>
              </a:r>
              <a:endParaRPr lang="en-GB" altLang="zh-CN" sz="2000" i="1" baseline="-25000" dirty="0">
                <a:solidFill>
                  <a:srgbClr val="000000"/>
                </a:solidFill>
                <a:ea typeface="宋体" pitchFamily="2" charset="-122"/>
                <a:sym typeface="Symbol" pitchFamily="18" charset="2"/>
              </a:endParaRPr>
            </a:p>
          </p:txBody>
        </p:sp>
        <p:sp>
          <p:nvSpPr>
            <p:cNvPr id="78" name="Text Box 4"/>
            <p:cNvSpPr txBox="1">
              <a:spLocks noChangeArrowheads="1"/>
            </p:cNvSpPr>
            <p:nvPr/>
          </p:nvSpPr>
          <p:spPr bwMode="auto">
            <a:xfrm>
              <a:off x="7904441" y="2309913"/>
              <a:ext cx="1314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GB" altLang="zh-CN" sz="2000" b="1">
                  <a:solidFill>
                    <a:srgbClr val="000000"/>
                  </a:solidFill>
                  <a:ea typeface="宋体" pitchFamily="2" charset="-122"/>
                  <a:sym typeface="Symbol" pitchFamily="18" charset="2"/>
                </a:rPr>
                <a:t>0</a:t>
              </a:r>
              <a:endParaRPr lang="en-GB" altLang="zh-CN" sz="2000" dirty="0">
                <a:solidFill>
                  <a:srgbClr val="000000"/>
                </a:solidFill>
                <a:ea typeface="宋体" pitchFamily="2" charset="-122"/>
                <a:sym typeface="Symbol" pitchFamily="18" charset="2"/>
              </a:endParaRPr>
            </a:p>
          </p:txBody>
        </p:sp>
        <p:sp>
          <p:nvSpPr>
            <p:cNvPr id="79" name="Line 15"/>
            <p:cNvSpPr>
              <a:spLocks noChangeShapeType="1"/>
            </p:cNvSpPr>
            <p:nvPr/>
          </p:nvSpPr>
          <p:spPr bwMode="auto">
            <a:xfrm rot="18900000">
              <a:off x="10604713" y="1984373"/>
              <a:ext cx="289642" cy="1772389"/>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0" name="Line 15"/>
            <p:cNvSpPr>
              <a:spLocks noChangeShapeType="1"/>
            </p:cNvSpPr>
            <p:nvPr/>
          </p:nvSpPr>
          <p:spPr bwMode="auto">
            <a:xfrm rot="18900000">
              <a:off x="9329573" y="2125504"/>
              <a:ext cx="1584454" cy="2133372"/>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1" name="Line 15"/>
            <p:cNvSpPr>
              <a:spLocks noChangeShapeType="1"/>
            </p:cNvSpPr>
            <p:nvPr/>
          </p:nvSpPr>
          <p:spPr bwMode="auto">
            <a:xfrm rot="18900000">
              <a:off x="8734430" y="2482943"/>
              <a:ext cx="1304757" cy="367874"/>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2" name="Line 7"/>
            <p:cNvSpPr>
              <a:spLocks noChangeShapeType="1"/>
            </p:cNvSpPr>
            <p:nvPr/>
          </p:nvSpPr>
          <p:spPr bwMode="auto">
            <a:xfrm rot="2700000">
              <a:off x="11561634" y="3031378"/>
              <a:ext cx="26544" cy="418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p:sp>
          <p:nvSpPr>
            <p:cNvPr id="83" name="Line 13"/>
            <p:cNvSpPr>
              <a:spLocks noChangeShapeType="1"/>
            </p:cNvSpPr>
            <p:nvPr/>
          </p:nvSpPr>
          <p:spPr bwMode="auto">
            <a:xfrm rot="18900000">
              <a:off x="10721738" y="1806307"/>
              <a:ext cx="235735" cy="180241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84" name="文本框 83"/>
                <p:cNvSpPr txBox="1"/>
                <p:nvPr/>
              </p:nvSpPr>
              <p:spPr>
                <a:xfrm>
                  <a:off x="10823574" y="2422054"/>
                  <a:ext cx="1717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𝑟</m:t>
                        </m:r>
                      </m:oMath>
                    </m:oMathPara>
                  </a14:m>
                  <a:endParaRPr kumimoji="1"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10823574" y="2422054"/>
                  <a:ext cx="171778" cy="276999"/>
                </a:xfrm>
                <a:prstGeom prst="rect">
                  <a:avLst/>
                </a:prstGeom>
                <a:blipFill rotWithShape="0">
                  <a:blip r:embed="rId5"/>
                  <a:stretch>
                    <a:fillRect l="-36364" r="-31818"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8583447" y="2988826"/>
                  <a:ext cx="482646" cy="442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00"/>
                            </a:solidFill>
                            <a:latin typeface="Cambria Math" charset="0"/>
                            <a:ea typeface="宋体" pitchFamily="2" charset="-122"/>
                            <a:sym typeface="Symbol" pitchFamily="18" charset="2"/>
                          </a:rPr>
                          <m:t>𝑏</m:t>
                        </m:r>
                      </m:oMath>
                    </m:oMathPara>
                  </a14:m>
                  <a:endParaRPr lang="zh-CN" altLang="en-US" dirty="0"/>
                </a:p>
              </p:txBody>
            </p:sp>
          </mc:Choice>
          <mc:Fallback xmlns="">
            <p:sp>
              <p:nvSpPr>
                <p:cNvPr id="85" name="矩形 84"/>
                <p:cNvSpPr>
                  <a:spLocks noRot="1" noChangeAspect="1" noMove="1" noResize="1" noEditPoints="1" noAdjustHandles="1" noChangeArrowheads="1" noChangeShapeType="1" noTextEdit="1"/>
                </p:cNvSpPr>
                <p:nvPr/>
              </p:nvSpPr>
              <p:spPr>
                <a:xfrm>
                  <a:off x="8583447" y="2988826"/>
                  <a:ext cx="482646" cy="442023"/>
                </a:xfrm>
                <a:prstGeom prst="rect">
                  <a:avLst/>
                </a:prstGeom>
                <a:blipFill rotWithShape="0">
                  <a:blip r:embed="rId6"/>
                  <a:stretch>
                    <a:fillRect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8403982" y="4211796"/>
                  <a:ext cx="4283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a:solidFill>
                              <a:srgbClr val="000000"/>
                            </a:solidFill>
                            <a:latin typeface="Cambria Math" charset="0"/>
                            <a:ea typeface="宋体" pitchFamily="2" charset="-122"/>
                            <a:sym typeface="Symbol" pitchFamily="18" charset="2"/>
                          </a:rPr>
                          <m:t>𝐰</m:t>
                        </m:r>
                      </m:oMath>
                    </m:oMathPara>
                  </a14:m>
                  <a:endParaRPr lang="zh-CN" altLang="en-US" dirty="0"/>
                </a:p>
              </p:txBody>
            </p:sp>
          </mc:Choice>
          <mc:Fallback xmlns="">
            <p:sp>
              <p:nvSpPr>
                <p:cNvPr id="50" name="矩形 49"/>
                <p:cNvSpPr>
                  <a:spLocks noRot="1" noChangeAspect="1" noMove="1" noResize="1" noEditPoints="1" noAdjustHandles="1" noChangeArrowheads="1" noChangeShapeType="1" noTextEdit="1"/>
                </p:cNvSpPr>
                <p:nvPr/>
              </p:nvSpPr>
              <p:spPr>
                <a:xfrm>
                  <a:off x="8403982" y="4211796"/>
                  <a:ext cx="428322" cy="369332"/>
                </a:xfrm>
                <a:prstGeom prst="rect">
                  <a:avLst/>
                </a:prstGeom>
                <a:blipFill rotWithShape="0">
                  <a:blip r:embed="rId7"/>
                  <a:stretch>
                    <a:fillRect r="-3704" b="-784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矩形 5"/>
              <p:cNvSpPr/>
              <p:nvPr/>
            </p:nvSpPr>
            <p:spPr>
              <a:xfrm>
                <a:off x="2766114" y="1202159"/>
                <a:ext cx="2750561"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𝑓</m:t>
                      </m:r>
                      <m:d>
                        <m:dPr>
                          <m:ctrlPr>
                            <a:rPr kumimoji="1" lang="en-US" altLang="zh-CN" sz="2800" i="1" dirty="0">
                              <a:solidFill>
                                <a:srgbClr val="09405E"/>
                              </a:solidFill>
                              <a:latin typeface="Cambria Math" panose="02040503050406030204" pitchFamily="18" charset="0"/>
                            </a:rPr>
                          </m:ctrlPr>
                        </m:dPr>
                        <m:e>
                          <m:r>
                            <a:rPr kumimoji="1" lang="en-US" altLang="zh-CN" sz="2800" b="1" i="1" dirty="0">
                              <a:solidFill>
                                <a:srgbClr val="09405E"/>
                              </a:solidFill>
                              <a:latin typeface="Cambria Math" charset="0"/>
                            </a:rPr>
                            <m:t>𝒙</m:t>
                          </m:r>
                        </m:e>
                      </m:d>
                      <m:r>
                        <a:rPr kumimoji="1" lang="en-US" altLang="zh-CN" sz="2800" i="1" dirty="0">
                          <a:solidFill>
                            <a:srgbClr val="09405E"/>
                          </a:solidFill>
                          <a:latin typeface="Cambria Math" charset="0"/>
                        </a:rPr>
                        <m:t>=</m:t>
                      </m:r>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r>
                        <a:rPr kumimoji="1" lang="en-US" altLang="zh-CN" sz="2800" b="1" i="1" dirty="0">
                          <a:solidFill>
                            <a:srgbClr val="09405E"/>
                          </a:solidFill>
                          <a:latin typeface="Cambria Math" charset="0"/>
                        </a:rPr>
                        <m:t>𝒙</m:t>
                      </m:r>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766114" y="1202159"/>
                <a:ext cx="2750561" cy="53091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583715" y="1762663"/>
                <a:ext cx="4057393" cy="915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a:solidFill>
                            <a:srgbClr val="09405E"/>
                          </a:solidFill>
                          <a:latin typeface="Cambria Math" charset="0"/>
                        </a:rPr>
                        <m:t>=</m:t>
                      </m:r>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d>
                        <m:dPr>
                          <m:ctrlPr>
                            <a:rPr kumimoji="1" lang="is-IS" altLang="zh-CN" sz="2800" b="1" i="1" dirty="0" smtClean="0">
                              <a:solidFill>
                                <a:srgbClr val="09405E"/>
                              </a:solidFill>
                              <a:latin typeface="Cambria Math" panose="02040503050406030204" pitchFamily="18" charset="0"/>
                            </a:rPr>
                          </m:ctrlPr>
                        </m:dPr>
                        <m:e>
                          <m:sSub>
                            <m:sSubPr>
                              <m:ctrlPr>
                                <a:rPr kumimoji="1" lang="en-US" altLang="zh-CN" sz="2800" b="1"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𝑝</m:t>
                              </m:r>
                            </m:sub>
                          </m:sSub>
                          <m:r>
                            <a:rPr kumimoji="1" lang="en-US" altLang="zh-CN" sz="2800" b="1" i="1" dirty="0">
                              <a:solidFill>
                                <a:srgbClr val="09405E"/>
                              </a:solidFill>
                              <a:latin typeface="Cambria Math" charset="0"/>
                            </a:rPr>
                            <m:t>+</m:t>
                          </m:r>
                          <m:r>
                            <a:rPr kumimoji="1" lang="en-US" altLang="zh-CN" sz="2800" i="1" dirty="0">
                              <a:solidFill>
                                <a:srgbClr val="09405E"/>
                              </a:solidFill>
                              <a:latin typeface="Cambria Math" charset="0"/>
                              <a:ea typeface="Cambria Math" charset="0"/>
                              <a:cs typeface="Cambria Math" charset="0"/>
                            </a:rPr>
                            <m:t>𝛾</m:t>
                          </m:r>
                          <m:f>
                            <m:fPr>
                              <m:ctrlPr>
                                <a:rPr kumimoji="1" lang="bg-BG" altLang="zh-CN" sz="2800" b="1" i="1" dirty="0">
                                  <a:solidFill>
                                    <a:srgbClr val="09405E"/>
                                  </a:solidFill>
                                  <a:latin typeface="Cambria Math" panose="02040503050406030204" pitchFamily="18" charset="0"/>
                                  <a:ea typeface="Cambria Math" charset="0"/>
                                  <a:cs typeface="Cambria Math" charset="0"/>
                                </a:rPr>
                              </m:ctrlPr>
                            </m:fPr>
                            <m:num>
                              <m:r>
                                <a:rPr kumimoji="1" lang="en-US" altLang="zh-CN" sz="2800" b="1" i="1" dirty="0">
                                  <a:solidFill>
                                    <a:srgbClr val="09405E"/>
                                  </a:solidFill>
                                  <a:latin typeface="Cambria Math" charset="0"/>
                                </a:rPr>
                                <m:t>𝒘</m:t>
                              </m:r>
                            </m:num>
                            <m:den>
                              <m:sSub>
                                <m:sSubPr>
                                  <m:ctrlPr>
                                    <a:rPr kumimoji="1" lang="en-US" altLang="zh-CN" sz="2800" b="1" i="1" dirty="0">
                                      <a:solidFill>
                                        <a:srgbClr val="09405E"/>
                                      </a:solidFill>
                                      <a:latin typeface="Cambria Math" panose="02040503050406030204" pitchFamily="18" charset="0"/>
                                      <a:ea typeface="Cambria Math" charset="0"/>
                                      <a:cs typeface="Cambria Math" charset="0"/>
                                    </a:rPr>
                                  </m:ctrlPr>
                                </m:sSub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den>
                          </m:f>
                        </m:e>
                      </m:d>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oMath>
                  </m:oMathPara>
                </a14:m>
                <a:endParaRPr lang="zh-CN" altLang="en-US" sz="2800" dirty="0">
                  <a:solidFill>
                    <a:srgbClr val="09405E"/>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3583715" y="1762663"/>
                <a:ext cx="4057393" cy="91563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3586238" y="2742348"/>
                <a:ext cx="3642727" cy="1036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m:t>
                      </m:r>
                      <m:sSup>
                        <m:sSupPr>
                          <m:ctrlPr>
                            <a:rPr kumimoji="1" lang="en-US" altLang="zh-CN" sz="2800" i="1" dirty="0" smtClean="0">
                              <a:solidFill>
                                <a:srgbClr val="7030A0"/>
                              </a:solidFill>
                              <a:latin typeface="Cambria Math" panose="02040503050406030204" pitchFamily="18" charset="0"/>
                            </a:rPr>
                          </m:ctrlPr>
                        </m:sSupPr>
                        <m:e>
                          <m:r>
                            <a:rPr kumimoji="1" lang="en-US" altLang="zh-CN" sz="2800" b="1" i="1" dirty="0">
                              <a:solidFill>
                                <a:srgbClr val="7030A0"/>
                              </a:solidFill>
                              <a:latin typeface="Cambria Math" charset="0"/>
                            </a:rPr>
                            <m:t>𝒘</m:t>
                          </m:r>
                        </m:e>
                        <m:sup>
                          <m:r>
                            <m:rPr>
                              <m:sty m:val="p"/>
                            </m:rPr>
                            <a:rPr kumimoji="1" lang="en-US" altLang="zh-CN" sz="2800" dirty="0">
                              <a:solidFill>
                                <a:srgbClr val="7030A0"/>
                              </a:solidFill>
                              <a:latin typeface="Cambria Math" charset="0"/>
                            </a:rPr>
                            <m:t>T</m:t>
                          </m:r>
                        </m:sup>
                      </m:sSup>
                      <m:sSub>
                        <m:sSubPr>
                          <m:ctrlPr>
                            <a:rPr kumimoji="1" lang="en-US" altLang="zh-CN" sz="2800" b="1" i="1" dirty="0">
                              <a:solidFill>
                                <a:srgbClr val="7030A0"/>
                              </a:solidFill>
                              <a:latin typeface="Cambria Math" panose="02040503050406030204" pitchFamily="18" charset="0"/>
                            </a:rPr>
                          </m:ctrlPr>
                        </m:sSubPr>
                        <m:e>
                          <m:r>
                            <a:rPr kumimoji="1" lang="en-US" altLang="zh-CN" sz="2800" b="1" i="1" dirty="0">
                              <a:solidFill>
                                <a:srgbClr val="7030A0"/>
                              </a:solidFill>
                              <a:latin typeface="Cambria Math" charset="0"/>
                            </a:rPr>
                            <m:t>𝒙</m:t>
                          </m:r>
                        </m:e>
                        <m:sub>
                          <m:r>
                            <a:rPr kumimoji="1" lang="en-US" altLang="zh-CN" sz="2800" i="1" dirty="0">
                              <a:solidFill>
                                <a:srgbClr val="7030A0"/>
                              </a:solidFill>
                              <a:latin typeface="Cambria Math" charset="0"/>
                            </a:rPr>
                            <m:t>𝑝</m:t>
                          </m:r>
                        </m:sub>
                      </m:sSub>
                      <m:r>
                        <a:rPr kumimoji="1" lang="en-US" altLang="zh-CN" sz="2800" b="1" i="1" dirty="0" smtClean="0">
                          <a:solidFill>
                            <a:srgbClr val="09405E"/>
                          </a:solidFill>
                          <a:latin typeface="Cambria Math" charset="0"/>
                        </a:rPr>
                        <m:t>+</m:t>
                      </m:r>
                      <m:r>
                        <a:rPr kumimoji="1" lang="en-US" altLang="zh-CN" sz="2800" i="1" dirty="0">
                          <a:solidFill>
                            <a:srgbClr val="09405E"/>
                          </a:solidFill>
                          <a:latin typeface="Cambria Math" charset="0"/>
                          <a:ea typeface="Cambria Math" charset="0"/>
                          <a:cs typeface="Cambria Math" charset="0"/>
                        </a:rPr>
                        <m:t>𝛾</m:t>
                      </m:r>
                      <m:f>
                        <m:fPr>
                          <m:ctrlPr>
                            <a:rPr kumimoji="1" lang="bg-BG" altLang="zh-CN" sz="2800" b="1" i="1" dirty="0">
                              <a:solidFill>
                                <a:srgbClr val="09405E"/>
                              </a:solidFill>
                              <a:latin typeface="Cambria Math" panose="02040503050406030204" pitchFamily="18" charset="0"/>
                              <a:ea typeface="Cambria Math" charset="0"/>
                              <a:cs typeface="Cambria Math" charset="0"/>
                            </a:rPr>
                          </m:ctrlPr>
                        </m:fPr>
                        <m:num>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r>
                            <a:rPr kumimoji="1" lang="en-US" altLang="zh-CN" sz="2800" b="1" i="1" dirty="0">
                              <a:solidFill>
                                <a:srgbClr val="09405E"/>
                              </a:solidFill>
                              <a:latin typeface="Cambria Math" charset="0"/>
                            </a:rPr>
                            <m:t>𝒘</m:t>
                          </m:r>
                        </m:num>
                        <m:den>
                          <m:sSub>
                            <m:sSubPr>
                              <m:ctrlPr>
                                <a:rPr kumimoji="1" lang="en-US" altLang="zh-CN" sz="2800" b="1" i="1" dirty="0">
                                  <a:solidFill>
                                    <a:srgbClr val="09405E"/>
                                  </a:solidFill>
                                  <a:latin typeface="Cambria Math" panose="02040503050406030204" pitchFamily="18" charset="0"/>
                                  <a:ea typeface="Cambria Math" charset="0"/>
                                  <a:cs typeface="Cambria Math" charset="0"/>
                                </a:rPr>
                              </m:ctrlPr>
                            </m:sSub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den>
                      </m:f>
                      <m:r>
                        <a:rPr kumimoji="1" lang="en-US" altLang="zh-CN" sz="2800" i="1" dirty="0" smtClean="0">
                          <a:solidFill>
                            <a:srgbClr val="7030A0"/>
                          </a:solidFill>
                          <a:latin typeface="Cambria Math" charset="0"/>
                        </a:rPr>
                        <m:t>+</m:t>
                      </m:r>
                      <m:r>
                        <a:rPr kumimoji="1" lang="en-US" altLang="zh-CN" sz="2800" i="1" dirty="0" smtClean="0">
                          <a:solidFill>
                            <a:srgbClr val="7030A0"/>
                          </a:solidFill>
                          <a:latin typeface="Cambria Math" charset="0"/>
                        </a:rPr>
                        <m:t>𝑏</m:t>
                      </m:r>
                    </m:oMath>
                  </m:oMathPara>
                </a14:m>
                <a:endParaRPr lang="zh-CN" altLang="en-US" sz="2800" dirty="0">
                  <a:solidFill>
                    <a:srgbClr val="7030A0"/>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3586238" y="2742348"/>
                <a:ext cx="3642727" cy="1036374"/>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3553939" y="3782783"/>
                <a:ext cx="3075457" cy="1036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m:t>
                      </m:r>
                      <m:r>
                        <a:rPr kumimoji="1" lang="en-US" altLang="zh-CN" sz="2800" i="1" dirty="0">
                          <a:solidFill>
                            <a:srgbClr val="09405E"/>
                          </a:solidFill>
                          <a:latin typeface="Cambria Math" charset="0"/>
                        </a:rPr>
                        <m:t>𝑓</m:t>
                      </m:r>
                      <m:d>
                        <m:dPr>
                          <m:ctrlPr>
                            <a:rPr kumimoji="1" lang="en-US" altLang="zh-CN" sz="2800" i="1" dirty="0">
                              <a:solidFill>
                                <a:srgbClr val="09405E"/>
                              </a:solidFill>
                              <a:latin typeface="Cambria Math" panose="02040503050406030204" pitchFamily="18" charset="0"/>
                            </a:rPr>
                          </m:ctrlPr>
                        </m:dPr>
                        <m:e>
                          <m:sSub>
                            <m:sSubPr>
                              <m:ctrlPr>
                                <a:rPr kumimoji="1" lang="en-US" altLang="zh-CN" sz="2800" b="1"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𝑝</m:t>
                              </m:r>
                            </m:sub>
                          </m:sSub>
                        </m:e>
                      </m:d>
                      <m:r>
                        <a:rPr kumimoji="1" lang="en-US" altLang="zh-CN" sz="2800" b="1" i="1" dirty="0" smtClean="0">
                          <a:solidFill>
                            <a:srgbClr val="09405E"/>
                          </a:solidFill>
                          <a:latin typeface="Cambria Math" charset="0"/>
                        </a:rPr>
                        <m:t>+</m:t>
                      </m:r>
                      <m:r>
                        <a:rPr kumimoji="1" lang="en-US" altLang="zh-CN" sz="2800" i="1" dirty="0">
                          <a:solidFill>
                            <a:srgbClr val="09405E"/>
                          </a:solidFill>
                          <a:latin typeface="Cambria Math" charset="0"/>
                          <a:ea typeface="Cambria Math" charset="0"/>
                          <a:cs typeface="Cambria Math" charset="0"/>
                        </a:rPr>
                        <m:t>𝛾</m:t>
                      </m:r>
                      <m:f>
                        <m:fPr>
                          <m:ctrlPr>
                            <a:rPr kumimoji="1" lang="bg-BG" altLang="zh-CN" sz="2800" b="1" i="1" dirty="0">
                              <a:solidFill>
                                <a:srgbClr val="09405E"/>
                              </a:solidFill>
                              <a:latin typeface="Cambria Math" panose="02040503050406030204" pitchFamily="18" charset="0"/>
                              <a:ea typeface="Cambria Math" charset="0"/>
                              <a:cs typeface="Cambria Math" charset="0"/>
                            </a:rPr>
                          </m:ctrlPr>
                        </m:fPr>
                        <m:num>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r>
                            <a:rPr kumimoji="1" lang="en-US" altLang="zh-CN" sz="2800" b="1" i="1" dirty="0">
                              <a:solidFill>
                                <a:srgbClr val="09405E"/>
                              </a:solidFill>
                              <a:latin typeface="Cambria Math" charset="0"/>
                            </a:rPr>
                            <m:t>𝒘</m:t>
                          </m:r>
                        </m:num>
                        <m:den>
                          <m:sSub>
                            <m:sSubPr>
                              <m:ctrlPr>
                                <a:rPr kumimoji="1" lang="en-US" altLang="zh-CN" sz="2800" b="1" i="1" dirty="0">
                                  <a:solidFill>
                                    <a:srgbClr val="09405E"/>
                                  </a:solidFill>
                                  <a:latin typeface="Cambria Math" panose="02040503050406030204" pitchFamily="18" charset="0"/>
                                  <a:ea typeface="Cambria Math" charset="0"/>
                                  <a:cs typeface="Cambria Math" charset="0"/>
                                </a:rPr>
                              </m:ctrlPr>
                            </m:sSub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den>
                      </m:f>
                    </m:oMath>
                  </m:oMathPara>
                </a14:m>
                <a:endParaRPr lang="zh-CN" altLang="en-US" sz="2800" dirty="0">
                  <a:solidFill>
                    <a:srgbClr val="09405E"/>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3553939" y="3782783"/>
                <a:ext cx="3075457" cy="1036374"/>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3583715" y="4941065"/>
                <a:ext cx="16680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m:t>
                      </m:r>
                      <m:r>
                        <a:rPr kumimoji="1" lang="en-US" altLang="zh-CN" sz="2800" i="1" dirty="0">
                          <a:solidFill>
                            <a:srgbClr val="09405E"/>
                          </a:solidFill>
                          <a:latin typeface="Cambria Math" charset="0"/>
                          <a:ea typeface="Cambria Math" charset="0"/>
                          <a:cs typeface="Cambria Math" charset="0"/>
                        </a:rPr>
                        <m:t>𝛾</m:t>
                      </m:r>
                      <m:sSub>
                        <m:sSubPr>
                          <m:ctrlPr>
                            <a:rPr kumimoji="1" lang="en-US" altLang="zh-CN" sz="2800" b="1" i="1" dirty="0">
                              <a:solidFill>
                                <a:srgbClr val="09405E"/>
                              </a:solidFill>
                              <a:latin typeface="Cambria Math" panose="02040503050406030204" pitchFamily="18" charset="0"/>
                              <a:ea typeface="Cambria Math" charset="0"/>
                              <a:cs typeface="Cambria Math" charset="0"/>
                            </a:rPr>
                          </m:ctrlPr>
                        </m:sSub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Sub>
                    </m:oMath>
                  </m:oMathPara>
                </a14:m>
                <a:endParaRPr lang="zh-CN" altLang="en-US" sz="2800" dirty="0">
                  <a:solidFill>
                    <a:srgbClr val="09405E"/>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3583715" y="4941065"/>
                <a:ext cx="1668085" cy="523220"/>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22291" y="3056390"/>
                <a:ext cx="2776145" cy="4458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000" i="1" dirty="0" smtClean="0">
                          <a:solidFill>
                            <a:srgbClr val="7030A0"/>
                          </a:solidFill>
                          <a:latin typeface="Cambria Math" charset="0"/>
                        </a:rPr>
                        <m:t>𝑓</m:t>
                      </m:r>
                      <m:d>
                        <m:dPr>
                          <m:ctrlPr>
                            <a:rPr kumimoji="1" lang="en-US" altLang="zh-CN" sz="2000" i="1" dirty="0">
                              <a:solidFill>
                                <a:srgbClr val="7030A0"/>
                              </a:solidFill>
                              <a:latin typeface="Cambria Math" panose="02040503050406030204" pitchFamily="18" charset="0"/>
                            </a:rPr>
                          </m:ctrlPr>
                        </m:dPr>
                        <m:e>
                          <m:sSub>
                            <m:sSubPr>
                              <m:ctrlPr>
                                <a:rPr kumimoji="1" lang="en-US" altLang="zh-CN" sz="2000" b="1" i="1" dirty="0">
                                  <a:solidFill>
                                    <a:srgbClr val="7030A0"/>
                                  </a:solidFill>
                                  <a:latin typeface="Cambria Math" panose="02040503050406030204" pitchFamily="18" charset="0"/>
                                </a:rPr>
                              </m:ctrlPr>
                            </m:sSubPr>
                            <m:e>
                              <m:r>
                                <a:rPr kumimoji="1" lang="en-US" altLang="zh-CN" sz="2000" b="1" i="1" dirty="0">
                                  <a:solidFill>
                                    <a:srgbClr val="7030A0"/>
                                  </a:solidFill>
                                  <a:latin typeface="Cambria Math" charset="0"/>
                                </a:rPr>
                                <m:t>𝒙</m:t>
                              </m:r>
                            </m:e>
                            <m:sub>
                              <m:r>
                                <a:rPr kumimoji="1" lang="en-US" altLang="zh-CN" sz="2000" i="1" dirty="0">
                                  <a:solidFill>
                                    <a:srgbClr val="7030A0"/>
                                  </a:solidFill>
                                  <a:latin typeface="Cambria Math" charset="0"/>
                                </a:rPr>
                                <m:t>𝑝</m:t>
                              </m:r>
                            </m:sub>
                          </m:sSub>
                        </m:e>
                      </m:d>
                      <m:r>
                        <a:rPr kumimoji="1" lang="en-US" altLang="zh-CN" sz="2000" b="1" i="1" dirty="0" smtClean="0">
                          <a:solidFill>
                            <a:srgbClr val="7030A0"/>
                          </a:solidFill>
                          <a:latin typeface="Cambria Math" charset="0"/>
                        </a:rPr>
                        <m:t>=</m:t>
                      </m:r>
                      <m:sSup>
                        <m:sSupPr>
                          <m:ctrlPr>
                            <a:rPr kumimoji="1" lang="en-US" altLang="zh-CN" sz="2000" i="1" dirty="0">
                              <a:solidFill>
                                <a:srgbClr val="7030A0"/>
                              </a:solidFill>
                              <a:latin typeface="Cambria Math" panose="02040503050406030204" pitchFamily="18" charset="0"/>
                            </a:rPr>
                          </m:ctrlPr>
                        </m:sSupPr>
                        <m:e>
                          <m:r>
                            <a:rPr kumimoji="1" lang="en-US" altLang="zh-CN" sz="2000" b="1" i="1" dirty="0">
                              <a:solidFill>
                                <a:srgbClr val="7030A0"/>
                              </a:solidFill>
                              <a:latin typeface="Cambria Math" charset="0"/>
                            </a:rPr>
                            <m:t>𝒘</m:t>
                          </m:r>
                        </m:e>
                        <m:sup>
                          <m:r>
                            <m:rPr>
                              <m:sty m:val="p"/>
                            </m:rPr>
                            <a:rPr kumimoji="1" lang="en-US" altLang="zh-CN" sz="2000" dirty="0">
                              <a:solidFill>
                                <a:srgbClr val="7030A0"/>
                              </a:solidFill>
                              <a:latin typeface="Cambria Math" charset="0"/>
                            </a:rPr>
                            <m:t>T</m:t>
                          </m:r>
                        </m:sup>
                      </m:sSup>
                      <m:sSub>
                        <m:sSubPr>
                          <m:ctrlPr>
                            <a:rPr kumimoji="1" lang="en-US" altLang="zh-CN" sz="2000" b="1" i="1" dirty="0">
                              <a:solidFill>
                                <a:srgbClr val="7030A0"/>
                              </a:solidFill>
                              <a:latin typeface="Cambria Math" panose="02040503050406030204" pitchFamily="18" charset="0"/>
                            </a:rPr>
                          </m:ctrlPr>
                        </m:sSubPr>
                        <m:e>
                          <m:r>
                            <a:rPr kumimoji="1" lang="en-US" altLang="zh-CN" sz="2000" b="1" i="1" dirty="0">
                              <a:solidFill>
                                <a:srgbClr val="7030A0"/>
                              </a:solidFill>
                              <a:latin typeface="Cambria Math" charset="0"/>
                            </a:rPr>
                            <m:t>𝒙</m:t>
                          </m:r>
                        </m:e>
                        <m:sub>
                          <m:r>
                            <a:rPr kumimoji="1" lang="en-US" altLang="zh-CN" sz="2000" i="1" dirty="0">
                              <a:solidFill>
                                <a:srgbClr val="7030A0"/>
                              </a:solidFill>
                              <a:latin typeface="Cambria Math" charset="0"/>
                            </a:rPr>
                            <m:t>𝑝</m:t>
                          </m:r>
                        </m:sub>
                      </m:sSub>
                      <m:r>
                        <a:rPr kumimoji="1" lang="en-US" altLang="zh-CN" sz="2000" i="1" dirty="0">
                          <a:solidFill>
                            <a:srgbClr val="7030A0"/>
                          </a:solidFill>
                          <a:latin typeface="Cambria Math" charset="0"/>
                        </a:rPr>
                        <m:t>+</m:t>
                      </m:r>
                      <m:r>
                        <a:rPr kumimoji="1" lang="en-US" altLang="zh-CN" sz="2000" i="1" dirty="0">
                          <a:solidFill>
                            <a:srgbClr val="7030A0"/>
                          </a:solidFill>
                          <a:latin typeface="Cambria Math" charset="0"/>
                        </a:rPr>
                        <m:t>𝑏</m:t>
                      </m:r>
                      <m:r>
                        <a:rPr kumimoji="1" lang="en-US" altLang="zh-CN" sz="2000" b="0" i="1" dirty="0" smtClean="0">
                          <a:solidFill>
                            <a:srgbClr val="7030A0"/>
                          </a:solidFill>
                          <a:latin typeface="Cambria Math" charset="0"/>
                        </a:rPr>
                        <m:t>=0</m:t>
                      </m:r>
                    </m:oMath>
                  </m:oMathPara>
                </a14:m>
                <a:endParaRPr lang="zh-CN" altLang="en-US" sz="2000" dirty="0">
                  <a:solidFill>
                    <a:srgbClr val="7030A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22291" y="3056390"/>
                <a:ext cx="2776145" cy="445891"/>
              </a:xfrm>
              <a:prstGeom prst="rect">
                <a:avLst/>
              </a:prstGeom>
              <a:blipFill rotWithShape="0">
                <a:blip r:embed="rId13"/>
                <a:stretch>
                  <a:fillRect b="-9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30010" y="4384533"/>
                <a:ext cx="1837683" cy="470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dirty="0" smtClean="0">
                              <a:solidFill>
                                <a:srgbClr val="09405E"/>
                              </a:solidFill>
                              <a:latin typeface="Cambria Math" panose="02040503050406030204" pitchFamily="18" charset="0"/>
                            </a:rPr>
                          </m:ctrlPr>
                        </m:sSupPr>
                        <m:e>
                          <m:r>
                            <a:rPr kumimoji="1" lang="en-US" altLang="zh-CN" sz="2000" b="1" i="1" dirty="0">
                              <a:solidFill>
                                <a:srgbClr val="09405E"/>
                              </a:solidFill>
                              <a:latin typeface="Cambria Math" charset="0"/>
                            </a:rPr>
                            <m:t>𝒘</m:t>
                          </m:r>
                        </m:e>
                        <m:sup>
                          <m:r>
                            <m:rPr>
                              <m:sty m:val="p"/>
                            </m:rPr>
                            <a:rPr kumimoji="1" lang="en-US" altLang="zh-CN" sz="2000" dirty="0">
                              <a:solidFill>
                                <a:srgbClr val="09405E"/>
                              </a:solidFill>
                              <a:latin typeface="Cambria Math" charset="0"/>
                            </a:rPr>
                            <m:t>T</m:t>
                          </m:r>
                        </m:sup>
                      </m:sSup>
                      <m:r>
                        <a:rPr kumimoji="1" lang="en-US" altLang="zh-CN" sz="2000" b="1" i="1" dirty="0">
                          <a:solidFill>
                            <a:srgbClr val="09405E"/>
                          </a:solidFill>
                          <a:latin typeface="Cambria Math" charset="0"/>
                        </a:rPr>
                        <m:t>𝒘</m:t>
                      </m:r>
                      <m:r>
                        <a:rPr kumimoji="1" lang="en-US" altLang="zh-CN" sz="2000" b="1" i="1" dirty="0" smtClean="0">
                          <a:solidFill>
                            <a:srgbClr val="09405E"/>
                          </a:solidFill>
                          <a:latin typeface="Cambria Math" charset="0"/>
                        </a:rPr>
                        <m:t>=</m:t>
                      </m:r>
                      <m:sSubSup>
                        <m:sSubSupPr>
                          <m:ctrlPr>
                            <a:rPr kumimoji="1" lang="en-US" altLang="zh-CN" sz="24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400" b="1" i="1" dirty="0">
                                  <a:solidFill>
                                    <a:srgbClr val="09405E"/>
                                  </a:solidFill>
                                  <a:latin typeface="Cambria Math" panose="02040503050406030204" pitchFamily="18"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up>
                          <m:r>
                            <a:rPr kumimoji="1" lang="en-US" altLang="zh-CN" sz="2400" b="1" i="1" dirty="0">
                              <a:solidFill>
                                <a:srgbClr val="09405E"/>
                              </a:solidFill>
                              <a:latin typeface="Cambria Math" charset="0"/>
                              <a:ea typeface="Cambria Math" charset="0"/>
                              <a:cs typeface="Cambria Math" charset="0"/>
                            </a:rPr>
                            <m:t>𝟐</m:t>
                          </m:r>
                        </m:sup>
                      </m:sSubSup>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30010" y="4384533"/>
                <a:ext cx="1837683" cy="470513"/>
              </a:xfrm>
              <a:prstGeom prst="rect">
                <a:avLst/>
              </a:prstGeom>
              <a:blipFill rotWithShape="0">
                <a:blip r:embed="rId14"/>
                <a:stretch>
                  <a:fillRect b="-6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794131" y="1064122"/>
                <a:ext cx="2090444" cy="6721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000" b="1" i="1" dirty="0" smtClean="0">
                          <a:solidFill>
                            <a:srgbClr val="09405E"/>
                          </a:solidFill>
                          <a:latin typeface="Cambria Math" charset="0"/>
                        </a:rPr>
                        <m:t>𝒙</m:t>
                      </m:r>
                      <m:r>
                        <a:rPr kumimoji="1" lang="en-US" altLang="zh-CN" sz="2000" b="1" i="1" dirty="0" smtClean="0">
                          <a:solidFill>
                            <a:srgbClr val="09405E"/>
                          </a:solidFill>
                          <a:latin typeface="Cambria Math" charset="0"/>
                        </a:rPr>
                        <m:t>=</m:t>
                      </m:r>
                      <m:sSub>
                        <m:sSubPr>
                          <m:ctrlPr>
                            <a:rPr kumimoji="1" lang="en-US" altLang="zh-CN" sz="2000" b="1" i="1" dirty="0">
                              <a:solidFill>
                                <a:srgbClr val="09405E"/>
                              </a:solidFill>
                              <a:latin typeface="Cambria Math" panose="02040503050406030204" pitchFamily="18" charset="0"/>
                            </a:rPr>
                          </m:ctrlPr>
                        </m:sSubPr>
                        <m:e>
                          <m:r>
                            <a:rPr kumimoji="1" lang="en-US" altLang="zh-CN" sz="2000" b="1" i="1" dirty="0">
                              <a:solidFill>
                                <a:srgbClr val="09405E"/>
                              </a:solidFill>
                              <a:latin typeface="Cambria Math" charset="0"/>
                            </a:rPr>
                            <m:t>𝒙</m:t>
                          </m:r>
                        </m:e>
                        <m:sub>
                          <m:r>
                            <a:rPr kumimoji="1" lang="en-US" altLang="zh-CN" sz="2000" i="1" dirty="0">
                              <a:solidFill>
                                <a:srgbClr val="09405E"/>
                              </a:solidFill>
                              <a:latin typeface="Cambria Math" charset="0"/>
                            </a:rPr>
                            <m:t>𝑝</m:t>
                          </m:r>
                        </m:sub>
                      </m:sSub>
                      <m:r>
                        <a:rPr kumimoji="1" lang="en-US" altLang="zh-CN" sz="2000" b="1" i="1" dirty="0">
                          <a:solidFill>
                            <a:srgbClr val="09405E"/>
                          </a:solidFill>
                          <a:latin typeface="Cambria Math" charset="0"/>
                        </a:rPr>
                        <m:t>+</m:t>
                      </m:r>
                      <m:r>
                        <a:rPr kumimoji="1" lang="en-US" altLang="zh-CN" sz="2000" i="1" dirty="0">
                          <a:solidFill>
                            <a:srgbClr val="09405E"/>
                          </a:solidFill>
                          <a:latin typeface="Cambria Math" charset="0"/>
                          <a:ea typeface="Cambria Math" charset="0"/>
                          <a:cs typeface="Cambria Math" charset="0"/>
                        </a:rPr>
                        <m:t>𝛾</m:t>
                      </m:r>
                      <m:f>
                        <m:fPr>
                          <m:ctrlPr>
                            <a:rPr kumimoji="1" lang="bg-BG" altLang="zh-CN" sz="2000" b="1" i="1" dirty="0">
                              <a:solidFill>
                                <a:srgbClr val="09405E"/>
                              </a:solidFill>
                              <a:latin typeface="Cambria Math" panose="02040503050406030204" pitchFamily="18" charset="0"/>
                              <a:ea typeface="Cambria Math" charset="0"/>
                              <a:cs typeface="Cambria Math" charset="0"/>
                            </a:rPr>
                          </m:ctrlPr>
                        </m:fPr>
                        <m:num>
                          <m:r>
                            <a:rPr kumimoji="1" lang="en-US" altLang="zh-CN" sz="2000" b="1" i="1" dirty="0">
                              <a:solidFill>
                                <a:srgbClr val="09405E"/>
                              </a:solidFill>
                              <a:latin typeface="Cambria Math" charset="0"/>
                            </a:rPr>
                            <m:t>𝒘</m:t>
                          </m:r>
                        </m:num>
                        <m:den>
                          <m:sSub>
                            <m:sSubPr>
                              <m:ctrlPr>
                                <a:rPr kumimoji="1" lang="en-US" altLang="zh-CN" sz="2000" b="1" i="1" dirty="0">
                                  <a:solidFill>
                                    <a:srgbClr val="09405E"/>
                                  </a:solidFill>
                                  <a:latin typeface="Cambria Math" panose="02040503050406030204" pitchFamily="18" charset="0"/>
                                  <a:ea typeface="Cambria Math" charset="0"/>
                                  <a:cs typeface="Cambria Math" charset="0"/>
                                </a:rPr>
                              </m:ctrlPr>
                            </m:sSubPr>
                            <m:e>
                              <m:d>
                                <m:dPr>
                                  <m:begChr m:val="‖"/>
                                  <m:endChr m:val="‖"/>
                                  <m:ctrlPr>
                                    <a:rPr kumimoji="1" lang="en-US" altLang="zh-CN" sz="2000" b="1" i="1" dirty="0">
                                      <a:solidFill>
                                        <a:srgbClr val="09405E"/>
                                      </a:solidFill>
                                      <a:latin typeface="Cambria Math" panose="02040503050406030204" pitchFamily="18" charset="0"/>
                                      <a:ea typeface="Cambria Math" charset="0"/>
                                      <a:cs typeface="Cambria Math" charset="0"/>
                                    </a:rPr>
                                  </m:ctrlPr>
                                </m:dPr>
                                <m:e>
                                  <m:r>
                                    <a:rPr kumimoji="1" lang="en-US" altLang="zh-CN" sz="2000" b="1" i="1" dirty="0">
                                      <a:solidFill>
                                        <a:srgbClr val="09405E"/>
                                      </a:solidFill>
                                      <a:latin typeface="Cambria Math" charset="0"/>
                                    </a:rPr>
                                    <m:t>𝒘</m:t>
                                  </m:r>
                                </m:e>
                              </m:d>
                            </m:e>
                            <m:sub>
                              <m:r>
                                <a:rPr kumimoji="1" lang="en-US" altLang="zh-CN" sz="2000" b="1" i="1" dirty="0">
                                  <a:solidFill>
                                    <a:srgbClr val="09405E"/>
                                  </a:solidFill>
                                  <a:latin typeface="Cambria Math" charset="0"/>
                                  <a:ea typeface="Cambria Math" charset="0"/>
                                  <a:cs typeface="Cambria Math" charset="0"/>
                                </a:rPr>
                                <m:t>𝟐</m:t>
                              </m:r>
                            </m:sub>
                          </m:sSub>
                        </m:den>
                      </m:f>
                    </m:oMath>
                  </m:oMathPara>
                </a14:m>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8794131" y="1064122"/>
                <a:ext cx="2090444" cy="672172"/>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23483" y="5597143"/>
                <a:ext cx="2786147" cy="869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9405E"/>
                              </a:solidFill>
                              <a:latin typeface="Cambria Math" panose="02040503050406030204" pitchFamily="18" charset="0"/>
                              <a:cs typeface="Times New Roman" pitchFamily="18" charset="0"/>
                            </a:rPr>
                          </m:ctrlPr>
                        </m:sSubPr>
                        <m:e>
                          <m:r>
                            <a:rPr kumimoji="1" lang="en-US" altLang="zh-CN" sz="2400" i="1" dirty="0">
                              <a:solidFill>
                                <a:srgbClr val="09405E"/>
                              </a:solidFill>
                              <a:latin typeface="Cambria Math" charset="0"/>
                              <a:ea typeface="Cambria Math" charset="0"/>
                              <a:cs typeface="Cambria Math" charset="0"/>
                            </a:rPr>
                            <m:t>𝛾</m:t>
                          </m:r>
                        </m:e>
                        <m:sub>
                          <m:r>
                            <a:rPr lang="en-US" altLang="zh-CN" sz="2400" i="1">
                              <a:solidFill>
                                <a:srgbClr val="09405E"/>
                              </a:solidFill>
                              <a:latin typeface="Cambria Math" charset="0"/>
                              <a:cs typeface="Times New Roman" pitchFamily="18" charset="0"/>
                            </a:rPr>
                            <m:t>0</m:t>
                          </m:r>
                        </m:sub>
                      </m:sSub>
                      <m:r>
                        <a:rPr lang="en-US" altLang="zh-CN" sz="2400" i="1">
                          <a:solidFill>
                            <a:srgbClr val="09405E"/>
                          </a:solidFill>
                          <a:latin typeface="Cambria Math" charset="0"/>
                          <a:cs typeface="Times New Roman" pitchFamily="18" charset="0"/>
                        </a:rPr>
                        <m:t>=</m:t>
                      </m:r>
                      <m:f>
                        <m:fPr>
                          <m:ctrlPr>
                            <a:rPr lang="bg-BG" altLang="zh-CN" sz="2400" i="1">
                              <a:solidFill>
                                <a:srgbClr val="09405E"/>
                              </a:solidFill>
                              <a:latin typeface="Cambria Math" panose="02040503050406030204" pitchFamily="18" charset="0"/>
                              <a:cs typeface="Times New Roman" pitchFamily="18" charset="0"/>
                            </a:rPr>
                          </m:ctrlPr>
                        </m:fPr>
                        <m:num>
                          <m:r>
                            <a:rPr kumimoji="1" lang="en-US" altLang="zh-CN" sz="2400" i="1" dirty="0">
                              <a:solidFill>
                                <a:srgbClr val="09405E"/>
                              </a:solidFill>
                              <a:latin typeface="Cambria Math" charset="0"/>
                            </a:rPr>
                            <m:t>𝑓</m:t>
                          </m:r>
                          <m:d>
                            <m:dPr>
                              <m:ctrlPr>
                                <a:rPr kumimoji="1" lang="en-US" altLang="zh-CN" sz="2400" i="1" dirty="0">
                                  <a:solidFill>
                                    <a:srgbClr val="09405E"/>
                                  </a:solidFill>
                                  <a:latin typeface="Cambria Math" panose="02040503050406030204" pitchFamily="18" charset="0"/>
                                </a:rPr>
                              </m:ctrlPr>
                            </m:dPr>
                            <m:e>
                              <m:r>
                                <a:rPr kumimoji="1" lang="en-US" altLang="zh-CN" sz="2400" b="1" i="1" dirty="0">
                                  <a:solidFill>
                                    <a:srgbClr val="09405E"/>
                                  </a:solidFill>
                                  <a:latin typeface="Cambria Math" charset="0"/>
                                </a:rPr>
                                <m:t>𝟎</m:t>
                              </m:r>
                            </m:e>
                          </m:d>
                        </m:num>
                        <m:den>
                          <m:sSub>
                            <m:sSubPr>
                              <m:ctrlPr>
                                <a:rPr kumimoji="1" lang="en-US" altLang="zh-CN" sz="2400" b="1" i="1" dirty="0">
                                  <a:solidFill>
                                    <a:srgbClr val="09405E"/>
                                  </a:solidFill>
                                  <a:latin typeface="Cambria Math" panose="02040503050406030204" pitchFamily="18" charset="0"/>
                                  <a:ea typeface="Cambria Math" charset="0"/>
                                  <a:cs typeface="Cambria Math" charset="0"/>
                                </a:rPr>
                              </m:ctrlPr>
                            </m:sSubPr>
                            <m:e>
                              <m:d>
                                <m:dPr>
                                  <m:begChr m:val="‖"/>
                                  <m:endChr m:val="‖"/>
                                  <m:ctrlPr>
                                    <a:rPr kumimoji="1" lang="en-US" altLang="zh-CN" sz="2400" b="1" i="1" dirty="0">
                                      <a:solidFill>
                                        <a:srgbClr val="09405E"/>
                                      </a:solidFill>
                                      <a:latin typeface="Cambria Math" panose="02040503050406030204" pitchFamily="18"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Sub>
                        </m:den>
                      </m:f>
                      <m:r>
                        <a:rPr lang="en-US" altLang="zh-CN" sz="2400" i="1">
                          <a:solidFill>
                            <a:srgbClr val="09405E"/>
                          </a:solidFill>
                          <a:latin typeface="Cambria Math" charset="0"/>
                          <a:cs typeface="Times New Roman" pitchFamily="18" charset="0"/>
                        </a:rPr>
                        <m:t>=</m:t>
                      </m:r>
                      <m:f>
                        <m:fPr>
                          <m:ctrlPr>
                            <a:rPr lang="bg-BG" altLang="zh-CN" sz="2400" i="1">
                              <a:solidFill>
                                <a:srgbClr val="09405E"/>
                              </a:solidFill>
                              <a:latin typeface="Cambria Math" panose="02040503050406030204" pitchFamily="18" charset="0"/>
                              <a:cs typeface="Times New Roman" pitchFamily="18" charset="0"/>
                            </a:rPr>
                          </m:ctrlPr>
                        </m:fPr>
                        <m:num>
                          <m:r>
                            <a:rPr kumimoji="1" lang="en-US" altLang="zh-CN" sz="2400" i="1" dirty="0">
                              <a:solidFill>
                                <a:srgbClr val="09405E"/>
                              </a:solidFill>
                              <a:latin typeface="Cambria Math" charset="0"/>
                            </a:rPr>
                            <m:t>𝑏</m:t>
                          </m:r>
                        </m:num>
                        <m:den>
                          <m:sSub>
                            <m:sSubPr>
                              <m:ctrlPr>
                                <a:rPr kumimoji="1" lang="en-US" altLang="zh-CN" sz="2400" b="1" i="1" dirty="0">
                                  <a:solidFill>
                                    <a:srgbClr val="09405E"/>
                                  </a:solidFill>
                                  <a:latin typeface="Cambria Math" panose="02040503050406030204" pitchFamily="18" charset="0"/>
                                  <a:ea typeface="Cambria Math" charset="0"/>
                                  <a:cs typeface="Cambria Math" charset="0"/>
                                </a:rPr>
                              </m:ctrlPr>
                            </m:sSubPr>
                            <m:e>
                              <m:d>
                                <m:dPr>
                                  <m:begChr m:val="‖"/>
                                  <m:endChr m:val="‖"/>
                                  <m:ctrlPr>
                                    <a:rPr kumimoji="1" lang="en-US" altLang="zh-CN" sz="2400" b="1" i="1" dirty="0">
                                      <a:solidFill>
                                        <a:srgbClr val="09405E"/>
                                      </a:solidFill>
                                      <a:latin typeface="Cambria Math" panose="02040503050406030204" pitchFamily="18" charset="0"/>
                                      <a:ea typeface="Cambria Math" charset="0"/>
                                      <a:cs typeface="Cambria Math" charset="0"/>
                                    </a:rPr>
                                  </m:ctrlPr>
                                </m:dPr>
                                <m:e>
                                  <m:r>
                                    <a:rPr kumimoji="1" lang="en-US" altLang="zh-CN" sz="2400" b="1" i="1" dirty="0">
                                      <a:solidFill>
                                        <a:srgbClr val="09405E"/>
                                      </a:solidFill>
                                      <a:latin typeface="Cambria Math" charset="0"/>
                                    </a:rPr>
                                    <m:t>𝒘</m:t>
                                  </m:r>
                                </m:e>
                              </m:d>
                            </m:e>
                            <m:sub>
                              <m:r>
                                <a:rPr kumimoji="1" lang="en-US" altLang="zh-CN" sz="2400" b="1" i="1" dirty="0">
                                  <a:solidFill>
                                    <a:srgbClr val="09405E"/>
                                  </a:solidFill>
                                  <a:latin typeface="Cambria Math" charset="0"/>
                                  <a:ea typeface="Cambria Math" charset="0"/>
                                  <a:cs typeface="Cambria Math" charset="0"/>
                                </a:rPr>
                                <m:t>𝟐</m:t>
                              </m:r>
                            </m:sub>
                          </m:sSub>
                        </m:den>
                      </m:f>
                    </m:oMath>
                  </m:oMathPara>
                </a14:m>
                <a:endParaRPr lang="zh-CN" altLang="en-US" sz="2400" dirty="0">
                  <a:solidFill>
                    <a:srgbClr val="09405E"/>
                  </a:solidFill>
                  <a:latin typeface="Times New Roman" pitchFamily="18" charset="0"/>
                  <a:cs typeface="Times New Roman"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5423483" y="5597143"/>
                <a:ext cx="2786147" cy="869533"/>
              </a:xfrm>
              <a:prstGeom prst="rect">
                <a:avLst/>
              </a:prstGeom>
              <a:blipFill rotWithShape="0">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1708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365172"/>
            <a:ext cx="5653805" cy="518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优化求解：</a:t>
            </a:r>
            <a:r>
              <a:rPr kumimoji="1" lang="en-US" altLang="zh-CN" sz="2800" dirty="0">
                <a:solidFill>
                  <a:srgbClr val="09405E"/>
                </a:solidFill>
                <a:latin typeface="微软雅黑" panose="020B0503020204020204" pitchFamily="34" charset="-122"/>
                <a:ea typeface="微软雅黑" panose="020B0503020204020204" pitchFamily="34" charset="-122"/>
              </a:rPr>
              <a:t>SMO</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9118483"/>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FBB7A-3423-4DBC-D9F2-921FEBD06C66}"/>
              </a:ext>
            </a:extLst>
          </p:cNvPr>
          <p:cNvSpPr>
            <a:spLocks noGrp="1"/>
          </p:cNvSpPr>
          <p:nvPr>
            <p:ph type="title"/>
          </p:nvPr>
        </p:nvSpPr>
        <p:spPr>
          <a:xfrm>
            <a:off x="746125" y="202747"/>
            <a:ext cx="10919849" cy="548367"/>
          </a:xfrm>
        </p:spPr>
        <p:txBody>
          <a:bodyPr/>
          <a:lstStyle/>
          <a:p>
            <a:r>
              <a:rPr lang="zh-CN" altLang="en-US" dirty="0"/>
              <a:t>序列最小优化算法 </a:t>
            </a:r>
            <a:r>
              <a:rPr lang="en-US" altLang="zh-CN" sz="2800" dirty="0"/>
              <a:t>Sequential Minimal Optimization, SMO</a:t>
            </a:r>
            <a:endParaRPr kumimoji="1" lang="zh-CN" altLang="en-US" dirty="0"/>
          </a:p>
        </p:txBody>
      </p:sp>
      <p:sp>
        <p:nvSpPr>
          <p:cNvPr id="3" name="内容占位符 2">
            <a:extLst>
              <a:ext uri="{FF2B5EF4-FFF2-40B4-BE49-F238E27FC236}">
                <a16:creationId xmlns:a16="http://schemas.microsoft.com/office/drawing/2014/main" id="{9C7E804D-8BEE-80BD-CB1A-9EF22BD5F470}"/>
              </a:ext>
            </a:extLst>
          </p:cNvPr>
          <p:cNvSpPr>
            <a:spLocks noGrp="1"/>
          </p:cNvSpPr>
          <p:nvPr>
            <p:ph sz="quarter" idx="10"/>
          </p:nvPr>
        </p:nvSpPr>
        <p:spPr>
          <a:xfrm>
            <a:off x="630237" y="1147763"/>
            <a:ext cx="11035737" cy="5237271"/>
          </a:xfrm>
        </p:spPr>
        <p:txBody>
          <a:bodyPr/>
          <a:lstStyle/>
          <a:p>
            <a:pPr>
              <a:lnSpc>
                <a:spcPct val="100000"/>
              </a:lnSpc>
            </a:pPr>
            <a:r>
              <a:rPr lang="en-US" altLang="zh-CN" dirty="0"/>
              <a:t>SVM</a:t>
            </a:r>
            <a:r>
              <a:rPr lang="zh-CN" altLang="en-US" dirty="0"/>
              <a:t>的原问题可能通过传统的凸二次规划方法来获得</a:t>
            </a:r>
            <a:r>
              <a:rPr lang="zh-CN" altLang="en-US" b="1" dirty="0"/>
              <a:t>全局最优解</a:t>
            </a:r>
            <a:r>
              <a:rPr lang="zh-CN" altLang="en-US" dirty="0"/>
              <a:t>。</a:t>
            </a:r>
            <a:endParaRPr lang="en-US" altLang="zh-CN" dirty="0"/>
          </a:p>
          <a:p>
            <a:pPr>
              <a:lnSpc>
                <a:spcPct val="100000"/>
              </a:lnSpc>
            </a:pPr>
            <a:endParaRPr lang="en-US" altLang="zh-CN" dirty="0">
              <a:solidFill>
                <a:srgbClr val="FF0000"/>
              </a:solidFill>
            </a:endParaRPr>
          </a:p>
          <a:p>
            <a:pPr>
              <a:lnSpc>
                <a:spcPct val="100000"/>
              </a:lnSpc>
            </a:pPr>
            <a:r>
              <a:rPr lang="zh-CN" altLang="en-US" dirty="0">
                <a:solidFill>
                  <a:srgbClr val="C00000"/>
                </a:solidFill>
              </a:rPr>
              <a:t>算法慢，尤其是训练数据集很大时。</a:t>
            </a:r>
            <a:endParaRPr lang="en-US" altLang="zh-CN" dirty="0">
              <a:solidFill>
                <a:srgbClr val="C00000"/>
              </a:solidFill>
            </a:endParaRPr>
          </a:p>
          <a:p>
            <a:pPr>
              <a:lnSpc>
                <a:spcPct val="100000"/>
              </a:lnSpc>
            </a:pPr>
            <a:endParaRPr lang="en-US" altLang="zh-CN" dirty="0">
              <a:solidFill>
                <a:srgbClr val="FF0000"/>
              </a:solidFill>
            </a:endParaRPr>
          </a:p>
          <a:p>
            <a:pPr>
              <a:lnSpc>
                <a:spcPct val="100000"/>
              </a:lnSpc>
            </a:pPr>
            <a:r>
              <a:rPr lang="en-US" altLang="zh-CN" dirty="0"/>
              <a:t>SMO(John Platt ,1998)  : </a:t>
            </a:r>
            <a:r>
              <a:rPr lang="zh-CN" altLang="en-US" dirty="0"/>
              <a:t>高效求解</a:t>
            </a:r>
            <a:r>
              <a:rPr lang="en-US" altLang="zh-CN" dirty="0"/>
              <a:t>SVM</a:t>
            </a:r>
            <a:r>
              <a:rPr lang="zh-CN" altLang="en-US" dirty="0"/>
              <a:t>对偶问题。</a:t>
            </a:r>
            <a:endParaRPr lang="en-US" altLang="zh-CN" dirty="0"/>
          </a:p>
          <a:p>
            <a:pPr>
              <a:lnSpc>
                <a:spcPct val="100000"/>
              </a:lnSpc>
            </a:pPr>
            <a:endParaRPr lang="en-US" altLang="zh-CN" dirty="0"/>
          </a:p>
          <a:p>
            <a:pPr>
              <a:lnSpc>
                <a:spcPct val="100000"/>
              </a:lnSpc>
            </a:pPr>
            <a:r>
              <a:rPr lang="zh-CN" altLang="en-US" dirty="0"/>
              <a:t>对偶问题：</a:t>
            </a:r>
          </a:p>
          <a:p>
            <a:endParaRPr kumimoji="1" lang="zh-CN" altLang="en-US" dirty="0"/>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F8922720-146B-D88A-F405-88303AEC687E}"/>
                  </a:ext>
                </a:extLst>
              </p:cNvPr>
              <p:cNvSpPr/>
              <p:nvPr/>
            </p:nvSpPr>
            <p:spPr>
              <a:xfrm>
                <a:off x="2824966" y="3617913"/>
                <a:ext cx="5292411"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panose="02040503050406030204" pitchFamily="18" charset="0"/>
                            </a:rPr>
                          </m:ctrlPr>
                        </m:funcPr>
                        <m:fName>
                          <m:r>
                            <m:rPr>
                              <m:sty m:val="p"/>
                            </m:rPr>
                            <a:rPr lang="en-US" altLang="zh-CN" sz="2400" b="0" i="0" smtClean="0">
                              <a:solidFill>
                                <a:srgbClr val="09405E"/>
                              </a:solidFill>
                              <a:latin typeface="Cambria Math" charset="0"/>
                            </a:rPr>
                            <m:t>max</m:t>
                          </m:r>
                        </m:fName>
                        <m:e>
                          <m:d>
                            <m:dPr>
                              <m:ctrlPr>
                                <a:rPr lang="is-IS" altLang="zh-CN" sz="2400" b="0" i="1" smtClean="0">
                                  <a:solidFill>
                                    <a:srgbClr val="09405E"/>
                                  </a:solidFill>
                                  <a:latin typeface="Cambria Math" panose="02040503050406030204" pitchFamily="18" charset="0"/>
                                </a:rPr>
                              </m:ctrlPr>
                            </m:dPr>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panose="02040503050406030204" pitchFamily="18"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e>
                          </m:d>
                        </m:e>
                      </m:func>
                    </m:oMath>
                  </m:oMathPara>
                </a14:m>
                <a:endParaRPr lang="zh-CN" altLang="en-US" sz="2400" dirty="0"/>
              </a:p>
            </p:txBody>
          </p:sp>
        </mc:Choice>
        <mc:Fallback>
          <p:sp>
            <p:nvSpPr>
              <p:cNvPr id="5" name="矩形 4">
                <a:extLst>
                  <a:ext uri="{FF2B5EF4-FFF2-40B4-BE49-F238E27FC236}">
                    <a16:creationId xmlns:a16="http://schemas.microsoft.com/office/drawing/2014/main" id="{F8922720-146B-D88A-F405-88303AEC687E}"/>
                  </a:ext>
                </a:extLst>
              </p:cNvPr>
              <p:cNvSpPr>
                <a:spLocks noRot="1" noChangeAspect="1" noMove="1" noResize="1" noEditPoints="1" noAdjustHandles="1" noChangeArrowheads="1" noChangeShapeType="1" noTextEdit="1"/>
              </p:cNvSpPr>
              <p:nvPr/>
            </p:nvSpPr>
            <p:spPr>
              <a:xfrm>
                <a:off x="2824966" y="3617913"/>
                <a:ext cx="5292411" cy="1281376"/>
              </a:xfrm>
              <a:prstGeom prst="rect">
                <a:avLst/>
              </a:prstGeom>
              <a:blipFill>
                <a:blip r:embed="rId2"/>
                <a:stretch>
                  <a:fillRect l="-4067" t="-84314" b="-1323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43E55481-E8E5-53D9-B528-0B3DDB88E2B8}"/>
                  </a:ext>
                </a:extLst>
              </p:cNvPr>
              <p:cNvSpPr txBox="1"/>
              <p:nvPr/>
            </p:nvSpPr>
            <p:spPr>
              <a:xfrm>
                <a:off x="2441576" y="4769698"/>
                <a:ext cx="2159053" cy="10384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=0</m:t>
                      </m:r>
                    </m:oMath>
                  </m:oMathPara>
                </a14:m>
                <a:endParaRPr lang="zh-CN" altLang="en-US" sz="2400" dirty="0">
                  <a:solidFill>
                    <a:srgbClr val="09405E"/>
                  </a:solidFill>
                </a:endParaRPr>
              </a:p>
            </p:txBody>
          </p:sp>
        </mc:Choice>
        <mc:Fallback>
          <p:sp>
            <p:nvSpPr>
              <p:cNvPr id="6" name="文本框 5">
                <a:extLst>
                  <a:ext uri="{FF2B5EF4-FFF2-40B4-BE49-F238E27FC236}">
                    <a16:creationId xmlns:a16="http://schemas.microsoft.com/office/drawing/2014/main" id="{43E55481-E8E5-53D9-B528-0B3DDB88E2B8}"/>
                  </a:ext>
                </a:extLst>
              </p:cNvPr>
              <p:cNvSpPr txBox="1">
                <a:spLocks noRot="1" noChangeAspect="1" noMove="1" noResize="1" noEditPoints="1" noAdjustHandles="1" noChangeArrowheads="1" noChangeShapeType="1" noTextEdit="1"/>
              </p:cNvSpPr>
              <p:nvPr/>
            </p:nvSpPr>
            <p:spPr>
              <a:xfrm>
                <a:off x="2441576" y="4769698"/>
                <a:ext cx="2159053" cy="1038489"/>
              </a:xfrm>
              <a:prstGeom prst="rect">
                <a:avLst/>
              </a:prstGeom>
              <a:blipFill>
                <a:blip r:embed="rId3"/>
                <a:stretch>
                  <a:fillRect l="-30994" t="-114458" r="-2924" b="-174699"/>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EBE1C76F-A223-1763-B1C4-A606CF540EB6}"/>
                  </a:ext>
                </a:extLst>
              </p:cNvPr>
              <p:cNvSpPr/>
              <p:nvPr/>
            </p:nvSpPr>
            <p:spPr>
              <a:xfrm>
                <a:off x="2824966" y="6039032"/>
                <a:ext cx="41070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solidFill>
                                <a:srgbClr val="09405E"/>
                              </a:solidFill>
                              <a:latin typeface="Cambria Math" panose="02040503050406030204" pitchFamily="18" charset="0"/>
                            </a:rPr>
                          </m:ctrlPr>
                        </m:sSubPr>
                        <m:e>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p:sp>
            <p:nvSpPr>
              <p:cNvPr id="7" name="矩形 6">
                <a:extLst>
                  <a:ext uri="{FF2B5EF4-FFF2-40B4-BE49-F238E27FC236}">
                    <a16:creationId xmlns:a16="http://schemas.microsoft.com/office/drawing/2014/main" id="{EBE1C76F-A223-1763-B1C4-A606CF540EB6}"/>
                  </a:ext>
                </a:extLst>
              </p:cNvPr>
              <p:cNvSpPr>
                <a:spLocks noRot="1" noChangeAspect="1" noMove="1" noResize="1" noEditPoints="1" noAdjustHandles="1" noChangeArrowheads="1" noChangeShapeType="1" noTextEdit="1"/>
              </p:cNvSpPr>
              <p:nvPr/>
            </p:nvSpPr>
            <p:spPr>
              <a:xfrm>
                <a:off x="2824966" y="6039032"/>
                <a:ext cx="4107022" cy="461665"/>
              </a:xfrm>
              <a:prstGeom prst="rect">
                <a:avLst/>
              </a:prstGeom>
              <a:blipFill>
                <a:blip r:embed="rId4"/>
                <a:stretch>
                  <a:fillRect b="-21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6414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A3EE75A-7F9B-6C21-D763-C05BD9C0FDCD}"/>
                  </a:ext>
                </a:extLst>
              </p:cNvPr>
              <p:cNvSpPr>
                <a:spLocks noGrp="1"/>
              </p:cNvSpPr>
              <p:nvPr>
                <p:ph sz="quarter" idx="10"/>
              </p:nvPr>
            </p:nvSpPr>
            <p:spPr>
              <a:xfrm>
                <a:off x="630237" y="1147763"/>
                <a:ext cx="11561763" cy="5237271"/>
              </a:xfrm>
            </p:spPr>
            <p:txBody>
              <a:bodyPr/>
              <a:lstStyle/>
              <a:p>
                <a:r>
                  <a:rPr lang="zh-CN" altLang="en-US" dirty="0"/>
                  <a:t>无约束最优化问题</a:t>
                </a:r>
                <a:r>
                  <a:rPr lang="en-US" altLang="zh-CN" dirty="0"/>
                  <a:t>:</a:t>
                </a:r>
              </a:p>
              <a:p>
                <a:endParaRPr lang="en-US" altLang="zh-CN" dirty="0"/>
              </a:p>
              <a:p>
                <a:endParaRPr lang="en-US" altLang="zh-CN" dirty="0">
                  <a:solidFill>
                    <a:srgbClr val="C00000"/>
                  </a:solidFill>
                </a:endParaRPr>
              </a:p>
              <a:p>
                <a:r>
                  <a:rPr lang="zh-CN" altLang="en-US" dirty="0">
                    <a:solidFill>
                      <a:srgbClr val="C00000"/>
                    </a:solidFill>
                  </a:rPr>
                  <a:t>坐标上升优化算法（</a:t>
                </a:r>
                <a:r>
                  <a:rPr lang="en-US" altLang="zh-CN" dirty="0">
                    <a:solidFill>
                      <a:srgbClr val="C00000"/>
                    </a:solidFill>
                  </a:rPr>
                  <a:t>Coordinate Ascent Optimization Algorithm</a:t>
                </a:r>
                <a:r>
                  <a:rPr lang="zh-CN" altLang="en-US" dirty="0">
                    <a:solidFill>
                      <a:srgbClr val="C00000"/>
                    </a:solidFill>
                  </a:rPr>
                  <a:t>）</a:t>
                </a:r>
                <a:r>
                  <a:rPr lang="en-US" altLang="zh-CN" dirty="0">
                    <a:solidFill>
                      <a:srgbClr val="C00000"/>
                    </a:solidFill>
                  </a:rPr>
                  <a:t>:</a:t>
                </a:r>
              </a:p>
              <a:p>
                <a:endParaRPr lang="en-US" altLang="zh-CN" dirty="0">
                  <a:solidFill>
                    <a:srgbClr val="FF0000"/>
                  </a:solidFill>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每次只关于一个参数</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rPr>
                          <m:t>𝑖</m:t>
                        </m:r>
                      </m:sub>
                    </m:sSub>
                  </m:oMath>
                </a14:m>
                <a:r>
                  <a:rPr lang="zh-CN" altLang="en-US" dirty="0"/>
                  <a:t>优化目标函数。</a:t>
                </a:r>
                <a:endParaRPr lang="en-US" altLang="zh-CN" dirty="0"/>
              </a:p>
              <a:p>
                <a:r>
                  <a:rPr lang="zh-CN" altLang="en-US" dirty="0"/>
                  <a:t>坐标梯度上升法：每一步沿着坐标轴方向移动。</a:t>
                </a:r>
              </a:p>
              <a:p>
                <a:endParaRPr lang="zh-CN" altLang="en-US" dirty="0"/>
              </a:p>
              <a:p>
                <a:endParaRPr kumimoji="1" lang="zh-CN" altLang="en-US" dirty="0"/>
              </a:p>
            </p:txBody>
          </p:sp>
        </mc:Choice>
        <mc:Fallback>
          <p:sp>
            <p:nvSpPr>
              <p:cNvPr id="3" name="内容占位符 2">
                <a:extLst>
                  <a:ext uri="{FF2B5EF4-FFF2-40B4-BE49-F238E27FC236}">
                    <a16:creationId xmlns:a16="http://schemas.microsoft.com/office/drawing/2014/main" id="{8A3EE75A-7F9B-6C21-D763-C05BD9C0FDCD}"/>
                  </a:ext>
                </a:extLst>
              </p:cNvPr>
              <p:cNvSpPr>
                <a:spLocks noGrp="1" noRot="1" noChangeAspect="1" noMove="1" noResize="1" noEditPoints="1" noAdjustHandles="1" noChangeArrowheads="1" noChangeShapeType="1" noTextEdit="1"/>
              </p:cNvSpPr>
              <p:nvPr>
                <p:ph sz="quarter" idx="10"/>
              </p:nvPr>
            </p:nvSpPr>
            <p:spPr>
              <a:xfrm>
                <a:off x="630237" y="1147763"/>
                <a:ext cx="11561763" cy="5237271"/>
              </a:xfrm>
              <a:blipFill>
                <a:blip r:embed="rId2"/>
                <a:stretch>
                  <a:fillRect l="-877" t="-1937" b="-7990"/>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A70A2411-7A60-720B-E1E4-7129066205F5}"/>
              </a:ext>
            </a:extLst>
          </p:cNvPr>
          <p:cNvSpPr>
            <a:spLocks noGrp="1"/>
          </p:cNvSpPr>
          <p:nvPr>
            <p:ph type="title"/>
          </p:nvPr>
        </p:nvSpPr>
        <p:spPr/>
        <p:txBody>
          <a:bodyPr/>
          <a:lstStyle/>
          <a:p>
            <a:r>
              <a:rPr lang="en-US" altLang="zh-CN" dirty="0"/>
              <a:t>SMO</a:t>
            </a:r>
            <a:r>
              <a:rPr lang="zh-CN" altLang="en-US" dirty="0"/>
              <a:t>动机</a:t>
            </a:r>
            <a:r>
              <a:rPr lang="en-US" altLang="zh-CN" dirty="0"/>
              <a:t>:</a:t>
            </a:r>
            <a:r>
              <a:rPr lang="zh-CN" altLang="en-US" dirty="0"/>
              <a:t> 坐标上升</a:t>
            </a:r>
            <a:endParaRPr kumimoji="1" lang="zh-CN" altLang="en-US" dirty="0"/>
          </a:p>
        </p:txBody>
      </p:sp>
      <p:sp>
        <p:nvSpPr>
          <p:cNvPr id="6" name="矩形 5">
            <a:extLst>
              <a:ext uri="{FF2B5EF4-FFF2-40B4-BE49-F238E27FC236}">
                <a16:creationId xmlns:a16="http://schemas.microsoft.com/office/drawing/2014/main" id="{72DEB5DB-8D81-D137-C294-78A38D2E1A0B}"/>
              </a:ext>
            </a:extLst>
          </p:cNvPr>
          <p:cNvSpPr/>
          <p:nvPr/>
        </p:nvSpPr>
        <p:spPr bwMode="auto">
          <a:xfrm>
            <a:off x="2338930" y="4164014"/>
            <a:ext cx="6388455" cy="688394"/>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lang="zh-CN" altLang="en-US" sz="2800" dirty="0">
              <a:solidFill>
                <a:srgbClr val="C00000"/>
              </a:solidFill>
              <a:latin typeface="Times New Roman" panose="02020603050405020304" pitchFamily="18" charset="0"/>
              <a:cs typeface="Times New Roman" panose="02020603050405020304" pitchFamily="18" charset="0"/>
            </a:endParaRPr>
          </a:p>
        </p:txBody>
      </p:sp>
      <p:pic>
        <p:nvPicPr>
          <p:cNvPr id="7" name="Picture 2">
            <a:extLst>
              <a:ext uri="{FF2B5EF4-FFF2-40B4-BE49-F238E27FC236}">
                <a16:creationId xmlns:a16="http://schemas.microsoft.com/office/drawing/2014/main" id="{E0CD9825-7987-682F-0EFA-506BE3AF92FC}"/>
              </a:ext>
            </a:extLst>
          </p:cNvPr>
          <p:cNvPicPr>
            <a:picLocks noChangeAspect="1" noChangeArrowheads="1"/>
          </p:cNvPicPr>
          <p:nvPr/>
        </p:nvPicPr>
        <p:blipFill>
          <a:blip r:embed="rId3" cstate="print"/>
          <a:srcRect/>
          <a:stretch>
            <a:fillRect/>
          </a:stretch>
        </p:blipFill>
        <p:spPr bwMode="auto">
          <a:xfrm>
            <a:off x="8818631" y="3413752"/>
            <a:ext cx="3464615" cy="3444247"/>
          </a:xfrm>
          <a:prstGeom prst="rect">
            <a:avLst/>
          </a:prstGeom>
          <a:ln>
            <a:noFill/>
          </a:ln>
          <a:effectLst>
            <a:softEdge rad="112500"/>
          </a:effectLst>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70994FE-7551-0578-CF7D-2C28EA0725E5}"/>
                  </a:ext>
                </a:extLst>
              </p:cNvPr>
              <p:cNvSpPr txBox="1"/>
              <p:nvPr/>
            </p:nvSpPr>
            <p:spPr>
              <a:xfrm>
                <a:off x="3831772" y="774908"/>
                <a:ext cx="6995885"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9405E"/>
                          </a:solidFill>
                          <a:latin typeface="Cambria Math" panose="02040503050406030204" pitchFamily="18" charset="0"/>
                        </a:rPr>
                        <m:t>𝑊</m:t>
                      </m:r>
                      <m:d>
                        <m:dPr>
                          <m:ctrlPr>
                            <a:rPr lang="en-US" altLang="zh-CN" sz="2400" b="0" i="1" smtClean="0">
                              <a:solidFill>
                                <a:srgbClr val="09405E"/>
                              </a:solidFill>
                              <a:latin typeface="Cambria Math" panose="02040503050406030204" pitchFamily="18" charset="0"/>
                            </a:rPr>
                          </m:ctrlPr>
                        </m:dPr>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en-US" altLang="zh-CN" sz="2400" b="0" i="1" smtClean="0">
                                  <a:solidFill>
                                    <a:srgbClr val="09405E"/>
                                  </a:solidFill>
                                  <a:latin typeface="Cambria Math" panose="02040503050406030204" pitchFamily="18" charset="0"/>
                                </a:rPr>
                                <m:t>1</m:t>
                              </m:r>
                            </m:sub>
                          </m:sSub>
                          <m:r>
                            <a:rPr lang="en-US" altLang="zh-CN" sz="2400" b="0" i="1" smtClean="0">
                              <a:solidFill>
                                <a:srgbClr val="09405E"/>
                              </a:solidFill>
                              <a:latin typeface="Cambria Math" panose="02040503050406030204" pitchFamily="18"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en-US" altLang="zh-CN" sz="2400" b="0" i="1" smtClean="0">
                                  <a:solidFill>
                                    <a:srgbClr val="09405E"/>
                                  </a:solidFill>
                                  <a:latin typeface="Cambria Math" panose="02040503050406030204" pitchFamily="18" charset="0"/>
                                </a:rPr>
                                <m:t>2</m:t>
                              </m:r>
                            </m:sub>
                          </m:sSub>
                          <m:r>
                            <a:rPr lang="en-US" altLang="zh-CN" sz="2400" b="0" i="1" smtClean="0">
                              <a:solidFill>
                                <a:srgbClr val="09405E"/>
                              </a:solidFill>
                              <a:latin typeface="Cambria Math" panose="02040503050406030204" pitchFamily="18"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en-US" altLang="zh-CN" sz="2400" b="0" i="1" smtClean="0">
                                  <a:solidFill>
                                    <a:srgbClr val="09405E"/>
                                  </a:solidFill>
                                  <a:latin typeface="Cambria Math" panose="02040503050406030204" pitchFamily="18" charset="0"/>
                                </a:rPr>
                                <m:t>𝑁</m:t>
                              </m:r>
                            </m:sub>
                          </m:sSub>
                        </m:e>
                      </m:d>
                      <m:r>
                        <a:rPr lang="en-US" altLang="zh-CN" sz="2400" b="0" i="1" smtClean="0">
                          <a:solidFill>
                            <a:srgbClr val="09405E"/>
                          </a:solidFill>
                          <a:latin typeface="Cambria Math" panose="02040503050406030204" pitchFamily="18" charset="0"/>
                        </a:rPr>
                        <m:t>=</m:t>
                      </m:r>
                      <m:nary>
                        <m:naryPr>
                          <m:chr m:val="∑"/>
                          <m:limLoc m:val="undOvr"/>
                          <m:ctrlPr>
                            <a:rPr lang="zh-CN" altLang="en-US" sz="2400" i="1" smtClean="0">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panose="02040503050406030204" pitchFamily="18"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oMath>
                  </m:oMathPara>
                </a14:m>
                <a:endParaRPr lang="zh-CN" altLang="en-US" sz="2400" dirty="0"/>
              </a:p>
            </p:txBody>
          </p:sp>
        </mc:Choice>
        <mc:Fallback>
          <p:sp>
            <p:nvSpPr>
              <p:cNvPr id="11" name="文本框 10">
                <a:extLst>
                  <a:ext uri="{FF2B5EF4-FFF2-40B4-BE49-F238E27FC236}">
                    <a16:creationId xmlns:a16="http://schemas.microsoft.com/office/drawing/2014/main" id="{F70994FE-7551-0578-CF7D-2C28EA0725E5}"/>
                  </a:ext>
                </a:extLst>
              </p:cNvPr>
              <p:cNvSpPr txBox="1">
                <a:spLocks noRot="1" noChangeAspect="1" noMove="1" noResize="1" noEditPoints="1" noAdjustHandles="1" noChangeArrowheads="1" noChangeShapeType="1" noTextEdit="1"/>
              </p:cNvSpPr>
              <p:nvPr/>
            </p:nvSpPr>
            <p:spPr>
              <a:xfrm>
                <a:off x="3831772" y="774908"/>
                <a:ext cx="6995885" cy="1172629"/>
              </a:xfrm>
              <a:prstGeom prst="rect">
                <a:avLst/>
              </a:prstGeom>
              <a:blipFill>
                <a:blip r:embed="rId4"/>
                <a:stretch>
                  <a:fillRect t="-96809" b="-1468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3E3231E9-9833-A1D4-8538-11F8E125B54F}"/>
                  </a:ext>
                </a:extLst>
              </p:cNvPr>
              <p:cNvSpPr txBox="1"/>
              <p:nvPr/>
            </p:nvSpPr>
            <p:spPr>
              <a:xfrm>
                <a:off x="1182798" y="2799181"/>
                <a:ext cx="3307893" cy="3046988"/>
              </a:xfrm>
              <a:prstGeom prst="rect">
                <a:avLst/>
              </a:prstGeom>
              <a:noFill/>
            </p:spPr>
            <p:txBody>
              <a:bodyPr wrap="none" rtlCol="0">
                <a:spAutoFit/>
              </a:bodyPr>
              <a:lstStyle/>
              <a:p>
                <a:r>
                  <a:rPr kumimoji="1" lang="en-US" altLang="zh-CN" sz="2400" dirty="0">
                    <a:solidFill>
                      <a:srgbClr val="09405E"/>
                    </a:solidFill>
                  </a:rPr>
                  <a:t>Loop until convergence</a:t>
                </a:r>
              </a:p>
              <a:p>
                <a:r>
                  <a:rPr kumimoji="1" lang="en-US" altLang="zh-CN" sz="2400" dirty="0">
                    <a:solidFill>
                      <a:srgbClr val="09405E"/>
                    </a:solidFill>
                  </a:rPr>
                  <a:t>{</a:t>
                </a:r>
              </a:p>
              <a:p>
                <a:r>
                  <a:rPr kumimoji="1" lang="en-US" altLang="zh-CN" sz="2400" dirty="0">
                    <a:solidFill>
                      <a:srgbClr val="09405E"/>
                    </a:solidFill>
                  </a:rPr>
                  <a:t>	for </a:t>
                </a:r>
                <a14:m>
                  <m:oMath xmlns:m="http://schemas.openxmlformats.org/officeDocument/2006/math">
                    <m:r>
                      <a:rPr kumimoji="1" lang="en-US" altLang="zh-CN" sz="2400" b="0" i="1" smtClean="0">
                        <a:solidFill>
                          <a:srgbClr val="09405E"/>
                        </a:solidFill>
                        <a:latin typeface="Cambria Math" panose="02040503050406030204" pitchFamily="18" charset="0"/>
                      </a:rPr>
                      <m:t>𝑖</m:t>
                    </m:r>
                    <m:r>
                      <a:rPr kumimoji="1" lang="en-US" altLang="zh-CN" sz="2400" b="0" i="1" smtClean="0">
                        <a:solidFill>
                          <a:srgbClr val="09405E"/>
                        </a:solidFill>
                        <a:latin typeface="Cambria Math" panose="02040503050406030204" pitchFamily="18" charset="0"/>
                      </a:rPr>
                      <m:t>=1, 2, …, </m:t>
                    </m:r>
                    <m:r>
                      <a:rPr kumimoji="1" lang="en-US" altLang="zh-CN" sz="2400" b="0" i="1" smtClean="0">
                        <a:solidFill>
                          <a:srgbClr val="09405E"/>
                        </a:solidFill>
                        <a:latin typeface="Cambria Math" panose="02040503050406030204" pitchFamily="18" charset="0"/>
                      </a:rPr>
                      <m:t>𝑁</m:t>
                    </m:r>
                  </m:oMath>
                </a14:m>
                <a:r>
                  <a:rPr kumimoji="1" lang="en-US" altLang="zh-CN" sz="2400" dirty="0">
                    <a:solidFill>
                      <a:srgbClr val="09405E"/>
                    </a:solidFill>
                  </a:rPr>
                  <a:t> </a:t>
                </a:r>
              </a:p>
              <a:p>
                <a:r>
                  <a:rPr kumimoji="1" lang="en-US" altLang="zh-CN" sz="2400" dirty="0">
                    <a:solidFill>
                      <a:srgbClr val="09405E"/>
                    </a:solidFill>
                  </a:rPr>
                  <a:t>           { </a:t>
                </a:r>
              </a:p>
              <a:p>
                <a:endParaRPr kumimoji="1" lang="en-US" altLang="zh-CN" sz="2400" dirty="0">
                  <a:solidFill>
                    <a:srgbClr val="09405E"/>
                  </a:solidFill>
                </a:endParaRPr>
              </a:p>
              <a:p>
                <a:endParaRPr kumimoji="1" lang="en-US" altLang="zh-CN" sz="2400" dirty="0">
                  <a:solidFill>
                    <a:srgbClr val="09405E"/>
                  </a:solidFill>
                </a:endParaRPr>
              </a:p>
              <a:p>
                <a:r>
                  <a:rPr kumimoji="1" lang="en-US" altLang="zh-CN" sz="2400" dirty="0">
                    <a:solidFill>
                      <a:srgbClr val="09405E"/>
                    </a:solidFill>
                  </a:rPr>
                  <a:t>           }</a:t>
                </a:r>
              </a:p>
              <a:p>
                <a:r>
                  <a:rPr kumimoji="1" lang="en-US" altLang="zh-CN" sz="2400" dirty="0">
                    <a:solidFill>
                      <a:srgbClr val="09405E"/>
                    </a:solidFill>
                  </a:rPr>
                  <a:t>}</a:t>
                </a:r>
                <a:endParaRPr kumimoji="1" lang="zh-CN" altLang="en-US" sz="2400" dirty="0">
                  <a:solidFill>
                    <a:srgbClr val="09405E"/>
                  </a:solidFill>
                </a:endParaRPr>
              </a:p>
            </p:txBody>
          </p:sp>
        </mc:Choice>
        <mc:Fallback>
          <p:sp>
            <p:nvSpPr>
              <p:cNvPr id="12" name="文本框 11">
                <a:extLst>
                  <a:ext uri="{FF2B5EF4-FFF2-40B4-BE49-F238E27FC236}">
                    <a16:creationId xmlns:a16="http://schemas.microsoft.com/office/drawing/2014/main" id="{3E3231E9-9833-A1D4-8538-11F8E125B54F}"/>
                  </a:ext>
                </a:extLst>
              </p:cNvPr>
              <p:cNvSpPr txBox="1">
                <a:spLocks noRot="1" noChangeAspect="1" noMove="1" noResize="1" noEditPoints="1" noAdjustHandles="1" noChangeArrowheads="1" noChangeShapeType="1" noTextEdit="1"/>
              </p:cNvSpPr>
              <p:nvPr/>
            </p:nvSpPr>
            <p:spPr>
              <a:xfrm>
                <a:off x="1182798" y="2799181"/>
                <a:ext cx="3307893" cy="3046988"/>
              </a:xfrm>
              <a:prstGeom prst="rect">
                <a:avLst/>
              </a:prstGeom>
              <a:blipFill>
                <a:blip r:embed="rId5"/>
                <a:stretch>
                  <a:fillRect l="-3065" t="-1660" b="-33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7CEBCE79-C68A-5C55-664A-4237AE2A9170}"/>
                  </a:ext>
                </a:extLst>
              </p:cNvPr>
              <p:cNvSpPr txBox="1"/>
              <p:nvPr/>
            </p:nvSpPr>
            <p:spPr>
              <a:xfrm>
                <a:off x="1772706" y="4222070"/>
                <a:ext cx="7271656" cy="6883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r>
                        <a:rPr lang="en-US" altLang="zh-CN" sz="2400" b="0" i="0" smtClean="0">
                          <a:solidFill>
                            <a:srgbClr val="09405E"/>
                          </a:solidFill>
                          <a:latin typeface="Cambria Math" panose="02040503050406030204" pitchFamily="18" charset="0"/>
                        </a:rPr>
                        <m:t>=</m:t>
                      </m:r>
                      <m:func>
                        <m:funcPr>
                          <m:ctrlPr>
                            <a:rPr lang="en-US" altLang="zh-CN" sz="2400" b="0" i="1" smtClean="0">
                              <a:solidFill>
                                <a:srgbClr val="09405E"/>
                              </a:solidFill>
                              <a:latin typeface="Cambria Math" panose="02040503050406030204" pitchFamily="18" charset="0"/>
                            </a:rPr>
                          </m:ctrlPr>
                        </m:funcPr>
                        <m:fName>
                          <m:limLow>
                            <m:limLowPr>
                              <m:ctrlPr>
                                <a:rPr lang="en-US" altLang="zh-CN" sz="2400" b="0" i="1" smtClean="0">
                                  <a:solidFill>
                                    <a:srgbClr val="09405E"/>
                                  </a:solidFill>
                                  <a:latin typeface="Cambria Math" panose="02040503050406030204" pitchFamily="18" charset="0"/>
                                </a:rPr>
                              </m:ctrlPr>
                            </m:limLowPr>
                            <m:e>
                              <m:r>
                                <m:rPr>
                                  <m:sty m:val="p"/>
                                </m:rPr>
                                <a:rPr lang="en-US" altLang="zh-CN" sz="2400" b="0" i="0" smtClean="0">
                                  <a:solidFill>
                                    <a:srgbClr val="09405E"/>
                                  </a:solidFill>
                                  <a:latin typeface="Cambria Math" panose="02040503050406030204" pitchFamily="18" charset="0"/>
                                </a:rPr>
                                <m:t>arg</m:t>
                              </m:r>
                              <m:r>
                                <m:rPr>
                                  <m:sty m:val="p"/>
                                </m:rPr>
                                <a:rPr lang="en-US" altLang="zh-CN" sz="2400" b="0" i="0" smtClean="0">
                                  <a:solidFill>
                                    <a:srgbClr val="09405E"/>
                                  </a:solidFill>
                                  <a:latin typeface="Cambria Math" panose="02040503050406030204" pitchFamily="18" charset="0"/>
                                </a:rPr>
                                <m:t>max</m:t>
                              </m:r>
                            </m:e>
                            <m:lim>
                              <m:sSub>
                                <m:sSubPr>
                                  <m:ctrlPr>
                                    <a:rPr lang="en-US" altLang="zh-CN" sz="2400" b="0" i="1" smtClean="0">
                                      <a:solidFill>
                                        <a:srgbClr val="09405E"/>
                                      </a:solidFill>
                                      <a:latin typeface="Cambria Math" panose="02040503050406030204" pitchFamily="18" charset="0"/>
                                    </a:rPr>
                                  </m:ctrlPr>
                                </m:sSubPr>
                                <m:e>
                                  <m:acc>
                                    <m:accPr>
                                      <m:chr m:val="̂"/>
                                      <m:ctrlPr>
                                        <a:rPr lang="en-US" altLang="zh-CN" sz="2400" b="0" i="1" smtClean="0">
                                          <a:solidFill>
                                            <a:srgbClr val="09405E"/>
                                          </a:solidFill>
                                          <a:latin typeface="Cambria Math" panose="02040503050406030204" pitchFamily="18" charset="0"/>
                                        </a:rPr>
                                      </m:ctrlPr>
                                    </m:accPr>
                                    <m:e>
                                      <m:r>
                                        <a:rPr lang="en-US" altLang="zh-CN" sz="2400" b="0" i="1" smtClean="0">
                                          <a:solidFill>
                                            <a:srgbClr val="09405E"/>
                                          </a:solidFill>
                                          <a:latin typeface="Cambria Math" panose="02040503050406030204" pitchFamily="18" charset="0"/>
                                          <a:ea typeface="Cambria Math" panose="02040503050406030204" pitchFamily="18" charset="0"/>
                                        </a:rPr>
                                        <m:t>𝛼</m:t>
                                      </m:r>
                                    </m:e>
                                  </m:acc>
                                </m:e>
                                <m:sub>
                                  <m:r>
                                    <a:rPr lang="en-US" altLang="zh-CN" sz="2400" b="0" i="1" smtClean="0">
                                      <a:solidFill>
                                        <a:srgbClr val="09405E"/>
                                      </a:solidFill>
                                      <a:latin typeface="Cambria Math" panose="02040503050406030204" pitchFamily="18" charset="0"/>
                                    </a:rPr>
                                    <m:t>𝑖</m:t>
                                  </m:r>
                                </m:sub>
                              </m:sSub>
                            </m:lim>
                          </m:limLow>
                        </m:fName>
                        <m:e>
                          <m:r>
                            <a:rPr lang="en-US" altLang="zh-CN" sz="2400" i="1">
                              <a:solidFill>
                                <a:srgbClr val="09405E"/>
                              </a:solidFill>
                              <a:latin typeface="Cambria Math" panose="02040503050406030204" pitchFamily="18" charset="0"/>
                            </a:rPr>
                            <m:t>𝑊</m:t>
                          </m:r>
                          <m:d>
                            <m:dPr>
                              <m:ctrlPr>
                                <a:rPr lang="en-US" altLang="zh-CN" sz="2400" i="1">
                                  <a:solidFill>
                                    <a:srgbClr val="09405E"/>
                                  </a:solidFill>
                                  <a:latin typeface="Cambria Math" panose="02040503050406030204" pitchFamily="18" charset="0"/>
                                </a:rPr>
                              </m:ctrlPr>
                            </m:dPr>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en-US" altLang="zh-CN" sz="2400" i="1">
                                      <a:solidFill>
                                        <a:srgbClr val="09405E"/>
                                      </a:solidFill>
                                      <a:latin typeface="Cambria Math" panose="02040503050406030204" pitchFamily="18" charset="0"/>
                                    </a:rPr>
                                    <m:t>1</m:t>
                                  </m:r>
                                </m:sub>
                              </m:sSub>
                              <m:r>
                                <a:rPr lang="en-US" altLang="zh-CN" sz="2400" i="1">
                                  <a:solidFill>
                                    <a:srgbClr val="09405E"/>
                                  </a:solidFill>
                                  <a:latin typeface="Cambria Math" panose="02040503050406030204" pitchFamily="18"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en-US" altLang="zh-CN" sz="2400" i="1">
                                      <a:solidFill>
                                        <a:srgbClr val="09405E"/>
                                      </a:solidFill>
                                      <a:latin typeface="Cambria Math" panose="02040503050406030204" pitchFamily="18" charset="0"/>
                                    </a:rPr>
                                    <m:t>2</m:t>
                                  </m:r>
                                </m:sub>
                              </m:sSub>
                              <m:r>
                                <a:rPr lang="en-US" altLang="zh-CN" sz="2400" i="1">
                                  <a:solidFill>
                                    <a:srgbClr val="09405E"/>
                                  </a:solidFill>
                                  <a:latin typeface="Cambria Math" panose="02040503050406030204" pitchFamily="18"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r>
                                    <a:rPr lang="en-US" altLang="zh-CN" sz="2400" b="0" i="1" smtClean="0">
                                      <a:solidFill>
                                        <a:srgbClr val="09405E"/>
                                      </a:solidFill>
                                      <a:latin typeface="Cambria Math" panose="02040503050406030204" pitchFamily="18" charset="0"/>
                                    </a:rPr>
                                    <m:t>−1</m:t>
                                  </m:r>
                                </m:sub>
                              </m:sSub>
                              <m:r>
                                <a:rPr lang="en-US" altLang="zh-CN" sz="2400" b="0" i="1" smtClean="0">
                                  <a:solidFill>
                                    <a:srgbClr val="09405E"/>
                                  </a:solidFill>
                                  <a:latin typeface="Cambria Math" panose="02040503050406030204" pitchFamily="18" charset="0"/>
                                </a:rPr>
                                <m:t>,</m:t>
                              </m:r>
                              <m:sSub>
                                <m:sSubPr>
                                  <m:ctrlPr>
                                    <a:rPr lang="zh-CN" altLang="en-US" sz="2400" i="1">
                                      <a:solidFill>
                                        <a:srgbClr val="09405E"/>
                                      </a:solidFill>
                                      <a:latin typeface="Cambria Math" panose="02040503050406030204" pitchFamily="18" charset="0"/>
                                    </a:rPr>
                                  </m:ctrlPr>
                                </m:sSubPr>
                                <m:e>
                                  <m:sSub>
                                    <m:sSubPr>
                                      <m:ctrlPr>
                                        <a:rPr lang="en-US" altLang="zh-CN" sz="2400" i="1">
                                          <a:solidFill>
                                            <a:srgbClr val="09405E"/>
                                          </a:solidFill>
                                          <a:latin typeface="Cambria Math" panose="02040503050406030204" pitchFamily="18" charset="0"/>
                                        </a:rPr>
                                      </m:ctrlPr>
                                    </m:sSubPr>
                                    <m:e>
                                      <m:acc>
                                        <m:accPr>
                                          <m:chr m:val="̂"/>
                                          <m:ctrlPr>
                                            <a:rPr lang="en-US" altLang="zh-CN" sz="2400" i="1">
                                              <a:solidFill>
                                                <a:srgbClr val="09405E"/>
                                              </a:solidFill>
                                              <a:latin typeface="Cambria Math" panose="02040503050406030204" pitchFamily="18" charset="0"/>
                                            </a:rPr>
                                          </m:ctrlPr>
                                        </m:accPr>
                                        <m:e>
                                          <m:r>
                                            <a:rPr lang="en-US" altLang="zh-CN" sz="2400" i="1">
                                              <a:solidFill>
                                                <a:srgbClr val="09405E"/>
                                              </a:solidFill>
                                              <a:latin typeface="Cambria Math" panose="02040503050406030204" pitchFamily="18" charset="0"/>
                                              <a:ea typeface="Cambria Math" panose="02040503050406030204" pitchFamily="18" charset="0"/>
                                            </a:rPr>
                                            <m:t>𝛼</m:t>
                                          </m:r>
                                        </m:e>
                                      </m:acc>
                                    </m:e>
                                    <m:sub>
                                      <m:r>
                                        <a:rPr lang="en-US" altLang="zh-CN" sz="2400" i="1">
                                          <a:solidFill>
                                            <a:srgbClr val="09405E"/>
                                          </a:solidFill>
                                          <a:latin typeface="Cambria Math" panose="02040503050406030204" pitchFamily="18" charset="0"/>
                                        </a:rPr>
                                        <m:t>𝑖</m:t>
                                      </m:r>
                                    </m:sub>
                                  </m:sSub>
                                  <m:r>
                                    <a:rPr lang="en-US" altLang="zh-CN" sz="2400" b="0" i="1" smtClean="0">
                                      <a:solidFill>
                                        <a:srgbClr val="09405E"/>
                                      </a:solidFill>
                                      <a:latin typeface="Cambria Math" panose="02040503050406030204" pitchFamily="18"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r>
                                        <a:rPr lang="en-US" altLang="zh-CN" sz="2400" b="0" i="1" smtClean="0">
                                          <a:solidFill>
                                            <a:srgbClr val="09405E"/>
                                          </a:solidFill>
                                          <a:latin typeface="Cambria Math" panose="02040503050406030204" pitchFamily="18" charset="0"/>
                                        </a:rPr>
                                        <m:t>+1</m:t>
                                      </m:r>
                                    </m:sub>
                                  </m:sSub>
                                  <m:r>
                                    <a:rPr lang="en-US" altLang="zh-CN" sz="2400" b="0" i="1" smtClean="0">
                                      <a:solidFill>
                                        <a:srgbClr val="09405E"/>
                                      </a:solidFill>
                                      <a:latin typeface="Cambria Math" panose="02040503050406030204" pitchFamily="18" charset="0"/>
                                    </a:rPr>
                                    <m:t>,…,</m:t>
                                  </m:r>
                                  <m:r>
                                    <a:rPr lang="zh-CN" altLang="en-US" sz="2400" i="1">
                                      <a:solidFill>
                                        <a:srgbClr val="09405E"/>
                                      </a:solidFill>
                                      <a:latin typeface="Cambria Math" charset="0"/>
                                    </a:rPr>
                                    <m:t>𝛼</m:t>
                                  </m:r>
                                </m:e>
                                <m:sub>
                                  <m:r>
                                    <a:rPr lang="en-US" altLang="zh-CN" sz="2400" i="1">
                                      <a:solidFill>
                                        <a:srgbClr val="09405E"/>
                                      </a:solidFill>
                                      <a:latin typeface="Cambria Math" panose="02040503050406030204" pitchFamily="18" charset="0"/>
                                    </a:rPr>
                                    <m:t>𝑁</m:t>
                                  </m:r>
                                </m:sub>
                              </m:sSub>
                            </m:e>
                          </m:d>
                        </m:e>
                      </m:func>
                    </m:oMath>
                  </m:oMathPara>
                </a14:m>
                <a:endParaRPr lang="zh-CN" altLang="en-US" sz="2400" dirty="0"/>
              </a:p>
            </p:txBody>
          </p:sp>
        </mc:Choice>
        <mc:Fallback>
          <p:sp>
            <p:nvSpPr>
              <p:cNvPr id="14" name="文本框 13">
                <a:extLst>
                  <a:ext uri="{FF2B5EF4-FFF2-40B4-BE49-F238E27FC236}">
                    <a16:creationId xmlns:a16="http://schemas.microsoft.com/office/drawing/2014/main" id="{7CEBCE79-C68A-5C55-664A-4237AE2A9170}"/>
                  </a:ext>
                </a:extLst>
              </p:cNvPr>
              <p:cNvSpPr txBox="1">
                <a:spLocks noRot="1" noChangeAspect="1" noMove="1" noResize="1" noEditPoints="1" noAdjustHandles="1" noChangeArrowheads="1" noChangeShapeType="1" noTextEdit="1"/>
              </p:cNvSpPr>
              <p:nvPr/>
            </p:nvSpPr>
            <p:spPr>
              <a:xfrm>
                <a:off x="1772706" y="4222070"/>
                <a:ext cx="7271656" cy="688394"/>
              </a:xfrm>
              <a:prstGeom prst="rect">
                <a:avLst/>
              </a:prstGeom>
              <a:blipFill>
                <a:blip r:embed="rId6"/>
                <a:stretch>
                  <a:fillRect t="-1818" b="-54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1934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E7E15-1FEC-55BC-5348-0A57C314CB91}"/>
              </a:ext>
            </a:extLst>
          </p:cNvPr>
          <p:cNvSpPr>
            <a:spLocks noGrp="1"/>
          </p:cNvSpPr>
          <p:nvPr>
            <p:ph type="title"/>
          </p:nvPr>
        </p:nvSpPr>
        <p:spPr/>
        <p:txBody>
          <a:bodyPr/>
          <a:lstStyle/>
          <a:p>
            <a:r>
              <a:rPr lang="en-US" altLang="zh-CN" dirty="0"/>
              <a:t>SVM</a:t>
            </a:r>
            <a:r>
              <a:rPr lang="zh-CN" altLang="en-US" dirty="0"/>
              <a:t>坐标上升求解</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97C8444-3E36-ABDD-931D-A074F3C6A94D}"/>
                  </a:ext>
                </a:extLst>
              </p:cNvPr>
              <p:cNvSpPr>
                <a:spLocks noGrp="1"/>
              </p:cNvSpPr>
              <p:nvPr>
                <p:ph sz="quarter" idx="10"/>
              </p:nvPr>
            </p:nvSpPr>
            <p:spPr/>
            <p:txBody>
              <a:bodyPr/>
              <a:lstStyle/>
              <a:p>
                <a:r>
                  <a:rPr lang="zh-CN" altLang="en-US" dirty="0"/>
                  <a:t>对偶问题</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zh-CN" altLang="en-US" dirty="0"/>
                  <a:t>每次固定</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𝑁</m:t>
                    </m:r>
                    <m:r>
                      <a:rPr lang="en-US" altLang="zh-CN" i="1" dirty="0" smtClean="0">
                        <a:latin typeface="Cambria Math" panose="02040503050406030204" pitchFamily="18" charset="0"/>
                      </a:rPr>
                      <m:t>−1</m:t>
                    </m:r>
                  </m:oMath>
                </a14:m>
                <a:r>
                  <a:rPr lang="zh-CN" altLang="en-US" dirty="0"/>
                  <a:t>个变量</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charset="0"/>
                          </a:rPr>
                          <m:t>𝛼</m:t>
                        </m:r>
                      </m:e>
                      <m:sub>
                        <m:r>
                          <a:rPr lang="en-US" altLang="zh-CN" i="1">
                            <a:latin typeface="Cambria Math" panose="02040503050406030204" pitchFamily="18" charset="0"/>
                          </a:rPr>
                          <m:t>𝑁</m:t>
                        </m:r>
                      </m:sub>
                    </m:sSub>
                    <m:r>
                      <a:rPr lang="en-US" altLang="zh-CN" i="1">
                        <a:latin typeface="Cambria Math" panose="02040503050406030204" pitchFamily="18" charset="0"/>
                      </a:rPr>
                      <m:t> </m:t>
                    </m:r>
                  </m:oMath>
                </a14:m>
                <a:r>
                  <a:rPr lang="zh-CN" altLang="en-US" dirty="0"/>
                  <a:t>，关于变量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优化目标函数？</a:t>
                </a:r>
                <a:endParaRPr lang="en-US" altLang="zh-CN" dirty="0"/>
              </a:p>
              <a:p>
                <a:endParaRPr kumimoji="1" lang="zh-CN" altLang="en-US" dirty="0"/>
              </a:p>
            </p:txBody>
          </p:sp>
        </mc:Choice>
        <mc:Fallback>
          <p:sp>
            <p:nvSpPr>
              <p:cNvPr id="3" name="内容占位符 2">
                <a:extLst>
                  <a:ext uri="{FF2B5EF4-FFF2-40B4-BE49-F238E27FC236}">
                    <a16:creationId xmlns:a16="http://schemas.microsoft.com/office/drawing/2014/main" id="{A97C8444-3E36-ABDD-931D-A074F3C6A94D}"/>
                  </a:ext>
                </a:extLst>
              </p:cNvPr>
              <p:cNvSpPr>
                <a:spLocks noGrp="1" noRot="1" noChangeAspect="1" noMove="1" noResize="1" noEditPoints="1" noAdjustHandles="1" noChangeArrowheads="1" noChangeShapeType="1" noTextEdit="1"/>
              </p:cNvSpPr>
              <p:nvPr>
                <p:ph sz="quarter" idx="10"/>
              </p:nvPr>
            </p:nvSpPr>
            <p:spPr>
              <a:blipFill>
                <a:blip r:embed="rId2"/>
                <a:stretch>
                  <a:fillRect l="-943" t="-19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C32283FA-C503-0D74-3EEF-02D2CE7EDBA4}"/>
                  </a:ext>
                </a:extLst>
              </p:cNvPr>
              <p:cNvSpPr/>
              <p:nvPr/>
            </p:nvSpPr>
            <p:spPr>
              <a:xfrm>
                <a:off x="2824966" y="874713"/>
                <a:ext cx="5292411"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solidFill>
                                <a:srgbClr val="09405E"/>
                              </a:solidFill>
                              <a:latin typeface="Cambria Math" panose="02040503050406030204" pitchFamily="18" charset="0"/>
                            </a:rPr>
                          </m:ctrlPr>
                        </m:funcPr>
                        <m:fName>
                          <m:r>
                            <m:rPr>
                              <m:sty m:val="p"/>
                            </m:rPr>
                            <a:rPr lang="en-US" altLang="zh-CN" sz="2400" b="0" i="0" smtClean="0">
                              <a:solidFill>
                                <a:srgbClr val="09405E"/>
                              </a:solidFill>
                              <a:latin typeface="Cambria Math" charset="0"/>
                            </a:rPr>
                            <m:t>max</m:t>
                          </m:r>
                        </m:fName>
                        <m:e>
                          <m:d>
                            <m:dPr>
                              <m:ctrlPr>
                                <a:rPr lang="is-IS" altLang="zh-CN" sz="2400" b="0" i="1" smtClean="0">
                                  <a:solidFill>
                                    <a:srgbClr val="09405E"/>
                                  </a:solidFill>
                                  <a:latin typeface="Cambria Math" panose="02040503050406030204" pitchFamily="18" charset="0"/>
                                </a:rPr>
                              </m:ctrlPr>
                            </m:dPr>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r>
                                <a:rPr lang="zh-CN" altLang="en-US" sz="2400">
                                  <a:solidFill>
                                    <a:srgbClr val="09405E"/>
                                  </a:solidFill>
                                  <a:latin typeface="Cambria Math" charset="0"/>
                                </a:rPr>
                                <m:t>−</m:t>
                              </m:r>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𝑗</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Sub>
                                    </m:e>
                                  </m:nary>
                                </m:e>
                              </m:nary>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i="1">
                                      <a:solidFill>
                                        <a:srgbClr val="09405E"/>
                                      </a:solidFill>
                                      <a:latin typeface="Cambria Math" charset="0"/>
                                    </a:rPr>
                                    <m:t>𝑗</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𝑗</m:t>
                                  </m:r>
                                </m:sub>
                              </m:sSub>
                              <m:sSubSup>
                                <m:sSubSupPr>
                                  <m:ctrlPr>
                                    <a:rPr lang="zh-CN" altLang="en-US" sz="2400" i="1">
                                      <a:solidFill>
                                        <a:srgbClr val="09405E"/>
                                      </a:solidFill>
                                      <a:latin typeface="Cambria Math" panose="02040503050406030204" pitchFamily="18" charset="0"/>
                                    </a:rPr>
                                  </m:ctrlPr>
                                </m:sSubSup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up>
                                  <m:r>
                                    <m:rPr>
                                      <m:sty m:val="p"/>
                                    </m:rPr>
                                    <a:rPr lang="zh-CN" altLang="en-US" sz="2400">
                                      <a:solidFill>
                                        <a:srgbClr val="09405E"/>
                                      </a:solidFill>
                                      <a:latin typeface="Cambria Math" charset="0"/>
                                    </a:rPr>
                                    <m:t>T</m:t>
                                  </m:r>
                                </m:sup>
                              </m:sSub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𝑗</m:t>
                                  </m:r>
                                </m:sub>
                              </m:sSub>
                            </m:e>
                          </m:d>
                        </m:e>
                      </m:func>
                    </m:oMath>
                  </m:oMathPara>
                </a14:m>
                <a:endParaRPr lang="zh-CN" altLang="en-US" sz="2400" dirty="0"/>
              </a:p>
            </p:txBody>
          </p:sp>
        </mc:Choice>
        <mc:Fallback>
          <p:sp>
            <p:nvSpPr>
              <p:cNvPr id="6" name="矩形 5">
                <a:extLst>
                  <a:ext uri="{FF2B5EF4-FFF2-40B4-BE49-F238E27FC236}">
                    <a16:creationId xmlns:a16="http://schemas.microsoft.com/office/drawing/2014/main" id="{C32283FA-C503-0D74-3EEF-02D2CE7EDBA4}"/>
                  </a:ext>
                </a:extLst>
              </p:cNvPr>
              <p:cNvSpPr>
                <a:spLocks noRot="1" noChangeAspect="1" noMove="1" noResize="1" noEditPoints="1" noAdjustHandles="1" noChangeArrowheads="1" noChangeShapeType="1" noTextEdit="1"/>
              </p:cNvSpPr>
              <p:nvPr/>
            </p:nvSpPr>
            <p:spPr>
              <a:xfrm>
                <a:off x="2824966" y="874713"/>
                <a:ext cx="5292411" cy="1281376"/>
              </a:xfrm>
              <a:prstGeom prst="rect">
                <a:avLst/>
              </a:prstGeom>
              <a:blipFill>
                <a:blip r:embed="rId3"/>
                <a:stretch>
                  <a:fillRect l="-4067" t="-84314" b="-1323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3C3730D4-411C-602A-487E-77E74593E995}"/>
                  </a:ext>
                </a:extLst>
              </p:cNvPr>
              <p:cNvSpPr txBox="1"/>
              <p:nvPr/>
            </p:nvSpPr>
            <p:spPr>
              <a:xfrm>
                <a:off x="2441576" y="2026498"/>
                <a:ext cx="2159053" cy="10384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𝑖</m:t>
                          </m:r>
                        </m:sub>
                      </m:sSub>
                      <m:r>
                        <a:rPr lang="en-US" altLang="zh-CN" sz="2400" i="1">
                          <a:solidFill>
                            <a:srgbClr val="09405E"/>
                          </a:solidFill>
                          <a:latin typeface="Cambria Math" charset="0"/>
                        </a:rPr>
                        <m:t>=0</m:t>
                      </m:r>
                    </m:oMath>
                  </m:oMathPara>
                </a14:m>
                <a:endParaRPr lang="zh-CN" altLang="en-US" sz="2400" dirty="0">
                  <a:solidFill>
                    <a:srgbClr val="09405E"/>
                  </a:solidFill>
                </a:endParaRPr>
              </a:p>
            </p:txBody>
          </p:sp>
        </mc:Choice>
        <mc:Fallback>
          <p:sp>
            <p:nvSpPr>
              <p:cNvPr id="7" name="文本框 6">
                <a:extLst>
                  <a:ext uri="{FF2B5EF4-FFF2-40B4-BE49-F238E27FC236}">
                    <a16:creationId xmlns:a16="http://schemas.microsoft.com/office/drawing/2014/main" id="{3C3730D4-411C-602A-487E-77E74593E995}"/>
                  </a:ext>
                </a:extLst>
              </p:cNvPr>
              <p:cNvSpPr txBox="1">
                <a:spLocks noRot="1" noChangeAspect="1" noMove="1" noResize="1" noEditPoints="1" noAdjustHandles="1" noChangeArrowheads="1" noChangeShapeType="1" noTextEdit="1"/>
              </p:cNvSpPr>
              <p:nvPr/>
            </p:nvSpPr>
            <p:spPr>
              <a:xfrm>
                <a:off x="2441576" y="2026498"/>
                <a:ext cx="2159053" cy="1038489"/>
              </a:xfrm>
              <a:prstGeom prst="rect">
                <a:avLst/>
              </a:prstGeom>
              <a:blipFill>
                <a:blip r:embed="rId4"/>
                <a:stretch>
                  <a:fillRect l="-30994" t="-114458" r="-2924" b="-174699"/>
                </a:stretch>
              </a:blipFill>
              <a:ln w="12700" cap="flat">
                <a:noFill/>
                <a:miter lim="4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D8F1DF92-94BC-864F-3F3C-8939A2022EE6}"/>
                  </a:ext>
                </a:extLst>
              </p:cNvPr>
              <p:cNvSpPr/>
              <p:nvPr/>
            </p:nvSpPr>
            <p:spPr>
              <a:xfrm>
                <a:off x="2824966" y="3295832"/>
                <a:ext cx="41070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solidFill>
                                <a:srgbClr val="09405E"/>
                              </a:solidFill>
                              <a:latin typeface="Cambria Math" panose="02040503050406030204" pitchFamily="18" charset="0"/>
                            </a:rPr>
                          </m:ctrlPr>
                        </m:sSubPr>
                        <m:e>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i="1">
                              <a:solidFill>
                                <a:srgbClr val="09405E"/>
                              </a:solidFill>
                              <a:latin typeface="Cambria Math" charset="0"/>
                            </a:rPr>
                            <m:t>𝛼</m:t>
                          </m:r>
                        </m:e>
                        <m:sub>
                          <m:r>
                            <a:rPr lang="en-US" altLang="zh-CN" sz="2400" i="1">
                              <a:solidFill>
                                <a:srgbClr val="09405E"/>
                              </a:solidFill>
                              <a:latin typeface="Cambria Math" charset="0"/>
                            </a:rPr>
                            <m:t>𝑖</m:t>
                          </m:r>
                        </m:sub>
                      </m:sSub>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p:sp>
            <p:nvSpPr>
              <p:cNvPr id="8" name="矩形 7">
                <a:extLst>
                  <a:ext uri="{FF2B5EF4-FFF2-40B4-BE49-F238E27FC236}">
                    <a16:creationId xmlns:a16="http://schemas.microsoft.com/office/drawing/2014/main" id="{D8F1DF92-94BC-864F-3F3C-8939A2022EE6}"/>
                  </a:ext>
                </a:extLst>
              </p:cNvPr>
              <p:cNvSpPr>
                <a:spLocks noRot="1" noChangeAspect="1" noMove="1" noResize="1" noEditPoints="1" noAdjustHandles="1" noChangeArrowheads="1" noChangeShapeType="1" noTextEdit="1"/>
              </p:cNvSpPr>
              <p:nvPr/>
            </p:nvSpPr>
            <p:spPr>
              <a:xfrm>
                <a:off x="2824966" y="3295832"/>
                <a:ext cx="4107022" cy="461665"/>
              </a:xfrm>
              <a:prstGeom prst="rect">
                <a:avLst/>
              </a:prstGeom>
              <a:blipFill>
                <a:blip r:embed="rId5"/>
                <a:stretch>
                  <a:fillRect b="-21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8405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7D3D0-2940-4469-1FE7-0A5B4DE561CD}"/>
              </a:ext>
            </a:extLst>
          </p:cNvPr>
          <p:cNvSpPr>
            <a:spLocks noGrp="1"/>
          </p:cNvSpPr>
          <p:nvPr>
            <p:ph type="title"/>
          </p:nvPr>
        </p:nvSpPr>
        <p:spPr/>
        <p:txBody>
          <a:bodyPr/>
          <a:lstStyle/>
          <a:p>
            <a:r>
              <a:rPr lang="en-US" altLang="zh-CN" dirty="0"/>
              <a:t>SMO: </a:t>
            </a:r>
            <a:r>
              <a:rPr lang="zh-CN" altLang="en-US" dirty="0"/>
              <a:t>更新</a:t>
            </a:r>
            <a:r>
              <a:rPr lang="zh-CN" altLang="en-US" dirty="0">
                <a:solidFill>
                  <a:srgbClr val="FFC000"/>
                </a:solidFill>
              </a:rPr>
              <a:t>一对</a:t>
            </a:r>
            <a:r>
              <a:rPr lang="zh-CN" altLang="en-US" dirty="0"/>
              <a:t>变量</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169D5B6-74AB-0A88-ECC7-B580C4C8E1A5}"/>
                  </a:ext>
                </a:extLst>
              </p:cNvPr>
              <p:cNvSpPr>
                <a:spLocks noGrp="1"/>
              </p:cNvSpPr>
              <p:nvPr>
                <p:ph sz="quarter" idx="10"/>
              </p:nvPr>
            </p:nvSpPr>
            <p:spPr/>
            <p:txBody>
              <a:bodyPr/>
              <a:lstStyle/>
              <a:p>
                <a:pPr>
                  <a:lnSpc>
                    <a:spcPct val="100000"/>
                  </a:lnSpc>
                </a:pPr>
                <a:r>
                  <a:rPr lang="zh-CN" altLang="en-US" dirty="0"/>
                  <a:t>为了保证满足约束条件，每次更新</a:t>
                </a:r>
                <a:r>
                  <a:rPr lang="zh-CN" altLang="en-US" b="1" dirty="0"/>
                  <a:t>两个</a:t>
                </a:r>
                <a:r>
                  <a:rPr lang="zh-CN" altLang="en-US" dirty="0"/>
                  <a:t>变量。</a:t>
                </a:r>
                <a:r>
                  <a:rPr lang="en-US" altLang="zh-CN" dirty="0"/>
                  <a:t>           SMO</a:t>
                </a:r>
              </a:p>
              <a:p>
                <a:pPr>
                  <a:lnSpc>
                    <a:spcPct val="100000"/>
                  </a:lnSpc>
                </a:pPr>
                <a:endParaRPr lang="en-US" altLang="zh-CN" dirty="0"/>
              </a:p>
              <a:p>
                <a:pPr>
                  <a:lnSpc>
                    <a:spcPct val="100000"/>
                  </a:lnSpc>
                </a:pPr>
                <a:r>
                  <a:rPr lang="en-US" altLang="zh-CN" dirty="0"/>
                  <a:t>Repeat until convergence : {</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marL="1371600" lvl="2" indent="-457200">
                  <a:lnSpc>
                    <a:spcPct val="150000"/>
                  </a:lnSpc>
                  <a:buAutoNum type="arabicParenBoth"/>
                </a:pPr>
                <a:r>
                  <a:rPr lang="zh-CN" altLang="en-US"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rPr>
                  <a:t>选择要更新的一对变量</a:t>
                </a:r>
                <a14:m>
                  <m:oMath xmlns:m="http://schemas.openxmlformats.org/officeDocument/2006/math">
                    <m:sSub>
                      <m:sSubPr>
                        <m:ctrlPr>
                          <a:rPr lang="en-US" altLang="zh-CN" sz="2800" i="1" smtClean="0">
                            <a:solidFill>
                              <a:srgbClr val="09405E"/>
                            </a:solidFill>
                            <a:latin typeface="Cambria Math" panose="02040503050406030204" pitchFamily="18" charset="0"/>
                          </a:rPr>
                        </m:ctrlPr>
                      </m:sSubPr>
                      <m:e>
                        <m:r>
                          <a:rPr lang="en-US" altLang="zh-CN" sz="2800" i="1">
                            <a:solidFill>
                              <a:srgbClr val="09405E"/>
                            </a:solidFill>
                            <a:latin typeface="Cambria Math" panose="02040503050406030204" pitchFamily="18" charset="0"/>
                            <a:ea typeface="Cambria Math" panose="02040503050406030204" pitchFamily="18" charset="0"/>
                          </a:rPr>
                          <m:t>𝛼</m:t>
                        </m:r>
                      </m:e>
                      <m:sub>
                        <m:r>
                          <a:rPr lang="en-US" altLang="zh-CN" sz="2800" b="0" i="1" smtClean="0">
                            <a:solidFill>
                              <a:srgbClr val="09405E"/>
                            </a:solidFill>
                            <a:latin typeface="Cambria Math" panose="02040503050406030204" pitchFamily="18" charset="0"/>
                            <a:ea typeface="Cambria Math" panose="02040503050406030204" pitchFamily="18" charset="0"/>
                          </a:rPr>
                          <m:t>𝑖</m:t>
                        </m:r>
                      </m:sub>
                    </m:sSub>
                  </m:oMath>
                </a14:m>
                <a:r>
                  <a:rPr lang="zh-CN" altLang="en-US"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rPr>
                  <a:t>和</a:t>
                </a:r>
                <a14:m>
                  <m:oMath xmlns:m="http://schemas.openxmlformats.org/officeDocument/2006/math">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panose="02040503050406030204" pitchFamily="18" charset="0"/>
                            <a:ea typeface="Cambria Math" panose="02040503050406030204" pitchFamily="18" charset="0"/>
                          </a:rPr>
                          <m:t>𝛼</m:t>
                        </m:r>
                      </m:e>
                      <m:sub>
                        <m:r>
                          <a:rPr lang="en-US" altLang="zh-CN" sz="2800" b="0" i="1" smtClean="0">
                            <a:solidFill>
                              <a:srgbClr val="09405E"/>
                            </a:solidFill>
                            <a:latin typeface="Cambria Math" panose="02040503050406030204" pitchFamily="18" charset="0"/>
                            <a:ea typeface="Cambria Math" panose="02040503050406030204" pitchFamily="18" charset="0"/>
                          </a:rPr>
                          <m:t>𝑗</m:t>
                        </m:r>
                      </m:sub>
                    </m:sSub>
                  </m:oMath>
                </a14:m>
                <a:endParaRPr lang="en-US" altLang="zh-CN"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endParaRPr>
              </a:p>
              <a:p>
                <a:pPr marL="1371600" lvl="2" indent="-457200">
                  <a:lnSpc>
                    <a:spcPct val="150000"/>
                  </a:lnSpc>
                </a:pPr>
                <a:r>
                  <a:rPr lang="zh-CN" altLang="en-US"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rPr>
                  <a:t>（启发式选择：选择使</a:t>
                </a:r>
                <a:r>
                  <a:rPr lang="zh-CN" altLang="en-US" sz="28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目标函数值 改变最大</a:t>
                </a:r>
                <a:r>
                  <a:rPr lang="zh-CN" altLang="en-US"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rPr>
                  <a:t>的变量）</a:t>
                </a:r>
                <a:endParaRPr lang="en-US" altLang="zh-CN"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endParaRPr>
              </a:p>
              <a:p>
                <a:pPr marL="1371600" lvl="2" indent="-457200">
                  <a:lnSpc>
                    <a:spcPct val="100000"/>
                  </a:lnSpc>
                </a:pPr>
                <a:endParaRPr lang="en-US" altLang="zh-CN"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endParaRPr>
              </a:p>
              <a:p>
                <a:pPr marL="1371600" lvl="2" indent="-457200">
                  <a:lnSpc>
                    <a:spcPct val="100000"/>
                  </a:lnSpc>
                </a:pPr>
                <a:r>
                  <a:rPr lang="en-US" altLang="zh-CN"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rPr>
                  <a:t>(2) </a:t>
                </a:r>
                <a:r>
                  <a:rPr lang="zh-CN" altLang="en-US"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rPr>
                  <a:t>关于变量</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𝛼</m:t>
                        </m:r>
                      </m:e>
                      <m:sub>
                        <m:r>
                          <a:rPr lang="en-US" altLang="zh-CN" sz="2800" b="0" i="1" smtClean="0">
                            <a:latin typeface="Cambria Math" panose="02040503050406030204" pitchFamily="18" charset="0"/>
                            <a:ea typeface="Cambria Math" panose="02040503050406030204" pitchFamily="18" charset="0"/>
                          </a:rPr>
                          <m:t>𝑖</m:t>
                        </m:r>
                      </m:sub>
                    </m:sSub>
                  </m:oMath>
                </a14:m>
                <a:r>
                  <a:rPr lang="zh-CN" altLang="en-US"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rPr>
                  <a:t>和</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𝛼</m:t>
                        </m:r>
                      </m:e>
                      <m:sub>
                        <m:r>
                          <a:rPr lang="en-US" altLang="zh-CN" sz="2800" b="0" i="1" smtClean="0">
                            <a:latin typeface="Cambria Math" panose="02040503050406030204" pitchFamily="18" charset="0"/>
                            <a:ea typeface="Cambria Math" panose="02040503050406030204" pitchFamily="18" charset="0"/>
                          </a:rPr>
                          <m:t>𝑗</m:t>
                        </m:r>
                      </m:sub>
                    </m:sSub>
                  </m:oMath>
                </a14:m>
                <a:r>
                  <a:rPr lang="zh-CN" altLang="en-US"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rPr>
                  <a:t>优化目标函数</a:t>
                </a:r>
                <a14:m>
                  <m:oMath xmlns:m="http://schemas.openxmlformats.org/officeDocument/2006/math">
                    <m:r>
                      <a:rPr lang="en-US" altLang="zh-CN" sz="2800" i="1" dirty="0">
                        <a:solidFill>
                          <a:srgbClr val="09405E"/>
                        </a:solidFill>
                        <a:latin typeface="Cambria Math" panose="02040503050406030204" pitchFamily="18" charset="0"/>
                        <a:ea typeface="Microsoft YaHei" panose="020B0503020204020204" pitchFamily="34" charset="-122"/>
                        <a:cs typeface="Times New Roman" panose="02020603050405020304" pitchFamily="18" charset="0"/>
                      </a:rPr>
                      <m:t>𝑊</m:t>
                    </m:r>
                    <m:d>
                      <m:dPr>
                        <m:ctrlPr>
                          <a:rPr lang="en-US" altLang="zh-CN" sz="2800" i="1" dirty="0" smtClean="0">
                            <a:solidFill>
                              <a:srgbClr val="09405E"/>
                            </a:solidFill>
                            <a:latin typeface="Cambria Math" panose="02040503050406030204" pitchFamily="18" charset="0"/>
                            <a:ea typeface="Microsoft YaHei" panose="020B0503020204020204" pitchFamily="34" charset="-122"/>
                            <a:cs typeface="Times New Roman" panose="02020603050405020304" pitchFamily="18" charset="0"/>
                          </a:rPr>
                        </m:ctrlPr>
                      </m:dPr>
                      <m:e>
                        <m:r>
                          <a:rPr lang="en-US" altLang="zh-CN" sz="2800" b="1" i="1" dirty="0" smtClean="0">
                            <a:solidFill>
                              <a:srgbClr val="09405E"/>
                            </a:solidFill>
                            <a:latin typeface="Cambria Math" panose="02040503050406030204" pitchFamily="18" charset="0"/>
                            <a:ea typeface="Cambria Math" panose="02040503050406030204" pitchFamily="18" charset="0"/>
                            <a:cs typeface="Times New Roman" panose="02020603050405020304" pitchFamily="18" charset="0"/>
                          </a:rPr>
                          <m:t>𝜶</m:t>
                        </m:r>
                      </m:e>
                    </m:d>
                  </m:oMath>
                </a14:m>
                <a:endParaRPr lang="en-US" altLang="zh-CN"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endParaRPr>
              </a:p>
              <a:p>
                <a:pPr marL="0" indent="0">
                  <a:lnSpc>
                    <a:spcPct val="100000"/>
                  </a:lnSpc>
                  <a:buNone/>
                </a:pPr>
                <a:endParaRPr lang="en-US" altLang="zh-CN" dirty="0"/>
              </a:p>
              <a:p>
                <a:pPr>
                  <a:lnSpc>
                    <a:spcPct val="100000"/>
                  </a:lnSpc>
                </a:pPr>
                <a:r>
                  <a:rPr lang="en-US" altLang="zh-CN" dirty="0"/>
                  <a:t>SMO</a:t>
                </a:r>
                <a:r>
                  <a:rPr lang="zh-CN" altLang="en-US" dirty="0"/>
                  <a:t>高效：更新</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𝛼</m:t>
                        </m:r>
                      </m:e>
                      <m:sub>
                        <m:r>
                          <a:rPr lang="en-US" altLang="zh-CN" sz="2800" b="0" i="1" smtClean="0">
                            <a:latin typeface="Cambria Math" panose="02040503050406030204" pitchFamily="18" charset="0"/>
                            <a:ea typeface="Cambria Math" panose="02040503050406030204" pitchFamily="18" charset="0"/>
                          </a:rPr>
                          <m:t>𝑖</m:t>
                        </m:r>
                      </m:sub>
                    </m:sSub>
                  </m:oMath>
                </a14:m>
                <a:r>
                  <a:rPr lang="zh-CN" altLang="en-US" sz="2800" dirty="0">
                    <a:solidFill>
                      <a:srgbClr val="09405E"/>
                    </a:solidFill>
                    <a:latin typeface="Times New Roman" panose="02020603050405020304" pitchFamily="18" charset="0"/>
                    <a:ea typeface="Microsoft YaHei" panose="020B0503020204020204" pitchFamily="34" charset="-122"/>
                    <a:cs typeface="Times New Roman" panose="02020603050405020304" pitchFamily="18" charset="0"/>
                  </a:rPr>
                  <a:t>和</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𝛼</m:t>
                        </m:r>
                      </m:e>
                      <m:sub>
                        <m:r>
                          <a:rPr lang="en-US" altLang="zh-CN" sz="2800" b="0" i="1" smtClean="0">
                            <a:latin typeface="Cambria Math" panose="02040503050406030204" pitchFamily="18" charset="0"/>
                            <a:ea typeface="Cambria Math" panose="02040503050406030204" pitchFamily="18" charset="0"/>
                          </a:rPr>
                          <m:t>𝑗</m:t>
                        </m:r>
                      </m:sub>
                    </m:sSub>
                  </m:oMath>
                </a14:m>
                <a:r>
                  <a:rPr lang="zh-CN" altLang="en-US" dirty="0"/>
                  <a:t>的方法计算高效！</a:t>
                </a:r>
              </a:p>
              <a:p>
                <a:endParaRPr kumimoji="1" lang="zh-CN" altLang="en-US" sz="3200" dirty="0"/>
              </a:p>
            </p:txBody>
          </p:sp>
        </mc:Choice>
        <mc:Fallback>
          <p:sp>
            <p:nvSpPr>
              <p:cNvPr id="3" name="内容占位符 2">
                <a:extLst>
                  <a:ext uri="{FF2B5EF4-FFF2-40B4-BE49-F238E27FC236}">
                    <a16:creationId xmlns:a16="http://schemas.microsoft.com/office/drawing/2014/main" id="{F169D5B6-74AB-0A88-ECC7-B580C4C8E1A5}"/>
                  </a:ext>
                </a:extLst>
              </p:cNvPr>
              <p:cNvSpPr>
                <a:spLocks noGrp="1" noRot="1" noChangeAspect="1" noMove="1" noResize="1" noEditPoints="1" noAdjustHandles="1" noChangeArrowheads="1" noChangeShapeType="1" noTextEdit="1"/>
              </p:cNvSpPr>
              <p:nvPr>
                <p:ph sz="quarter" idx="10"/>
              </p:nvPr>
            </p:nvSpPr>
            <p:spPr>
              <a:blipFill>
                <a:blip r:embed="rId2"/>
                <a:stretch>
                  <a:fillRect l="-943" t="-1211"/>
                </a:stretch>
              </a:blipFill>
            </p:spPr>
            <p:txBody>
              <a:bodyPr/>
              <a:lstStyle/>
              <a:p>
                <a:r>
                  <a:rPr lang="zh-CN" altLang="en-US">
                    <a:noFill/>
                  </a:rPr>
                  <a:t> </a:t>
                </a:r>
              </a:p>
            </p:txBody>
          </p:sp>
        </mc:Fallback>
      </mc:AlternateContent>
      <p:sp>
        <p:nvSpPr>
          <p:cNvPr id="4" name="右箭头 3">
            <a:extLst>
              <a:ext uri="{FF2B5EF4-FFF2-40B4-BE49-F238E27FC236}">
                <a16:creationId xmlns:a16="http://schemas.microsoft.com/office/drawing/2014/main" id="{BD28626A-F787-A482-C4F6-1EDC3B91BB1A}"/>
              </a:ext>
            </a:extLst>
          </p:cNvPr>
          <p:cNvSpPr/>
          <p:nvPr/>
        </p:nvSpPr>
        <p:spPr bwMode="auto">
          <a:xfrm>
            <a:off x="8171929" y="1261573"/>
            <a:ext cx="605152" cy="267128"/>
          </a:xfrm>
          <a:prstGeom prst="rightArrow">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3987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SMO: </a:t>
            </a:r>
            <a:r>
              <a:rPr lang="zh-CN" altLang="en-US" dirty="0"/>
              <a:t>关于两个变量的优化方法</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pPr>
                  <a:lnSpc>
                    <a:spcPct val="100000"/>
                  </a:lnSpc>
                </a:pPr>
                <a:r>
                  <a:rPr lang="zh-CN" altLang="en-US" dirty="0"/>
                  <a:t>假定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b="0" i="1" smtClean="0">
                            <a:latin typeface="Cambria Math" charset="0"/>
                            <a:ea typeface="Cambria Math" panose="02040503050406030204" pitchFamily="18" charset="0"/>
                          </a:rPr>
                          <m:t>1</m:t>
                        </m:r>
                      </m:sub>
                    </m:sSub>
                  </m:oMath>
                </a14:m>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b="0" i="1" smtClean="0">
                            <a:latin typeface="Cambria Math" charset="0"/>
                            <a:ea typeface="Cambria Math" panose="02040503050406030204" pitchFamily="18" charset="0"/>
                          </a:rPr>
                          <m:t>2</m:t>
                        </m:r>
                      </m:sub>
                    </m:sSub>
                  </m:oMath>
                </a14:m>
                <a:r>
                  <a:rPr lang="zh-CN" altLang="en-US" dirty="0"/>
                  <a:t>满足约束条件，固定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b="0" i="1" smtClean="0">
                            <a:latin typeface="Cambria Math" charset="0"/>
                            <a:ea typeface="Cambria Math" panose="02040503050406030204" pitchFamily="18" charset="0"/>
                          </a:rPr>
                          <m:t>3</m:t>
                        </m:r>
                      </m:sub>
                    </m:sSub>
                    <m:r>
                      <a:rPr lang="en-US" altLang="zh-CN" b="0" i="1" smtClean="0">
                        <a:latin typeface="Cambria Math"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panose="02040503050406030204" pitchFamily="18" charset="0"/>
                            <a:ea typeface="Cambria Math" panose="02040503050406030204" pitchFamily="18" charset="0"/>
                          </a:rPr>
                          <m:t>𝑖</m:t>
                        </m:r>
                      </m:sub>
                    </m:sSub>
                  </m:oMath>
                </a14:m>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b="0" i="1" smtClean="0">
                            <a:latin typeface="Cambria Math" charset="0"/>
                            <a:ea typeface="Cambria Math" panose="02040503050406030204" pitchFamily="18" charset="0"/>
                          </a:rPr>
                          <m:t>𝑁</m:t>
                        </m:r>
                      </m:sub>
                    </m:sSub>
                  </m:oMath>
                </a14:m>
                <a:r>
                  <a:rPr lang="zh-CN" altLang="en-US" dirty="0"/>
                  <a:t>，关于变量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charset="0"/>
                            <a:ea typeface="Cambria Math" panose="02040503050406030204" pitchFamily="18" charset="0"/>
                          </a:rPr>
                          <m:t>1</m:t>
                        </m:r>
                      </m:sub>
                    </m:sSub>
                  </m:oMath>
                </a14:m>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charset="0"/>
                            <a:ea typeface="Cambria Math" panose="02040503050406030204" pitchFamily="18" charset="0"/>
                          </a:rPr>
                          <m:t>2</m:t>
                        </m:r>
                      </m:sub>
                    </m:sSub>
                  </m:oMath>
                </a14:m>
                <a:r>
                  <a:rPr lang="zh-CN" altLang="en-US" dirty="0"/>
                  <a:t>  优化目标函数：</a:t>
                </a:r>
                <a14:m>
                  <m:oMath xmlns:m="http://schemas.openxmlformats.org/officeDocument/2006/math">
                    <m:r>
                      <a:rPr lang="en-US" altLang="zh-CN" i="1" dirty="0">
                        <a:latin typeface="Cambria Math" panose="02040503050406030204" pitchFamily="18" charset="0"/>
                        <a:ea typeface="Microsoft YaHei" panose="020B0503020204020204" pitchFamily="34" charset="-122"/>
                        <a:cs typeface="Times New Roman" panose="02020603050405020304" pitchFamily="18" charset="0"/>
                      </a:rPr>
                      <m:t>𝑊</m:t>
                    </m:r>
                    <m:d>
                      <m:dPr>
                        <m:ctrlPr>
                          <a:rPr lang="en-US" altLang="zh-CN" i="1" dirty="0">
                            <a:latin typeface="Cambria Math" panose="02040503050406030204" pitchFamily="18" charset="0"/>
                            <a:ea typeface="Microsoft YaHei" panose="020B0503020204020204" pitchFamily="34" charset="-122"/>
                            <a:cs typeface="Times New Roman" panose="020206030504050203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charset="0"/>
                                <a:ea typeface="Cambria Math" panose="02040503050406030204" pitchFamily="18" charset="0"/>
                              </a:rPr>
                              <m:t>1</m:t>
                            </m:r>
                          </m:sub>
                        </m:sSub>
                        <m:r>
                          <m:rPr>
                            <m:nor/>
                          </m:rPr>
                          <a:rPr lang="zh-CN" altLang="en-US" b="0" i="0" dirty="0" smtClean="0">
                            <a:latin typeface="Times New Roman" panose="02020603050405020304" pitchFamily="18" charset="0"/>
                            <a:ea typeface="Microsoft YaHei" panose="020B0503020204020204" pitchFamily="34" charset="-122"/>
                            <a:cs typeface="Times New Roman" panose="020206030504050203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charset="0"/>
                                <a:ea typeface="Cambria Math" panose="02040503050406030204" pitchFamily="18" charset="0"/>
                              </a:rPr>
                              <m:t>2</m:t>
                            </m:r>
                          </m:sub>
                        </m:sSub>
                      </m:e>
                    </m:d>
                  </m:oMath>
                </a14:m>
                <a:endParaRPr lang="en-US" altLang="zh-CN" dirty="0"/>
              </a:p>
              <a:p>
                <a:pPr>
                  <a:lnSpc>
                    <a:spcPct val="100000"/>
                  </a:lnSpc>
                </a:pPr>
                <a:endParaRPr lang="en-US" altLang="zh-CN" dirty="0"/>
              </a:p>
              <a:p>
                <a:pPr>
                  <a:lnSpc>
                    <a:spcPct val="100000"/>
                  </a:lnSpc>
                </a:pPr>
                <a:r>
                  <a:rPr lang="zh-CN" altLang="en-US" dirty="0"/>
                  <a:t>约束条件</a:t>
                </a:r>
                <a:r>
                  <a:rPr lang="en-US" altLang="zh-CN" dirty="0"/>
                  <a:t>:  </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1</m:t>
                        </m:r>
                      </m:sub>
                    </m:sSub>
                    <m:sSub>
                      <m:sSubPr>
                        <m:ctrlPr>
                          <a:rPr lang="zh-CN" altLang="zh-CN" i="1" dirty="0">
                            <a:latin typeface="Cambria Math" panose="02040503050406030204" pitchFamily="18" charset="0"/>
                          </a:rPr>
                        </m:ctrlPr>
                      </m:sSubPr>
                      <m:e>
                        <m:r>
                          <a:rPr lang="en-US" altLang="zh-CN" i="1" dirty="0">
                            <a:latin typeface="Cambria Math" charset="0"/>
                          </a:rPr>
                          <m:t>𝑦</m:t>
                        </m:r>
                      </m:e>
                      <m:sub>
                        <m:r>
                          <a:rPr lang="en-US" altLang="zh-CN" i="1" dirty="0">
                            <a:latin typeface="Cambria Math" charset="0"/>
                          </a:rPr>
                          <m:t>1</m:t>
                        </m:r>
                      </m:sub>
                    </m:sSub>
                    <m:r>
                      <a:rPr lang="en-US" altLang="zh-CN" i="1" dirty="0">
                        <a:latin typeface="Cambria Math" charset="0"/>
                      </a:rPr>
                      <m:t>+</m:t>
                    </m:r>
                    <m:sSub>
                      <m:sSubPr>
                        <m:ctrlPr>
                          <a:rPr lang="zh-CN"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2</m:t>
                        </m:r>
                      </m:sub>
                    </m:sSub>
                    <m:sSub>
                      <m:sSubPr>
                        <m:ctrlPr>
                          <a:rPr lang="zh-CN" altLang="zh-CN" i="1" dirty="0">
                            <a:latin typeface="Cambria Math" panose="02040503050406030204" pitchFamily="18" charset="0"/>
                          </a:rPr>
                        </m:ctrlPr>
                      </m:sSubPr>
                      <m:e>
                        <m:r>
                          <a:rPr lang="en-US" altLang="zh-CN" i="1" dirty="0">
                            <a:latin typeface="Cambria Math" charset="0"/>
                          </a:rPr>
                          <m:t>𝑦</m:t>
                        </m:r>
                      </m:e>
                      <m:sub>
                        <m:r>
                          <a:rPr lang="en-US" altLang="zh-CN" i="1" dirty="0">
                            <a:latin typeface="Cambria Math" charset="0"/>
                          </a:rPr>
                          <m:t>2</m:t>
                        </m:r>
                      </m:sub>
                    </m:sSub>
                    <m:r>
                      <a:rPr lang="en-US" altLang="zh-CN" i="1" dirty="0">
                        <a:latin typeface="Cambria Math" charset="0"/>
                      </a:rPr>
                      <m:t>=−</m:t>
                    </m:r>
                    <m:nary>
                      <m:naryPr>
                        <m:chr m:val="∑"/>
                        <m:limLoc m:val="undOvr"/>
                        <m:ctrlPr>
                          <a:rPr lang="zh-CN" altLang="zh-CN" i="1" dirty="0">
                            <a:latin typeface="Cambria Math" panose="02040503050406030204" pitchFamily="18" charset="0"/>
                          </a:rPr>
                        </m:ctrlPr>
                      </m:naryPr>
                      <m:sub>
                        <m:r>
                          <a:rPr lang="en-US" altLang="zh-CN" i="1" dirty="0">
                            <a:latin typeface="Cambria Math" charset="0"/>
                          </a:rPr>
                          <m:t>𝑖</m:t>
                        </m:r>
                        <m:r>
                          <a:rPr lang="en-US" altLang="zh-CN" i="1" dirty="0">
                            <a:latin typeface="Cambria Math" charset="0"/>
                          </a:rPr>
                          <m:t>=3</m:t>
                        </m:r>
                      </m:sub>
                      <m:sup>
                        <m:r>
                          <a:rPr lang="en-US" altLang="zh-CN" i="1" dirty="0">
                            <a:latin typeface="Cambria Math" charset="0"/>
                          </a:rPr>
                          <m:t>𝑁</m:t>
                        </m:r>
                      </m:sup>
                      <m:e>
                        <m:sSub>
                          <m:sSubPr>
                            <m:ctrlPr>
                              <a:rPr lang="zh-CN"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𝑖</m:t>
                            </m:r>
                          </m:sub>
                        </m:sSub>
                      </m:e>
                    </m:nary>
                    <m:sSub>
                      <m:sSubPr>
                        <m:ctrlPr>
                          <a:rPr lang="zh-CN" altLang="zh-CN" i="1" dirty="0">
                            <a:latin typeface="Cambria Math" panose="02040503050406030204" pitchFamily="18" charset="0"/>
                          </a:rPr>
                        </m:ctrlPr>
                      </m:sSubPr>
                      <m:e>
                        <m:r>
                          <a:rPr lang="en-US" altLang="zh-CN" i="1" dirty="0">
                            <a:latin typeface="Cambria Math" charset="0"/>
                          </a:rPr>
                          <m:t>𝑦</m:t>
                        </m:r>
                      </m:e>
                      <m:sub>
                        <m:r>
                          <a:rPr lang="en-US" altLang="zh-CN" i="1" dirty="0">
                            <a:latin typeface="Cambria Math" charset="0"/>
                          </a:rPr>
                          <m:t>𝑖</m:t>
                        </m:r>
                      </m:sub>
                    </m:sSub>
                    <m:r>
                      <a:rPr lang="en-US" altLang="zh-CN" i="1" dirty="0">
                        <a:latin typeface="Cambria Math" charset="0"/>
                      </a:rPr>
                      <m:t>=</m:t>
                    </m:r>
                    <m:r>
                      <a:rPr lang="en-US" altLang="zh-CN" i="1" dirty="0">
                        <a:latin typeface="Cambria Math" charset="0"/>
                      </a:rPr>
                      <m:t>𝜁</m:t>
                    </m:r>
                  </m:oMath>
                </a14:m>
                <a:r>
                  <a:rPr lang="zh-CN" altLang="zh-CN" dirty="0">
                    <a:effectLst/>
                  </a:rPr>
                  <a:t> </a:t>
                </a:r>
                <a:endParaRPr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l="-964" t="-1164"/>
                </a:stretch>
              </a:blipFill>
            </p:spPr>
            <p:txBody>
              <a:bodyPr/>
              <a:lstStyle/>
              <a:p>
                <a:r>
                  <a:rPr lang="zh-CN" altLang="en-US">
                    <a:noFill/>
                  </a:rPr>
                  <a:t> </a:t>
                </a:r>
              </a:p>
            </p:txBody>
          </p:sp>
        </mc:Fallback>
      </mc:AlternateContent>
      <p:sp>
        <p:nvSpPr>
          <p:cNvPr id="4" name="矩形 3"/>
          <p:cNvSpPr/>
          <p:nvPr/>
        </p:nvSpPr>
        <p:spPr bwMode="auto">
          <a:xfrm>
            <a:off x="7154969" y="2436564"/>
            <a:ext cx="624926" cy="537424"/>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lang="zh-CN" altLang="en-US" sz="2800" dirty="0">
              <a:latin typeface="Times New Roman" panose="02020603050405020304" pitchFamily="18" charset="0"/>
              <a:cs typeface="Times New Roman" panose="02020603050405020304" pitchFamily="18" charset="0"/>
            </a:endParaRPr>
          </a:p>
        </p:txBody>
      </p:sp>
      <p:sp>
        <p:nvSpPr>
          <p:cNvPr id="5" name="线形标注 2(带边框和强调线) 26"/>
          <p:cNvSpPr/>
          <p:nvPr/>
        </p:nvSpPr>
        <p:spPr bwMode="auto">
          <a:xfrm>
            <a:off x="8610997" y="2265776"/>
            <a:ext cx="1155290" cy="616450"/>
          </a:xfrm>
          <a:prstGeom prst="accentBorderCallout2">
            <a:avLst>
              <a:gd name="adj1" fmla="val 18750"/>
              <a:gd name="adj2" fmla="val -8333"/>
              <a:gd name="adj3" fmla="val 18750"/>
              <a:gd name="adj4" fmla="val -16667"/>
              <a:gd name="adj5" fmla="val 32084"/>
              <a:gd name="adj6" fmla="val -67347"/>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r>
              <a:rPr lang="zh-CN" altLang="en-US" sz="2800" dirty="0">
                <a:latin typeface="Times New Roman" panose="02020603050405020304" pitchFamily="18" charset="0"/>
                <a:cs typeface="Times New Roman" panose="02020603050405020304" pitchFamily="18" charset="0"/>
              </a:rPr>
              <a:t>常数</a:t>
            </a:r>
            <a:endParaRPr lang="en-US" altLang="zh-CN" sz="2800" dirty="0">
              <a:latin typeface="Times New Roman" panose="02020603050405020304" pitchFamily="18" charset="0"/>
              <a:cs typeface="Times New Roman" panose="02020603050405020304" pitchFamily="18" charset="0"/>
            </a:endParaRPr>
          </a:p>
          <a:p>
            <a:pPr algn="ctr"/>
            <a:endParaRPr lang="zh-CN" altLang="en-US" sz="2800" dirty="0">
              <a:latin typeface="Times New Roman" panose="02020603050405020304" pitchFamily="18" charset="0"/>
              <a:cs typeface="Times New Roman" panose="02020603050405020304" pitchFamily="18" charset="0"/>
            </a:endParaRPr>
          </a:p>
        </p:txBody>
      </p:sp>
      <p:pic>
        <p:nvPicPr>
          <p:cNvPr id="6" name="Picture 22"/>
          <p:cNvPicPr>
            <a:picLocks noChangeAspect="1" noChangeArrowheads="1"/>
          </p:cNvPicPr>
          <p:nvPr/>
        </p:nvPicPr>
        <p:blipFill>
          <a:blip r:embed="rId4" cstate="print"/>
          <a:srcRect/>
          <a:stretch>
            <a:fillRect/>
          </a:stretch>
        </p:blipFill>
        <p:spPr bwMode="auto">
          <a:xfrm>
            <a:off x="4034971" y="3705654"/>
            <a:ext cx="3811500" cy="3152346"/>
          </a:xfrm>
          <a:prstGeom prst="rect">
            <a:avLst/>
          </a:prstGeom>
          <a:noFill/>
          <a:ln w="9525">
            <a:noFill/>
            <a:miter lim="800000"/>
            <a:headEnd/>
            <a:tailEnd/>
          </a:ln>
          <a:effectLst/>
        </p:spPr>
      </p:pic>
      <p:sp>
        <p:nvSpPr>
          <p:cNvPr id="9" name="TextBox 27"/>
          <p:cNvSpPr txBox="1"/>
          <p:nvPr/>
        </p:nvSpPr>
        <p:spPr>
          <a:xfrm>
            <a:off x="1126540" y="4021322"/>
            <a:ext cx="2095631" cy="1047115"/>
          </a:xfrm>
          <a:prstGeom prst="rect">
            <a:avLst/>
          </a:prstGeom>
          <a:noFill/>
          <a:ln w="28575">
            <a:solidFill>
              <a:srgbClr val="C00000"/>
            </a:solidFill>
          </a:ln>
        </p:spPr>
        <p:txBody>
          <a:bodyPr wrap="square" rtlCol="0">
            <a:noAutofit/>
          </a:bodyPr>
          <a:lstStyle/>
          <a:p>
            <a:r>
              <a:rPr lang="zh-CN" altLang="en-US" sz="2800" dirty="0">
                <a:solidFill>
                  <a:srgbClr val="09405E"/>
                </a:solidFill>
                <a:latin typeface="Microsoft YaHei" panose="020B0503020204020204" pitchFamily="34" charset="-122"/>
                <a:ea typeface="Microsoft YaHei" panose="020B0503020204020204" pitchFamily="34" charset="-122"/>
              </a:rPr>
              <a:t>有界</a:t>
            </a:r>
            <a:endParaRPr lang="en-US" altLang="zh-CN" sz="2800" dirty="0">
              <a:solidFill>
                <a:srgbClr val="09405E"/>
              </a:solidFill>
              <a:latin typeface="Microsoft YaHei" panose="020B0503020204020204" pitchFamily="34" charset="-122"/>
              <a:ea typeface="Microsoft YaHei" panose="020B0503020204020204" pitchFamily="34" charset="-122"/>
            </a:endParaRPr>
          </a:p>
          <a:p>
            <a:endParaRPr lang="en-US" altLang="zh-CN" sz="2800" dirty="0"/>
          </a:p>
        </p:txBody>
      </p:sp>
      <mc:AlternateContent xmlns:mc="http://schemas.openxmlformats.org/markup-compatibility/2006">
        <mc:Choice xmlns:a14="http://schemas.microsoft.com/office/drawing/2010/main" Requires="a14">
          <p:sp>
            <p:nvSpPr>
              <p:cNvPr id="10" name="矩形 9"/>
              <p:cNvSpPr/>
              <p:nvPr/>
            </p:nvSpPr>
            <p:spPr>
              <a:xfrm>
                <a:off x="2000734" y="3066443"/>
                <a:ext cx="35646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9405E"/>
                          </a:solidFill>
                          <a:latin typeface="Cambria Math" panose="02040503050406030204" pitchFamily="18" charset="0"/>
                        </a:rPr>
                        <m:t>⇒</m:t>
                      </m:r>
                      <m:sSub>
                        <m:sSubPr>
                          <m:ctrlPr>
                            <a:rPr lang="zh-CN" altLang="en-US" sz="2800" i="1" smtClean="0">
                              <a:solidFill>
                                <a:srgbClr val="09405E"/>
                              </a:solidFill>
                              <a:latin typeface="Cambria Math" panose="02040503050406030204" pitchFamily="18" charset="0"/>
                            </a:rPr>
                          </m:ctrlPr>
                        </m:sSubPr>
                        <m:e>
                          <m:r>
                            <a:rPr lang="zh-CN" altLang="en-US" sz="2800" i="1">
                              <a:solidFill>
                                <a:srgbClr val="09405E"/>
                              </a:solidFill>
                              <a:latin typeface="Cambria Math" charset="0"/>
                            </a:rPr>
                            <m:t>𝛼</m:t>
                          </m:r>
                        </m:e>
                        <m:sub>
                          <m:r>
                            <a:rPr lang="zh-CN" altLang="en-US" sz="2800" i="0">
                              <a:solidFill>
                                <a:srgbClr val="09405E"/>
                              </a:solidFill>
                              <a:latin typeface="Cambria Math" charset="0"/>
                            </a:rPr>
                            <m:t>1</m:t>
                          </m:r>
                        </m:sub>
                      </m:sSub>
                      <m:r>
                        <a:rPr lang="zh-CN" altLang="en-US" sz="2800" i="0">
                          <a:solidFill>
                            <a:srgbClr val="09405E"/>
                          </a:solidFill>
                          <a:latin typeface="Cambria Math" charset="0"/>
                        </a:rPr>
                        <m:t>=</m:t>
                      </m:r>
                      <m:r>
                        <a:rPr lang="zh-CN" altLang="en-US" sz="2800" i="1">
                          <a:solidFill>
                            <a:srgbClr val="09405E"/>
                          </a:solidFill>
                          <a:latin typeface="Cambria Math" charset="0"/>
                        </a:rPr>
                        <m:t>𝜁</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1</m:t>
                          </m:r>
                        </m:sub>
                      </m:sSub>
                      <m:r>
                        <a:rPr lang="zh-CN" altLang="en-US" sz="2800" i="0">
                          <a:solidFill>
                            <a:srgbClr val="09405E"/>
                          </a:solidFill>
                          <a:latin typeface="Cambria Math" charset="0"/>
                        </a:rPr>
                        <m:t>−</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𝛼</m:t>
                          </m:r>
                        </m:e>
                        <m:sub>
                          <m:r>
                            <a:rPr lang="zh-CN" altLang="en-US" sz="2800" i="0">
                              <a:solidFill>
                                <a:srgbClr val="09405E"/>
                              </a:solidFill>
                              <a:latin typeface="Cambria Math" charset="0"/>
                            </a:rPr>
                            <m:t>2</m:t>
                          </m:r>
                        </m:sub>
                      </m:sSub>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1</m:t>
                          </m:r>
                        </m:sub>
                      </m:sSub>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2</m:t>
                          </m:r>
                        </m:sub>
                      </m:sSub>
                    </m:oMath>
                  </m:oMathPara>
                </a14:m>
                <a:endParaRPr lang="zh-CN" altLang="en-US" sz="2800" dirty="0">
                  <a:solidFill>
                    <a:srgbClr val="09405E"/>
                  </a:solidFill>
                </a:endParaRPr>
              </a:p>
            </p:txBody>
          </p:sp>
        </mc:Choice>
        <mc:Fallback>
          <p:sp>
            <p:nvSpPr>
              <p:cNvPr id="10" name="矩形 9"/>
              <p:cNvSpPr>
                <a:spLocks noRot="1" noChangeAspect="1" noMove="1" noResize="1" noEditPoints="1" noAdjustHandles="1" noChangeArrowheads="1" noChangeShapeType="1" noTextEdit="1"/>
              </p:cNvSpPr>
              <p:nvPr/>
            </p:nvSpPr>
            <p:spPr>
              <a:xfrm>
                <a:off x="2000734" y="3066443"/>
                <a:ext cx="3564630" cy="523220"/>
              </a:xfrm>
              <a:prstGeom prst="rect">
                <a:avLst/>
              </a:prstGeom>
              <a:blipFill>
                <a:blip r:embed="rId5"/>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E7D1E97B-FA0B-312C-EAE0-3E51E9E715C8}"/>
                  </a:ext>
                </a:extLst>
              </p:cNvPr>
              <p:cNvSpPr txBox="1"/>
              <p:nvPr/>
            </p:nvSpPr>
            <p:spPr>
              <a:xfrm>
                <a:off x="1126540" y="4544879"/>
                <a:ext cx="209563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09405E"/>
                          </a:solidFill>
                          <a:latin typeface="Cambria Math" panose="02040503050406030204" pitchFamily="18" charset="0"/>
                        </a:rPr>
                        <m:t>𝐿</m:t>
                      </m:r>
                      <m:r>
                        <a:rPr lang="en-US" altLang="zh-CN" sz="2800" b="0" i="1" dirty="0" smtClean="0">
                          <a:solidFill>
                            <a:srgbClr val="09405E"/>
                          </a:solidFill>
                          <a:latin typeface="Cambria Math" panose="02040503050406030204" pitchFamily="18" charset="0"/>
                          <a:ea typeface="Cambria Math" panose="02040503050406030204" pitchFamily="18" charset="0"/>
                        </a:rPr>
                        <m:t>≤</m:t>
                      </m:r>
                      <m:sSub>
                        <m:sSubPr>
                          <m:ctrlPr>
                            <a:rPr lang="zh-CN" altLang="zh-CN" sz="2800" i="1" dirty="0" smtClean="0">
                              <a:solidFill>
                                <a:srgbClr val="09405E"/>
                              </a:solidFill>
                              <a:latin typeface="Cambria Math" panose="02040503050406030204" pitchFamily="18" charset="0"/>
                            </a:rPr>
                          </m:ctrlPr>
                        </m:sSubPr>
                        <m:e>
                          <m:r>
                            <a:rPr lang="en-US" altLang="zh-CN" sz="2800" i="1" dirty="0">
                              <a:solidFill>
                                <a:srgbClr val="09405E"/>
                              </a:solidFill>
                              <a:latin typeface="Cambria Math" charset="0"/>
                            </a:rPr>
                            <m:t>𝛼</m:t>
                          </m:r>
                        </m:e>
                        <m:sub>
                          <m:r>
                            <a:rPr lang="en-US" altLang="zh-CN" sz="2800" i="1" dirty="0">
                              <a:solidFill>
                                <a:srgbClr val="09405E"/>
                              </a:solidFill>
                              <a:latin typeface="Cambria Math" charset="0"/>
                            </a:rPr>
                            <m:t>2</m:t>
                          </m:r>
                        </m:sub>
                      </m:sSub>
                      <m:r>
                        <a:rPr lang="en-US" altLang="zh-CN" sz="2800" i="1" dirty="0" smtClean="0">
                          <a:solidFill>
                            <a:srgbClr val="09405E"/>
                          </a:solidFill>
                          <a:latin typeface="Cambria Math" panose="02040503050406030204" pitchFamily="18" charset="0"/>
                          <a:ea typeface="Cambria Math" panose="02040503050406030204" pitchFamily="18" charset="0"/>
                        </a:rPr>
                        <m:t>≤</m:t>
                      </m:r>
                      <m:r>
                        <a:rPr lang="en-US" altLang="zh-CN" sz="2800" b="0" i="1" dirty="0" smtClean="0">
                          <a:solidFill>
                            <a:srgbClr val="09405E"/>
                          </a:solidFill>
                          <a:latin typeface="Cambria Math" panose="02040503050406030204" pitchFamily="18" charset="0"/>
                          <a:ea typeface="Cambria Math" panose="02040503050406030204" pitchFamily="18" charset="0"/>
                        </a:rPr>
                        <m:t>𝐻</m:t>
                      </m:r>
                    </m:oMath>
                  </m:oMathPara>
                </a14:m>
                <a:endParaRPr lang="zh-CN" altLang="en-US" sz="2800" dirty="0">
                  <a:solidFill>
                    <a:srgbClr val="09405E"/>
                  </a:solidFill>
                </a:endParaRPr>
              </a:p>
            </p:txBody>
          </p:sp>
        </mc:Choice>
        <mc:Fallback>
          <p:sp>
            <p:nvSpPr>
              <p:cNvPr id="12" name="文本框 11">
                <a:extLst>
                  <a:ext uri="{FF2B5EF4-FFF2-40B4-BE49-F238E27FC236}">
                    <a16:creationId xmlns:a16="http://schemas.microsoft.com/office/drawing/2014/main" id="{E7D1E97B-FA0B-312C-EAE0-3E51E9E715C8}"/>
                  </a:ext>
                </a:extLst>
              </p:cNvPr>
              <p:cNvSpPr txBox="1">
                <a:spLocks noRot="1" noChangeAspect="1" noMove="1" noResize="1" noEditPoints="1" noAdjustHandles="1" noChangeArrowheads="1" noChangeShapeType="1" noTextEdit="1"/>
              </p:cNvSpPr>
              <p:nvPr/>
            </p:nvSpPr>
            <p:spPr>
              <a:xfrm>
                <a:off x="1126540" y="4544879"/>
                <a:ext cx="2095631" cy="523220"/>
              </a:xfrm>
              <a:prstGeom prst="rect">
                <a:avLst/>
              </a:prstGeom>
              <a:blipFill>
                <a:blip r:embed="rId6"/>
                <a:stretch>
                  <a:fillRect b="-24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DCCCE6BE-FC40-5912-0AA2-A148B62D8A0A}"/>
                  </a:ext>
                </a:extLst>
              </p:cNvPr>
              <p:cNvSpPr txBox="1"/>
              <p:nvPr/>
            </p:nvSpPr>
            <p:spPr>
              <a:xfrm>
                <a:off x="5720669" y="3210192"/>
                <a:ext cx="3947886" cy="403700"/>
              </a:xfrm>
              <a:prstGeom prst="rect">
                <a:avLst/>
              </a:prstGeom>
              <a:noFill/>
            </p:spPr>
            <p:txBody>
              <a:bodyPr wrap="square">
                <a:spAutoFit/>
              </a:bodyPr>
              <a:lstStyle/>
              <a:p>
                <a:r>
                  <a:rPr lang="zh-CN" altLang="en-US" sz="2000" kern="100" dirty="0">
                    <a:solidFill>
                      <a:srgbClr val="09405E"/>
                    </a:solidFill>
                    <a:latin typeface="Times New Roman" panose="02020603050405020304" pitchFamily="18" charset="0"/>
                    <a:ea typeface="方正博雅宋_GBK"/>
                    <a:cs typeface="Times New Roman" panose="02020603050405020304" pitchFamily="18" charset="0"/>
                  </a:rPr>
                  <a:t>（</a:t>
                </a:r>
                <a:r>
                  <a:rPr lang="zh-CN" altLang="zh-CN" sz="2000" kern="100" dirty="0">
                    <a:solidFill>
                      <a:srgbClr val="09405E"/>
                    </a:solidFill>
                    <a:effectLst/>
                    <a:latin typeface="Times New Roman" panose="02020603050405020304" pitchFamily="18" charset="0"/>
                    <a:ea typeface="方正博雅宋_GBK"/>
                    <a:cs typeface="Times New Roman" panose="02020603050405020304" pitchFamily="18" charset="0"/>
                  </a:rPr>
                  <a:t>两边同乘以</a:t>
                </a:r>
                <a14:m>
                  <m:oMath xmlns:m="http://schemas.openxmlformats.org/officeDocument/2006/math">
                    <m:sSub>
                      <m:sSubPr>
                        <m:ctrlPr>
                          <a:rPr lang="zh-CN" altLang="zh-CN" sz="2000" i="1" kern="100">
                            <a:solidFill>
                              <a:srgbClr val="09405E"/>
                            </a:solidFill>
                            <a:effectLst/>
                            <a:latin typeface="Cambria Math" panose="02040503050406030204" pitchFamily="18" charset="0"/>
                            <a:ea typeface="Cambria Math" panose="02040503050406030204" pitchFamily="18" charset="0"/>
                          </a:rPr>
                        </m:ctrlPr>
                      </m:sSubPr>
                      <m:e>
                        <m:r>
                          <a:rPr lang="en-US" altLang="zh-CN" sz="2000" i="1" kern="100">
                            <a:solidFill>
                              <a:srgbClr val="09405E"/>
                            </a:solidFill>
                            <a:effectLst/>
                            <a:latin typeface="Cambria Math" panose="02040503050406030204" pitchFamily="18" charset="0"/>
                            <a:ea typeface="方正博雅宋_GBK"/>
                            <a:cs typeface="Times New Roman" panose="02020603050405020304" pitchFamily="18" charset="0"/>
                          </a:rPr>
                          <m:t>𝑦</m:t>
                        </m:r>
                      </m:e>
                      <m:sub>
                        <m:r>
                          <a:rPr lang="en-US" altLang="zh-CN" sz="2000" i="1" kern="100">
                            <a:solidFill>
                              <a:srgbClr val="09405E"/>
                            </a:solidFill>
                            <a:effectLst/>
                            <a:latin typeface="Cambria Math" panose="02040503050406030204" pitchFamily="18" charset="0"/>
                            <a:ea typeface="方正博雅宋_GBK"/>
                            <a:cs typeface="Times New Roman" panose="02020603050405020304" pitchFamily="18" charset="0"/>
                          </a:rPr>
                          <m:t>1</m:t>
                        </m:r>
                      </m:sub>
                    </m:sSub>
                  </m:oMath>
                </a14:m>
                <a:r>
                  <a:rPr lang="zh-CN" altLang="zh-CN" sz="2000" kern="100" dirty="0">
                    <a:solidFill>
                      <a:srgbClr val="09405E"/>
                    </a:solidFill>
                    <a:effectLst/>
                    <a:latin typeface="Times New Roman" panose="02020603050405020304" pitchFamily="18" charset="0"/>
                    <a:ea typeface="方正博雅宋_GBK"/>
                    <a:cs typeface="Times New Roman" panose="02020603050405020304" pitchFamily="18" charset="0"/>
                  </a:rPr>
                  <a:t>，且</a:t>
                </a:r>
                <a14:m>
                  <m:oMath xmlns:m="http://schemas.openxmlformats.org/officeDocument/2006/math">
                    <m:sSubSup>
                      <m:sSubSupPr>
                        <m:ctrlPr>
                          <a:rPr lang="zh-CN" altLang="zh-CN" sz="2000" i="1" kern="100">
                            <a:solidFill>
                              <a:srgbClr val="09405E"/>
                            </a:solidFill>
                            <a:effectLst/>
                            <a:latin typeface="Cambria Math" panose="02040503050406030204" pitchFamily="18" charset="0"/>
                            <a:ea typeface="Cambria Math" panose="02040503050406030204" pitchFamily="18" charset="0"/>
                          </a:rPr>
                        </m:ctrlPr>
                      </m:sSubSupPr>
                      <m:e>
                        <m:r>
                          <a:rPr lang="en-US" altLang="zh-CN" sz="2000" i="1" kern="100">
                            <a:solidFill>
                              <a:srgbClr val="09405E"/>
                            </a:solidFill>
                            <a:effectLst/>
                            <a:latin typeface="Cambria Math" panose="02040503050406030204" pitchFamily="18" charset="0"/>
                            <a:ea typeface="方正博雅宋_GBK"/>
                            <a:cs typeface="Times New Roman" panose="02020603050405020304" pitchFamily="18" charset="0"/>
                          </a:rPr>
                          <m:t>𝑦</m:t>
                        </m:r>
                      </m:e>
                      <m:sub>
                        <m:r>
                          <a:rPr lang="en-US" altLang="zh-CN" sz="2000" b="0" i="1" kern="100" smtClean="0">
                            <a:solidFill>
                              <a:srgbClr val="09405E"/>
                            </a:solidFill>
                            <a:effectLst/>
                            <a:latin typeface="Cambria Math" panose="02040503050406030204" pitchFamily="18" charset="0"/>
                            <a:ea typeface="方正博雅宋_GBK"/>
                            <a:cs typeface="Times New Roman" panose="02020603050405020304" pitchFamily="18" charset="0"/>
                          </a:rPr>
                          <m:t>1</m:t>
                        </m:r>
                      </m:sub>
                      <m:sup>
                        <m:r>
                          <a:rPr lang="en-US" altLang="zh-CN" sz="2000" i="1" kern="100">
                            <a:solidFill>
                              <a:srgbClr val="09405E"/>
                            </a:solidFill>
                            <a:effectLst/>
                            <a:latin typeface="Cambria Math" panose="02040503050406030204" pitchFamily="18" charset="0"/>
                            <a:ea typeface="方正博雅宋_GBK"/>
                            <a:cs typeface="Times New Roman" panose="02020603050405020304" pitchFamily="18" charset="0"/>
                          </a:rPr>
                          <m:t>2</m:t>
                        </m:r>
                      </m:sup>
                    </m:sSubSup>
                    <m:r>
                      <a:rPr lang="en-US" altLang="zh-CN" sz="2000" i="1" kern="100">
                        <a:solidFill>
                          <a:srgbClr val="09405E"/>
                        </a:solidFill>
                        <a:effectLst/>
                        <a:latin typeface="Cambria Math" panose="02040503050406030204" pitchFamily="18" charset="0"/>
                        <a:ea typeface="方正博雅宋_GBK"/>
                        <a:cs typeface="Times New Roman" panose="02020603050405020304" pitchFamily="18" charset="0"/>
                      </a:rPr>
                      <m:t>=</m:t>
                    </m:r>
                    <m:r>
                      <a:rPr lang="en-US" altLang="zh-CN" sz="2000" kern="100">
                        <a:solidFill>
                          <a:srgbClr val="09405E"/>
                        </a:solidFill>
                        <a:effectLst/>
                        <a:latin typeface="Cambria Math" panose="02040503050406030204" pitchFamily="18" charset="0"/>
                        <a:ea typeface="方正博雅宋_GBK"/>
                        <a:cs typeface="Times New Roman" panose="02020603050405020304" pitchFamily="18" charset="0"/>
                      </a:rPr>
                      <m:t>1</m:t>
                    </m:r>
                  </m:oMath>
                </a14:m>
                <a:r>
                  <a:rPr lang="zh-CN" altLang="en-US" sz="2000" dirty="0">
                    <a:solidFill>
                      <a:srgbClr val="09405E"/>
                    </a:solidFill>
                    <a:effectLst/>
                  </a:rPr>
                  <a:t>）</a:t>
                </a:r>
                <a:r>
                  <a:rPr lang="zh-CN" altLang="zh-CN" sz="2000" dirty="0">
                    <a:solidFill>
                      <a:srgbClr val="09405E"/>
                    </a:solidFill>
                    <a:effectLst/>
                  </a:rPr>
                  <a:t> </a:t>
                </a:r>
                <a:endParaRPr lang="zh-CN" altLang="en-US" sz="2000" dirty="0">
                  <a:solidFill>
                    <a:srgbClr val="09405E"/>
                  </a:solidFill>
                </a:endParaRPr>
              </a:p>
            </p:txBody>
          </p:sp>
        </mc:Choice>
        <mc:Fallback>
          <p:sp>
            <p:nvSpPr>
              <p:cNvPr id="14" name="文本框 13">
                <a:extLst>
                  <a:ext uri="{FF2B5EF4-FFF2-40B4-BE49-F238E27FC236}">
                    <a16:creationId xmlns:a16="http://schemas.microsoft.com/office/drawing/2014/main" id="{DCCCE6BE-FC40-5912-0AA2-A148B62D8A0A}"/>
                  </a:ext>
                </a:extLst>
              </p:cNvPr>
              <p:cNvSpPr txBox="1">
                <a:spLocks noRot="1" noChangeAspect="1" noMove="1" noResize="1" noEditPoints="1" noAdjustHandles="1" noChangeArrowheads="1" noChangeShapeType="1" noTextEdit="1"/>
              </p:cNvSpPr>
              <p:nvPr/>
            </p:nvSpPr>
            <p:spPr>
              <a:xfrm>
                <a:off x="5720669" y="3210192"/>
                <a:ext cx="3947886" cy="403700"/>
              </a:xfrm>
              <a:prstGeom prst="rect">
                <a:avLst/>
              </a:prstGeom>
              <a:blipFill>
                <a:blip r:embed="rId7"/>
                <a:stretch>
                  <a:fillRect l="-1603" t="-12121" b="-24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851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SMO: </a:t>
            </a:r>
            <a:r>
              <a:rPr lang="zh-CN" altLang="en-US" dirty="0"/>
              <a:t>关于一个变量优化</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p:txBody>
              <a:bodyPr/>
              <a:lstStyle/>
              <a:p>
                <a:pPr>
                  <a:lnSpc>
                    <a:spcPct val="100000"/>
                  </a:lnSpc>
                </a:pPr>
                <a:r>
                  <a:rPr lang="zh-CN" altLang="en-US" dirty="0"/>
                  <a:t>将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charset="0"/>
                            <a:ea typeface="Cambria Math" panose="02040503050406030204" pitchFamily="18" charset="0"/>
                          </a:rPr>
                          <m:t>1</m:t>
                        </m:r>
                      </m:sub>
                    </m:sSub>
                  </m:oMath>
                </a14:m>
                <a:r>
                  <a:rPr lang="zh-CN" altLang="en-US" dirty="0"/>
                  <a:t>写成关于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b="0" i="1" smtClean="0">
                            <a:latin typeface="Cambria Math" charset="0"/>
                            <a:ea typeface="Cambria Math" panose="02040503050406030204" pitchFamily="18" charset="0"/>
                          </a:rPr>
                          <m:t>2</m:t>
                        </m:r>
                      </m:sub>
                    </m:sSub>
                  </m:oMath>
                </a14:m>
                <a:r>
                  <a:rPr lang="zh-CN" altLang="en-US" dirty="0"/>
                  <a:t>的等式：</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1</m:t>
                        </m:r>
                      </m:sub>
                    </m:sSub>
                    <m:r>
                      <a:rPr lang="en-US" altLang="zh-CN" i="1" dirty="0">
                        <a:latin typeface="Cambria Math" charset="0"/>
                      </a:rPr>
                      <m:t>=</m:t>
                    </m:r>
                    <m:r>
                      <a:rPr lang="en-US" altLang="zh-CN" i="1" dirty="0">
                        <a:latin typeface="Cambria Math" charset="0"/>
                      </a:rPr>
                      <m:t>𝜁</m:t>
                    </m:r>
                    <m:sSub>
                      <m:sSubPr>
                        <m:ctrlPr>
                          <a:rPr lang="zh-CN" altLang="zh-CN" i="1" dirty="0">
                            <a:latin typeface="Cambria Math" panose="02040503050406030204" pitchFamily="18" charset="0"/>
                          </a:rPr>
                        </m:ctrlPr>
                      </m:sSubPr>
                      <m:e>
                        <m:r>
                          <a:rPr lang="en-US" altLang="zh-CN" i="1" dirty="0">
                            <a:latin typeface="Cambria Math" charset="0"/>
                          </a:rPr>
                          <m:t>𝑦</m:t>
                        </m:r>
                      </m:e>
                      <m:sub>
                        <m:r>
                          <a:rPr lang="en-US" altLang="zh-CN" i="1" dirty="0">
                            <a:latin typeface="Cambria Math" charset="0"/>
                          </a:rPr>
                          <m:t>1</m:t>
                        </m:r>
                      </m:sub>
                    </m:sSub>
                    <m:r>
                      <a:rPr lang="en-US" altLang="zh-CN" i="1" dirty="0">
                        <a:latin typeface="Cambria Math" charset="0"/>
                      </a:rPr>
                      <m:t>−</m:t>
                    </m:r>
                    <m:sSub>
                      <m:sSubPr>
                        <m:ctrlPr>
                          <a:rPr lang="zh-CN"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2</m:t>
                        </m:r>
                      </m:sub>
                    </m:sSub>
                    <m:sSub>
                      <m:sSubPr>
                        <m:ctrlPr>
                          <a:rPr lang="zh-CN" altLang="zh-CN" i="1" dirty="0">
                            <a:latin typeface="Cambria Math" panose="02040503050406030204" pitchFamily="18" charset="0"/>
                          </a:rPr>
                        </m:ctrlPr>
                      </m:sSubPr>
                      <m:e>
                        <m:r>
                          <a:rPr lang="en-US" altLang="zh-CN" i="1" dirty="0">
                            <a:latin typeface="Cambria Math" charset="0"/>
                          </a:rPr>
                          <m:t>𝑦</m:t>
                        </m:r>
                      </m:e>
                      <m:sub>
                        <m:r>
                          <a:rPr lang="en-US" altLang="zh-CN" i="1" dirty="0">
                            <a:latin typeface="Cambria Math" charset="0"/>
                          </a:rPr>
                          <m:t>1</m:t>
                        </m:r>
                      </m:sub>
                    </m:sSub>
                    <m:sSub>
                      <m:sSubPr>
                        <m:ctrlPr>
                          <a:rPr lang="zh-CN" altLang="zh-CN" i="1" dirty="0">
                            <a:latin typeface="Cambria Math" panose="02040503050406030204" pitchFamily="18" charset="0"/>
                          </a:rPr>
                        </m:ctrlPr>
                      </m:sSubPr>
                      <m:e>
                        <m:r>
                          <a:rPr lang="en-US" altLang="zh-CN" i="1" dirty="0">
                            <a:latin typeface="Cambria Math" charset="0"/>
                          </a:rPr>
                          <m:t>𝑦</m:t>
                        </m:r>
                      </m:e>
                      <m:sub>
                        <m:r>
                          <a:rPr lang="en-US" altLang="zh-CN" i="1" dirty="0">
                            <a:latin typeface="Cambria Math" charset="0"/>
                          </a:rPr>
                          <m:t>2</m:t>
                        </m:r>
                      </m:sub>
                    </m:sSub>
                  </m:oMath>
                </a14:m>
                <a:r>
                  <a:rPr lang="zh-CN" altLang="zh-CN" dirty="0">
                    <a:effectLst/>
                  </a:rPr>
                  <a:t> </a:t>
                </a:r>
                <a:endParaRPr lang="en-US" altLang="zh-CN" dirty="0"/>
              </a:p>
              <a:p>
                <a:pPr>
                  <a:lnSpc>
                    <a:spcPct val="100000"/>
                  </a:lnSpc>
                </a:pPr>
                <a:endParaRPr lang="en-US" altLang="zh-CN" dirty="0"/>
              </a:p>
              <a:p>
                <a:pPr>
                  <a:lnSpc>
                    <a:spcPct val="100000"/>
                  </a:lnSpc>
                </a:pPr>
                <a:r>
                  <a:rPr lang="zh-CN" altLang="en-US" dirty="0"/>
                  <a:t>目标函数 </a:t>
                </a:r>
                <a14:m>
                  <m:oMath xmlns:m="http://schemas.openxmlformats.org/officeDocument/2006/math">
                    <m:r>
                      <a:rPr lang="en-US" altLang="zh-CN" i="1" dirty="0">
                        <a:latin typeface="Cambria Math" panose="02040503050406030204" pitchFamily="18" charset="0"/>
                        <a:ea typeface="Microsoft YaHei" panose="020B0503020204020204" pitchFamily="34" charset="-122"/>
                        <a:cs typeface="Times New Roman" panose="02020603050405020304" pitchFamily="18" charset="0"/>
                      </a:rPr>
                      <m:t>𝑊</m:t>
                    </m:r>
                    <m:d>
                      <m:dPr>
                        <m:ctrlPr>
                          <a:rPr lang="en-US" altLang="zh-CN" i="1" dirty="0">
                            <a:latin typeface="Cambria Math" panose="02040503050406030204" pitchFamily="18" charset="0"/>
                            <a:ea typeface="Microsoft YaHei" panose="020B0503020204020204" pitchFamily="34" charset="-122"/>
                            <a:cs typeface="Times New Roman" panose="02020603050405020304" pitchFamily="18" charset="0"/>
                          </a:rPr>
                        </m:ctrlPr>
                      </m:dPr>
                      <m:e>
                        <m:r>
                          <a:rPr lang="en-US" altLang="zh-CN" b="1" i="1" dirty="0">
                            <a:latin typeface="Cambria Math" panose="02040503050406030204" pitchFamily="18" charset="0"/>
                            <a:ea typeface="Cambria Math" panose="02040503050406030204" pitchFamily="18" charset="0"/>
                            <a:cs typeface="Times New Roman" panose="02020603050405020304" pitchFamily="18" charset="0"/>
                          </a:rPr>
                          <m:t>𝜶</m:t>
                        </m:r>
                      </m:e>
                    </m:d>
                  </m:oMath>
                </a14:m>
                <a:r>
                  <a:rPr lang="zh-CN" altLang="en-US" dirty="0"/>
                  <a:t>：</a:t>
                </a:r>
                <a:r>
                  <a:rPr lang="en-US" altLang="zh-CN" dirty="0"/>
                  <a:t> </a:t>
                </a:r>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zh-CN" altLang="en-US" i="1" smtClean="0">
                                <a:solidFill>
                                  <a:srgbClr val="C00000"/>
                                </a:solidFill>
                                <a:latin typeface="Cambria Math" panose="02040503050406030204" pitchFamily="18" charset="0"/>
                              </a:rPr>
                            </m:ctrlPr>
                          </m:sSubPr>
                          <m:e>
                            <m:r>
                              <a:rPr lang="zh-CN" altLang="en-US" i="1">
                                <a:solidFill>
                                  <a:srgbClr val="C00000"/>
                                </a:solidFill>
                                <a:latin typeface="Cambria Math" charset="0"/>
                              </a:rPr>
                              <m:t>𝛼</m:t>
                            </m:r>
                          </m:e>
                          <m:sub>
                            <m:r>
                              <a:rPr lang="en-US" altLang="zh-CN" i="1">
                                <a:solidFill>
                                  <a:srgbClr val="C00000"/>
                                </a:solidFill>
                                <a:latin typeface="Cambria Math" panose="02040503050406030204" pitchFamily="18" charset="0"/>
                              </a:rPr>
                              <m:t>1</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charset="0"/>
                              </a:rPr>
                              <m:t>𝛼</m:t>
                            </m:r>
                          </m:e>
                          <m:sub>
                            <m:r>
                              <a:rPr lang="en-US" altLang="zh-CN" i="1">
                                <a:latin typeface="Cambria Math" panose="02040503050406030204" pitchFamily="18" charset="0"/>
                              </a:rPr>
                              <m:t>𝑁</m:t>
                            </m:r>
                          </m:sub>
                        </m:sSub>
                      </m:e>
                    </m:d>
                    <m:r>
                      <a:rPr lang="en-US" altLang="zh-CN" b="0" i="1" smtClean="0">
                        <a:latin typeface="Cambria Math" panose="02040503050406030204" pitchFamily="18" charset="0"/>
                      </a:rPr>
                      <m:t>=</m:t>
                    </m:r>
                    <m:r>
                      <a:rPr lang="en-US" altLang="zh-CN" i="1">
                        <a:latin typeface="Cambria Math" panose="02040503050406030204" pitchFamily="18" charset="0"/>
                      </a:rPr>
                      <m:t>𝑊</m:t>
                    </m:r>
                    <m:d>
                      <m:dPr>
                        <m:ctrlPr>
                          <a:rPr lang="en-US" altLang="zh-CN" i="1">
                            <a:latin typeface="Cambria Math" panose="02040503050406030204" pitchFamily="18" charset="0"/>
                          </a:rPr>
                        </m:ctrlPr>
                      </m:dPr>
                      <m:e>
                        <m:r>
                          <a:rPr lang="en-US" altLang="zh-CN" i="1" dirty="0" smtClean="0">
                            <a:solidFill>
                              <a:srgbClr val="C00000"/>
                            </a:solidFill>
                            <a:latin typeface="Cambria Math" charset="0"/>
                          </a:rPr>
                          <m:t>𝜁</m:t>
                        </m:r>
                        <m:sSub>
                          <m:sSubPr>
                            <m:ctrlPr>
                              <a:rPr lang="zh-CN" altLang="zh-CN" i="1" dirty="0">
                                <a:solidFill>
                                  <a:srgbClr val="C00000"/>
                                </a:solidFill>
                                <a:latin typeface="Cambria Math" panose="02040503050406030204" pitchFamily="18" charset="0"/>
                              </a:rPr>
                            </m:ctrlPr>
                          </m:sSubPr>
                          <m:e>
                            <m:r>
                              <a:rPr lang="en-US" altLang="zh-CN" i="1" dirty="0">
                                <a:solidFill>
                                  <a:srgbClr val="C00000"/>
                                </a:solidFill>
                                <a:latin typeface="Cambria Math" charset="0"/>
                              </a:rPr>
                              <m:t>𝑦</m:t>
                            </m:r>
                          </m:e>
                          <m:sub>
                            <m:r>
                              <a:rPr lang="en-US" altLang="zh-CN" i="1" dirty="0">
                                <a:solidFill>
                                  <a:srgbClr val="C00000"/>
                                </a:solidFill>
                                <a:latin typeface="Cambria Math" charset="0"/>
                              </a:rPr>
                              <m:t>1</m:t>
                            </m:r>
                          </m:sub>
                        </m:sSub>
                        <m:r>
                          <a:rPr lang="en-US" altLang="zh-CN" i="1" dirty="0">
                            <a:solidFill>
                              <a:srgbClr val="C00000"/>
                            </a:solidFill>
                            <a:latin typeface="Cambria Math" charset="0"/>
                          </a:rPr>
                          <m:t>−</m:t>
                        </m:r>
                        <m:sSub>
                          <m:sSubPr>
                            <m:ctrlPr>
                              <a:rPr lang="zh-CN" altLang="zh-CN" i="1" dirty="0">
                                <a:solidFill>
                                  <a:srgbClr val="C00000"/>
                                </a:solidFill>
                                <a:latin typeface="Cambria Math" panose="02040503050406030204" pitchFamily="18" charset="0"/>
                              </a:rPr>
                            </m:ctrlPr>
                          </m:sSubPr>
                          <m:e>
                            <m:r>
                              <a:rPr lang="en-US" altLang="zh-CN" i="1" dirty="0">
                                <a:solidFill>
                                  <a:srgbClr val="C00000"/>
                                </a:solidFill>
                                <a:latin typeface="Cambria Math" charset="0"/>
                              </a:rPr>
                              <m:t>𝛼</m:t>
                            </m:r>
                          </m:e>
                          <m:sub>
                            <m:r>
                              <a:rPr lang="en-US" altLang="zh-CN" i="1" dirty="0">
                                <a:solidFill>
                                  <a:srgbClr val="C00000"/>
                                </a:solidFill>
                                <a:latin typeface="Cambria Math" charset="0"/>
                              </a:rPr>
                              <m:t>2</m:t>
                            </m:r>
                          </m:sub>
                        </m:sSub>
                        <m:sSub>
                          <m:sSubPr>
                            <m:ctrlPr>
                              <a:rPr lang="zh-CN" altLang="zh-CN" i="1" dirty="0">
                                <a:solidFill>
                                  <a:srgbClr val="C00000"/>
                                </a:solidFill>
                                <a:latin typeface="Cambria Math" panose="02040503050406030204" pitchFamily="18" charset="0"/>
                              </a:rPr>
                            </m:ctrlPr>
                          </m:sSubPr>
                          <m:e>
                            <m:r>
                              <a:rPr lang="en-US" altLang="zh-CN" i="1" dirty="0">
                                <a:solidFill>
                                  <a:srgbClr val="C00000"/>
                                </a:solidFill>
                                <a:latin typeface="Cambria Math" charset="0"/>
                              </a:rPr>
                              <m:t>𝑦</m:t>
                            </m:r>
                          </m:e>
                          <m:sub>
                            <m:r>
                              <a:rPr lang="en-US" altLang="zh-CN" i="1" dirty="0">
                                <a:solidFill>
                                  <a:srgbClr val="C00000"/>
                                </a:solidFill>
                                <a:latin typeface="Cambria Math" charset="0"/>
                              </a:rPr>
                              <m:t>1</m:t>
                            </m:r>
                          </m:sub>
                        </m:sSub>
                        <m:sSub>
                          <m:sSubPr>
                            <m:ctrlPr>
                              <a:rPr lang="zh-CN" altLang="zh-CN" i="1" dirty="0">
                                <a:solidFill>
                                  <a:srgbClr val="C00000"/>
                                </a:solidFill>
                                <a:latin typeface="Cambria Math" panose="02040503050406030204" pitchFamily="18" charset="0"/>
                              </a:rPr>
                            </m:ctrlPr>
                          </m:sSubPr>
                          <m:e>
                            <m:r>
                              <a:rPr lang="en-US" altLang="zh-CN" i="1" dirty="0">
                                <a:solidFill>
                                  <a:srgbClr val="C00000"/>
                                </a:solidFill>
                                <a:latin typeface="Cambria Math" charset="0"/>
                              </a:rPr>
                              <m:t>𝑦</m:t>
                            </m:r>
                          </m:e>
                          <m:sub>
                            <m:r>
                              <a:rPr lang="en-US" altLang="zh-CN" i="1" dirty="0">
                                <a:solidFill>
                                  <a:srgbClr val="C00000"/>
                                </a:solidFill>
                                <a:latin typeface="Cambria Math" charset="0"/>
                              </a:rPr>
                              <m:t>2</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charset="0"/>
                              </a:rPr>
                              <m:t>𝛼</m:t>
                            </m:r>
                          </m:e>
                          <m:sub>
                            <m:r>
                              <a:rPr lang="en-US" altLang="zh-CN" i="1">
                                <a:latin typeface="Cambria Math" panose="02040503050406030204" pitchFamily="18" charset="0"/>
                              </a:rPr>
                              <m:t>𝑁</m:t>
                            </m:r>
                          </m:sub>
                        </m:sSub>
                      </m:e>
                    </m:d>
                  </m:oMath>
                </a14:m>
                <a:endParaRPr lang="en-US" altLang="zh-CN" dirty="0"/>
              </a:p>
              <a:p>
                <a:pPr>
                  <a:lnSpc>
                    <a:spcPct val="100000"/>
                  </a:lnSpc>
                </a:pPr>
                <a:endParaRPr lang="en-US" altLang="zh-CN" dirty="0"/>
              </a:p>
              <a:p>
                <a:pPr>
                  <a:lnSpc>
                    <a:spcPct val="100000"/>
                  </a:lnSpc>
                </a:pPr>
                <a:r>
                  <a:rPr lang="zh-CN" altLang="en-US" dirty="0"/>
                  <a:t>关于变量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charset="0"/>
                            <a:ea typeface="Cambria Math" panose="02040503050406030204" pitchFamily="18" charset="0"/>
                          </a:rPr>
                          <m:t>2</m:t>
                        </m:r>
                      </m:sub>
                    </m:sSub>
                  </m:oMath>
                </a14:m>
                <a:r>
                  <a:rPr lang="zh-CN" altLang="en-US" dirty="0"/>
                  <a:t>的二次函数：</a:t>
                </a: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r>
                  <a:rPr lang="zh-CN" altLang="en-US" dirty="0"/>
                  <a:t>不考虑</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charset="0"/>
                            <a:ea typeface="Cambria Math" panose="02040503050406030204" pitchFamily="18" charset="0"/>
                          </a:rPr>
                          <m:t>2</m:t>
                        </m:r>
                      </m:sub>
                    </m:sSub>
                  </m:oMath>
                </a14:m>
                <a:r>
                  <a:rPr lang="zh-CN" altLang="en-US" dirty="0"/>
                  <a:t> 的取值范围，可求全局最优解</a:t>
                </a:r>
                <a:endParaRPr lang="en-US" altLang="zh-CN" dirty="0"/>
              </a:p>
              <a:p>
                <a:pPr>
                  <a:lnSpc>
                    <a:spcPct val="100000"/>
                  </a:lnSpc>
                </a:pPr>
                <a:endParaRPr lang="en-US" altLang="zh-CN" dirty="0"/>
              </a:p>
              <a:p>
                <a:pPr>
                  <a:lnSpc>
                    <a:spcPct val="100000"/>
                  </a:lnSpc>
                </a:pPr>
                <a:endParaRPr lang="zh-CN" altLang="en-US" dirty="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943" t="-12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194762" y="3481953"/>
                <a:ext cx="9348265" cy="898964"/>
              </a:xfrm>
              <a:prstGeom prst="rect">
                <a:avLst/>
              </a:prstGeom>
            </p:spPr>
            <p:txBody>
              <a:bodyPr wrap="none">
                <a:spAutoFit/>
              </a:bodyPr>
              <a:lstStyle/>
              <a:p>
                <a:pPr>
                  <a:lnSpc>
                    <a:spcPct val="100000"/>
                  </a:lnSpc>
                </a:pPr>
                <a14:m>
                  <m:oMathPara xmlns:m="http://schemas.openxmlformats.org/officeDocument/2006/math">
                    <m:oMathParaPr>
                      <m:jc m:val="centerGroup"/>
                    </m:oMathParaPr>
                    <m:oMath xmlns:m="http://schemas.openxmlformats.org/officeDocument/2006/math">
                      <m:r>
                        <a:rPr lang="zh-CN" altLang="en-US" sz="2800" i="1" smtClean="0">
                          <a:solidFill>
                            <a:srgbClr val="09405E"/>
                          </a:solidFill>
                          <a:latin typeface="Cambria Math" charset="0"/>
                        </a:rPr>
                        <m:t>𝑊</m:t>
                      </m:r>
                      <m:r>
                        <a:rPr lang="zh-CN" altLang="en-US" sz="2800">
                          <a:solidFill>
                            <a:srgbClr val="09405E"/>
                          </a:solidFill>
                          <a:latin typeface="Cambria Math" charset="0"/>
                        </a:rPr>
                        <m:t>(</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𝛼</m:t>
                          </m:r>
                        </m:e>
                        <m:sub>
                          <m:r>
                            <a:rPr lang="zh-CN" altLang="en-US" sz="2800">
                              <a:solidFill>
                                <a:srgbClr val="09405E"/>
                              </a:solidFill>
                              <a:latin typeface="Cambria Math" charset="0"/>
                            </a:rPr>
                            <m:t>2</m:t>
                          </m:r>
                        </m:sub>
                      </m:sSub>
                      <m:r>
                        <a:rPr lang="zh-CN" altLang="en-US" sz="2800">
                          <a:solidFill>
                            <a:srgbClr val="09405E"/>
                          </a:solidFill>
                          <a:latin typeface="Cambria Math" charset="0"/>
                        </a:rPr>
                        <m:t>)=</m:t>
                      </m:r>
                      <m:f>
                        <m:fPr>
                          <m:ctrlPr>
                            <a:rPr lang="zh-CN" altLang="zh-CN" sz="2800" i="1">
                              <a:solidFill>
                                <a:srgbClr val="09405E"/>
                              </a:solidFill>
                              <a:latin typeface="Cambria Math" panose="02040503050406030204" pitchFamily="18" charset="0"/>
                            </a:rPr>
                          </m:ctrlPr>
                        </m:fPr>
                        <m:num>
                          <m:r>
                            <a:rPr lang="en-US" altLang="zh-CN" sz="2800" i="1">
                              <a:solidFill>
                                <a:srgbClr val="09405E"/>
                              </a:solidFill>
                              <a:latin typeface="Cambria Math" charset="0"/>
                            </a:rPr>
                            <m:t>1</m:t>
                          </m:r>
                        </m:num>
                        <m:den>
                          <m:r>
                            <a:rPr lang="en-US" altLang="zh-CN" sz="2800" i="1">
                              <a:solidFill>
                                <a:srgbClr val="09405E"/>
                              </a:solidFill>
                              <a:latin typeface="Cambria Math" charset="0"/>
                            </a:rPr>
                            <m:t>2</m:t>
                          </m:r>
                        </m:den>
                      </m:f>
                      <m:r>
                        <a:rPr lang="en-US" altLang="zh-CN" sz="2800" i="1">
                          <a:solidFill>
                            <a:srgbClr val="09405E"/>
                          </a:solidFill>
                          <a:latin typeface="Cambria Math" charset="0"/>
                        </a:rPr>
                        <m:t>(</m:t>
                      </m:r>
                      <m:r>
                        <a:rPr lang="en-US" altLang="zh-CN" sz="2800" i="1">
                          <a:solidFill>
                            <a:srgbClr val="09405E"/>
                          </a:solidFill>
                          <a:latin typeface="Cambria Math" charset="0"/>
                        </a:rPr>
                        <m:t>𝜁</m:t>
                      </m:r>
                      <m:r>
                        <a:rPr lang="en-US" altLang="zh-CN" sz="2800" i="1">
                          <a:solidFill>
                            <a:srgbClr val="09405E"/>
                          </a:solidFill>
                          <a:latin typeface="Cambria Math" charset="0"/>
                        </a:rPr>
                        <m:t>−</m:t>
                      </m:r>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2</m:t>
                          </m:r>
                        </m:sub>
                      </m:sSub>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2</m:t>
                          </m:r>
                        </m:sub>
                      </m:sSub>
                      <m:sSup>
                        <m:sSupPr>
                          <m:ctrlPr>
                            <a:rPr lang="zh-CN" altLang="zh-CN" sz="2800" i="1">
                              <a:solidFill>
                                <a:srgbClr val="09405E"/>
                              </a:solidFill>
                              <a:latin typeface="Cambria Math" panose="02040503050406030204" pitchFamily="18" charset="0"/>
                            </a:rPr>
                          </m:ctrlPr>
                        </m:sSupPr>
                        <m:e>
                          <m:r>
                            <a:rPr lang="en-US" altLang="zh-CN" sz="2800" i="1">
                              <a:solidFill>
                                <a:srgbClr val="09405E"/>
                              </a:solidFill>
                              <a:latin typeface="Cambria Math" charset="0"/>
                            </a:rPr>
                            <m:t>)</m:t>
                          </m:r>
                        </m:e>
                        <m:sup>
                          <m:r>
                            <a:rPr lang="en-US" altLang="zh-CN" sz="2800" i="1">
                              <a:solidFill>
                                <a:srgbClr val="09405E"/>
                              </a:solidFill>
                              <a:latin typeface="Cambria Math" charset="0"/>
                            </a:rPr>
                            <m:t>2</m:t>
                          </m:r>
                        </m:sup>
                      </m:sSup>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𝐾</m:t>
                          </m:r>
                        </m:e>
                        <m:sub>
                          <m:r>
                            <a:rPr lang="en-US" altLang="zh-CN" sz="2800" i="1">
                              <a:solidFill>
                                <a:srgbClr val="09405E"/>
                              </a:solidFill>
                              <a:latin typeface="Cambria Math" charset="0"/>
                            </a:rPr>
                            <m:t>11</m:t>
                          </m:r>
                        </m:sub>
                      </m:sSub>
                      <m:r>
                        <a:rPr lang="en-US" altLang="zh-CN" sz="2800" i="1">
                          <a:solidFill>
                            <a:srgbClr val="09405E"/>
                          </a:solidFill>
                          <a:latin typeface="Cambria Math" charset="0"/>
                        </a:rPr>
                        <m:t>+</m:t>
                      </m:r>
                      <m:f>
                        <m:fPr>
                          <m:ctrlPr>
                            <a:rPr lang="zh-CN" altLang="zh-CN" sz="2800" i="1">
                              <a:solidFill>
                                <a:srgbClr val="09405E"/>
                              </a:solidFill>
                              <a:latin typeface="Cambria Math" panose="02040503050406030204" pitchFamily="18" charset="0"/>
                            </a:rPr>
                          </m:ctrlPr>
                        </m:fPr>
                        <m:num>
                          <m:r>
                            <a:rPr lang="en-US" altLang="zh-CN" sz="2800" i="1">
                              <a:solidFill>
                                <a:srgbClr val="09405E"/>
                              </a:solidFill>
                              <a:latin typeface="Cambria Math" charset="0"/>
                            </a:rPr>
                            <m:t>1</m:t>
                          </m:r>
                        </m:num>
                        <m:den>
                          <m:r>
                            <a:rPr lang="en-US" altLang="zh-CN" sz="2800" i="1">
                              <a:solidFill>
                                <a:srgbClr val="09405E"/>
                              </a:solidFill>
                              <a:latin typeface="Cambria Math" charset="0"/>
                            </a:rPr>
                            <m:t>2</m:t>
                          </m:r>
                        </m:den>
                      </m:f>
                      <m:sSubSup>
                        <m:sSubSupPr>
                          <m:ctrlPr>
                            <a:rPr lang="zh-CN"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rPr>
                            <m:t>𝛼</m:t>
                          </m:r>
                        </m:e>
                        <m:sub>
                          <m:r>
                            <a:rPr lang="en-US" altLang="zh-CN" sz="2800" i="1">
                              <a:solidFill>
                                <a:srgbClr val="09405E"/>
                              </a:solidFill>
                              <a:latin typeface="Cambria Math" charset="0"/>
                            </a:rPr>
                            <m:t>2</m:t>
                          </m:r>
                        </m:sub>
                        <m:sup>
                          <m:r>
                            <a:rPr lang="en-US" altLang="zh-CN" sz="2800" i="1">
                              <a:solidFill>
                                <a:srgbClr val="09405E"/>
                              </a:solidFill>
                              <a:latin typeface="Cambria Math" charset="0"/>
                            </a:rPr>
                            <m:t>2</m:t>
                          </m:r>
                        </m:sup>
                      </m:sSubSup>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𝐾</m:t>
                          </m:r>
                        </m:e>
                        <m:sub>
                          <m:r>
                            <a:rPr lang="en-US" altLang="zh-CN" sz="2800" i="1">
                              <a:solidFill>
                                <a:srgbClr val="09405E"/>
                              </a:solidFill>
                              <a:latin typeface="Cambria Math" charset="0"/>
                            </a:rPr>
                            <m:t>22</m:t>
                          </m:r>
                        </m:sub>
                      </m:sSub>
                      <m:r>
                        <a:rPr lang="en-US" altLang="zh-CN" sz="2800" i="1">
                          <a:solidFill>
                            <a:srgbClr val="09405E"/>
                          </a:solidFill>
                          <a:latin typeface="Cambria Math" charset="0"/>
                        </a:rPr>
                        <m:t>+</m:t>
                      </m:r>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2</m:t>
                          </m:r>
                        </m:sub>
                      </m:sSub>
                      <m:r>
                        <a:rPr lang="en-US" altLang="zh-CN" sz="2800" i="1">
                          <a:solidFill>
                            <a:srgbClr val="09405E"/>
                          </a:solidFill>
                          <a:latin typeface="Cambria Math" charset="0"/>
                        </a:rPr>
                        <m:t>(</m:t>
                      </m:r>
                      <m:r>
                        <a:rPr lang="en-US" altLang="zh-CN" sz="2800" i="1">
                          <a:solidFill>
                            <a:srgbClr val="09405E"/>
                          </a:solidFill>
                          <a:latin typeface="Cambria Math" charset="0"/>
                        </a:rPr>
                        <m:t>𝜁</m:t>
                      </m:r>
                      <m:r>
                        <a:rPr lang="en-US" altLang="zh-CN" sz="2800" i="1">
                          <a:solidFill>
                            <a:srgbClr val="09405E"/>
                          </a:solidFill>
                          <a:latin typeface="Cambria Math" charset="0"/>
                        </a:rPr>
                        <m:t>−</m:t>
                      </m:r>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2</m:t>
                          </m:r>
                        </m:sub>
                      </m:sSub>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2</m:t>
                          </m:r>
                        </m:sub>
                      </m:sSub>
                      <m:r>
                        <a:rPr lang="en-US" altLang="zh-CN" sz="2800" i="1">
                          <a:solidFill>
                            <a:srgbClr val="09405E"/>
                          </a:solidFill>
                          <a:latin typeface="Cambria Math" charset="0"/>
                        </a:rPr>
                        <m:t>)</m:t>
                      </m:r>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2</m:t>
                          </m:r>
                        </m:sub>
                      </m:sSub>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𝐾</m:t>
                          </m:r>
                        </m:e>
                        <m:sub>
                          <m:r>
                            <a:rPr lang="en-US" altLang="zh-CN" sz="2800" i="1">
                              <a:solidFill>
                                <a:srgbClr val="09405E"/>
                              </a:solidFill>
                              <a:latin typeface="Cambria Math" charset="0"/>
                            </a:rPr>
                            <m:t>12</m:t>
                          </m:r>
                        </m:sub>
                      </m:sSub>
                    </m:oMath>
                  </m:oMathPara>
                </a14:m>
                <a:endParaRPr lang="en-US" altLang="zh-CN" sz="28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1194762" y="3481953"/>
                <a:ext cx="9348265" cy="898964"/>
              </a:xfrm>
              <a:prstGeom prst="rect">
                <a:avLst/>
              </a:prstGeom>
              <a:blipFill>
                <a:blip r:embed="rId3"/>
                <a:stretch>
                  <a:fillRect b="-69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605201" y="4519189"/>
                <a:ext cx="7340984" cy="523220"/>
              </a:xfrm>
              <a:prstGeom prst="rect">
                <a:avLst/>
              </a:prstGeom>
            </p:spPr>
            <p:txBody>
              <a:bodyPr wrap="none">
                <a:spAutoFit/>
              </a:bodyPr>
              <a:lstStyle/>
              <a:p>
                <a14:m>
                  <m:oMath xmlns:m="http://schemas.openxmlformats.org/officeDocument/2006/math">
                    <m:r>
                      <a:rPr lang="zh-CN" altLang="en-US" sz="2800" smtClean="0">
                        <a:solidFill>
                          <a:srgbClr val="09405E"/>
                        </a:solidFill>
                        <a:latin typeface="Cambria Math" charset="0"/>
                      </a:rPr>
                      <m:t>+</m:t>
                    </m:r>
                    <m:r>
                      <a:rPr lang="zh-CN" altLang="en-US" sz="2800" i="0">
                        <a:solidFill>
                          <a:srgbClr val="09405E"/>
                        </a:solidFill>
                        <a:latin typeface="Cambria Math" charset="0"/>
                      </a:rPr>
                      <m:t>(</m:t>
                    </m:r>
                    <m:r>
                      <a:rPr lang="zh-CN" altLang="en-US" sz="2800" i="1">
                        <a:solidFill>
                          <a:srgbClr val="09405E"/>
                        </a:solidFill>
                        <a:latin typeface="Cambria Math" charset="0"/>
                      </a:rPr>
                      <m:t>𝜁</m:t>
                    </m:r>
                    <m:r>
                      <a:rPr lang="zh-CN" altLang="en-US" sz="2800" i="0">
                        <a:solidFill>
                          <a:srgbClr val="09405E"/>
                        </a:solidFill>
                        <a:latin typeface="Cambria Math" charset="0"/>
                      </a:rPr>
                      <m:t>−</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𝛼</m:t>
                        </m:r>
                      </m:e>
                      <m:sub>
                        <m:r>
                          <a:rPr lang="zh-CN" altLang="en-US" sz="2800" i="0">
                            <a:solidFill>
                              <a:srgbClr val="09405E"/>
                            </a:solidFill>
                            <a:latin typeface="Cambria Math" charset="0"/>
                          </a:rPr>
                          <m:t>2</m:t>
                        </m:r>
                      </m:sub>
                    </m:sSub>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2</m:t>
                        </m:r>
                      </m:sub>
                    </m:sSub>
                    <m:r>
                      <a:rPr lang="zh-CN" altLang="en-US" sz="2800" i="0">
                        <a:solidFill>
                          <a:srgbClr val="09405E"/>
                        </a:solidFill>
                        <a:latin typeface="Cambria Math" charset="0"/>
                      </a:rPr>
                      <m:t>)</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𝑣</m:t>
                        </m:r>
                      </m:e>
                      <m:sub>
                        <m:r>
                          <a:rPr lang="zh-CN" altLang="en-US" sz="2800" i="0">
                            <a:solidFill>
                              <a:srgbClr val="09405E"/>
                            </a:solidFill>
                            <a:latin typeface="Cambria Math" charset="0"/>
                          </a:rPr>
                          <m:t>1</m:t>
                        </m:r>
                      </m:sub>
                    </m:sSub>
                    <m:r>
                      <a:rPr lang="zh-CN" altLang="en-US" sz="2800" i="0">
                        <a:solidFill>
                          <a:srgbClr val="09405E"/>
                        </a:solidFill>
                        <a:latin typeface="Cambria Math" charset="0"/>
                      </a:rPr>
                      <m:t>+</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𝛼</m:t>
                        </m:r>
                      </m:e>
                      <m:sub>
                        <m:r>
                          <a:rPr lang="zh-CN" altLang="en-US" sz="2800" i="0">
                            <a:solidFill>
                              <a:srgbClr val="09405E"/>
                            </a:solidFill>
                            <a:latin typeface="Cambria Math" charset="0"/>
                          </a:rPr>
                          <m:t>2</m:t>
                        </m:r>
                      </m:sub>
                    </m:sSub>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2</m:t>
                        </m:r>
                      </m:sub>
                    </m:sSub>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𝑣</m:t>
                        </m:r>
                      </m:e>
                      <m:sub>
                        <m:r>
                          <a:rPr lang="zh-CN" altLang="en-US" sz="2800" i="0">
                            <a:solidFill>
                              <a:srgbClr val="09405E"/>
                            </a:solidFill>
                            <a:latin typeface="Cambria Math" charset="0"/>
                          </a:rPr>
                          <m:t>2</m:t>
                        </m:r>
                      </m:sub>
                    </m:sSub>
                    <m:r>
                      <a:rPr lang="en-US" altLang="zh-CN" sz="2800" i="1">
                        <a:solidFill>
                          <a:srgbClr val="09405E"/>
                        </a:solidFill>
                        <a:latin typeface="Cambria Math" charset="0"/>
                      </a:rPr>
                      <m:t>−</m:t>
                    </m:r>
                    <m:r>
                      <a:rPr lang="en-US" altLang="zh-CN" sz="2800" i="1">
                        <a:solidFill>
                          <a:srgbClr val="09405E"/>
                        </a:solidFill>
                        <a:latin typeface="Cambria Math" charset="0"/>
                      </a:rPr>
                      <m:t>𝜁</m:t>
                    </m:r>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1</m:t>
                        </m:r>
                      </m:sub>
                    </m:sSub>
                    <m:r>
                      <a:rPr lang="en-US" altLang="zh-CN" sz="2800" i="1">
                        <a:solidFill>
                          <a:srgbClr val="09405E"/>
                        </a:solidFill>
                        <a:latin typeface="Cambria Math" charset="0"/>
                      </a:rPr>
                      <m:t>+</m:t>
                    </m:r>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2</m:t>
                        </m:r>
                      </m:sub>
                    </m:sSub>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1</m:t>
                        </m:r>
                      </m:sub>
                    </m:sSub>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2</m:t>
                        </m:r>
                      </m:sub>
                    </m:sSub>
                    <m:r>
                      <a:rPr lang="en-US" altLang="zh-CN" sz="2800" i="1">
                        <a:solidFill>
                          <a:srgbClr val="09405E"/>
                        </a:solidFill>
                        <a:latin typeface="Cambria Math" charset="0"/>
                      </a:rPr>
                      <m:t>−</m:t>
                    </m:r>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𝛼</m:t>
                        </m:r>
                      </m:e>
                      <m:sub>
                        <m:r>
                          <a:rPr lang="en-US" altLang="zh-CN" sz="2800" i="1">
                            <a:solidFill>
                              <a:srgbClr val="09405E"/>
                            </a:solidFill>
                            <a:latin typeface="Cambria Math" charset="0"/>
                          </a:rPr>
                          <m:t>2</m:t>
                        </m:r>
                      </m:sub>
                    </m:sSub>
                  </m:oMath>
                </a14:m>
                <a:r>
                  <a:rPr lang="zh-CN" altLang="zh-CN" sz="2800" dirty="0">
                    <a:solidFill>
                      <a:srgbClr val="09405E"/>
                    </a:solidFill>
                    <a:effectLst/>
                  </a:rPr>
                  <a:t> </a:t>
                </a:r>
                <a:endParaRPr lang="zh-CN" altLang="en-US" sz="2800" dirty="0">
                  <a:solidFill>
                    <a:srgbClr val="09405E"/>
                  </a:solidFill>
                </a:endParaRPr>
              </a:p>
            </p:txBody>
          </p:sp>
        </mc:Choice>
        <mc:Fallback>
          <p:sp>
            <p:nvSpPr>
              <p:cNvPr id="8" name="矩形 7"/>
              <p:cNvSpPr>
                <a:spLocks noRot="1" noChangeAspect="1" noMove="1" noResize="1" noEditPoints="1" noAdjustHandles="1" noChangeArrowheads="1" noChangeShapeType="1" noTextEdit="1"/>
              </p:cNvSpPr>
              <p:nvPr/>
            </p:nvSpPr>
            <p:spPr>
              <a:xfrm>
                <a:off x="2605201" y="4519189"/>
                <a:ext cx="7340984" cy="523220"/>
              </a:xfrm>
              <a:prstGeom prst="rect">
                <a:avLst/>
              </a:prstGeom>
              <a:blipFill>
                <a:blip r:embed="rId4"/>
                <a:stretch>
                  <a:fillRect l="-172" b="-190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7238934" y="5285591"/>
                <a:ext cx="4512069" cy="856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smtClean="0">
                              <a:solidFill>
                                <a:srgbClr val="C00000"/>
                              </a:solidFill>
                              <a:latin typeface="Cambria Math" panose="02040503050406030204" pitchFamily="18" charset="0"/>
                            </a:rPr>
                          </m:ctrlPr>
                        </m:sSubSupPr>
                        <m:e>
                          <m:r>
                            <a:rPr lang="en-US" altLang="zh-CN" sz="2400" i="1">
                              <a:solidFill>
                                <a:srgbClr val="C00000"/>
                              </a:solidFill>
                              <a:latin typeface="Cambria Math" charset="0"/>
                            </a:rPr>
                            <m:t>𝛼</m:t>
                          </m:r>
                        </m:e>
                        <m:sub>
                          <m:r>
                            <a:rPr lang="en-US" altLang="zh-CN" sz="2400" i="1">
                              <a:solidFill>
                                <a:srgbClr val="C00000"/>
                              </a:solidFill>
                              <a:latin typeface="Cambria Math" charset="0"/>
                            </a:rPr>
                            <m:t>2</m:t>
                          </m:r>
                        </m:sub>
                        <m:sup>
                          <m:r>
                            <m:rPr>
                              <m:sty m:val="p"/>
                            </m:rPr>
                            <a:rPr lang="en-US" altLang="zh-CN" sz="2400">
                              <a:solidFill>
                                <a:srgbClr val="C00000"/>
                              </a:solidFill>
                              <a:latin typeface="Cambria Math" charset="0"/>
                            </a:rPr>
                            <m:t>new</m:t>
                          </m:r>
                        </m:sup>
                      </m:sSubSup>
                      <m:r>
                        <a:rPr lang="en-US" altLang="zh-CN" sz="2400" i="1">
                          <a:solidFill>
                            <a:srgbClr val="C00000"/>
                          </a:solidFill>
                          <a:latin typeface="Cambria Math" charset="0"/>
                        </a:rPr>
                        <m:t>=</m:t>
                      </m:r>
                      <m:sSubSup>
                        <m:sSubSupPr>
                          <m:ctrlPr>
                            <a:rPr lang="zh-CN" altLang="zh-CN" sz="2400" i="1">
                              <a:solidFill>
                                <a:srgbClr val="C00000"/>
                              </a:solidFill>
                              <a:latin typeface="Cambria Math" panose="02040503050406030204" pitchFamily="18" charset="0"/>
                            </a:rPr>
                          </m:ctrlPr>
                        </m:sSubSupPr>
                        <m:e>
                          <m:r>
                            <a:rPr lang="en-US" altLang="zh-CN" sz="2400" i="1">
                              <a:solidFill>
                                <a:srgbClr val="C00000"/>
                              </a:solidFill>
                              <a:latin typeface="Cambria Math" charset="0"/>
                            </a:rPr>
                            <m:t>𝛼</m:t>
                          </m:r>
                        </m:e>
                        <m:sub>
                          <m:r>
                            <a:rPr lang="en-US" altLang="zh-CN" sz="2400" i="1">
                              <a:solidFill>
                                <a:srgbClr val="C00000"/>
                              </a:solidFill>
                              <a:latin typeface="Cambria Math" charset="0"/>
                            </a:rPr>
                            <m:t>2</m:t>
                          </m:r>
                        </m:sub>
                        <m:sup>
                          <m:r>
                            <m:rPr>
                              <m:sty m:val="p"/>
                            </m:rPr>
                            <a:rPr lang="en-US" altLang="zh-CN" sz="2400">
                              <a:solidFill>
                                <a:srgbClr val="C00000"/>
                              </a:solidFill>
                              <a:latin typeface="Cambria Math" charset="0"/>
                            </a:rPr>
                            <m:t>old</m:t>
                          </m:r>
                        </m:sup>
                      </m:sSubSup>
                      <m:r>
                        <a:rPr lang="en-US" altLang="zh-CN" sz="2400" i="1">
                          <a:solidFill>
                            <a:srgbClr val="C00000"/>
                          </a:solidFill>
                          <a:latin typeface="Cambria Math" charset="0"/>
                        </a:rPr>
                        <m:t>+</m:t>
                      </m:r>
                      <m:f>
                        <m:fPr>
                          <m:ctrlPr>
                            <a:rPr lang="zh-CN" altLang="zh-CN" sz="2400" i="1">
                              <a:solidFill>
                                <a:srgbClr val="C00000"/>
                              </a:solidFill>
                              <a:latin typeface="Cambria Math" panose="02040503050406030204" pitchFamily="18" charset="0"/>
                            </a:rPr>
                          </m:ctrlPr>
                        </m:fPr>
                        <m:num>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charset="0"/>
                                </a:rPr>
                                <m:t>𝑦</m:t>
                              </m:r>
                            </m:e>
                            <m:sub>
                              <m:r>
                                <a:rPr lang="en-US" altLang="zh-CN" sz="2400" i="1">
                                  <a:solidFill>
                                    <a:srgbClr val="C00000"/>
                                  </a:solidFill>
                                  <a:latin typeface="Cambria Math" charset="0"/>
                                </a:rPr>
                                <m:t>2</m:t>
                              </m:r>
                            </m:sub>
                          </m:sSub>
                          <m:r>
                            <a:rPr lang="en-US" altLang="zh-CN" sz="2400" i="1">
                              <a:solidFill>
                                <a:srgbClr val="C00000"/>
                              </a:solidFill>
                              <a:latin typeface="Cambria Math" charset="0"/>
                            </a:rPr>
                            <m:t>(</m:t>
                          </m:r>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charset="0"/>
                                </a:rPr>
                                <m:t>𝐸</m:t>
                              </m:r>
                            </m:e>
                            <m:sub>
                              <m:r>
                                <a:rPr lang="en-US" altLang="zh-CN" sz="2400" i="1">
                                  <a:solidFill>
                                    <a:srgbClr val="C00000"/>
                                  </a:solidFill>
                                  <a:latin typeface="Cambria Math" charset="0"/>
                                </a:rPr>
                                <m:t>1</m:t>
                              </m:r>
                            </m:sub>
                          </m:sSub>
                          <m:r>
                            <a:rPr lang="en-US" altLang="zh-CN" sz="2400" i="1">
                              <a:solidFill>
                                <a:srgbClr val="C00000"/>
                              </a:solidFill>
                              <a:latin typeface="Cambria Math" charset="0"/>
                            </a:rPr>
                            <m:t>−</m:t>
                          </m:r>
                          <m:sSub>
                            <m:sSubPr>
                              <m:ctrlPr>
                                <a:rPr lang="zh-CN" altLang="zh-CN" sz="2400" i="1">
                                  <a:solidFill>
                                    <a:srgbClr val="C00000"/>
                                  </a:solidFill>
                                  <a:latin typeface="Cambria Math" panose="02040503050406030204" pitchFamily="18" charset="0"/>
                                </a:rPr>
                              </m:ctrlPr>
                            </m:sSubPr>
                            <m:e>
                              <m:r>
                                <a:rPr lang="en-US" altLang="zh-CN" sz="2400" i="1">
                                  <a:solidFill>
                                    <a:srgbClr val="C00000"/>
                                  </a:solidFill>
                                  <a:latin typeface="Cambria Math" charset="0"/>
                                </a:rPr>
                                <m:t>𝐸</m:t>
                              </m:r>
                            </m:e>
                            <m:sub>
                              <m:r>
                                <a:rPr lang="en-US" altLang="zh-CN" sz="2400" i="1">
                                  <a:solidFill>
                                    <a:srgbClr val="C00000"/>
                                  </a:solidFill>
                                  <a:latin typeface="Cambria Math" charset="0"/>
                                </a:rPr>
                                <m:t>2</m:t>
                              </m:r>
                            </m:sub>
                          </m:sSub>
                          <m:r>
                            <a:rPr lang="en-US" altLang="zh-CN" sz="2400" i="1">
                              <a:solidFill>
                                <a:srgbClr val="C00000"/>
                              </a:solidFill>
                              <a:latin typeface="Cambria Math" charset="0"/>
                            </a:rPr>
                            <m:t>)</m:t>
                          </m:r>
                        </m:num>
                        <m:den>
                          <m:sSub>
                            <m:sSubPr>
                              <m:ctrlPr>
                                <a:rPr lang="zh-CN" altLang="en-US" sz="2400" i="1">
                                  <a:solidFill>
                                    <a:srgbClr val="C00000"/>
                                  </a:solidFill>
                                </a:rPr>
                              </m:ctrlPr>
                            </m:sSubPr>
                            <m:e>
                              <m:r>
                                <a:rPr lang="en-US" altLang="zh-CN" sz="2400" i="1">
                                  <a:solidFill>
                                    <a:srgbClr val="C00000"/>
                                  </a:solidFill>
                                </a:rPr>
                                <m:t>𝐾</m:t>
                              </m:r>
                            </m:e>
                            <m:sub>
                              <m:r>
                                <a:rPr lang="en-US" altLang="zh-CN" sz="2400" i="1">
                                  <a:solidFill>
                                    <a:srgbClr val="C00000"/>
                                  </a:solidFill>
                                </a:rPr>
                                <m:t>11</m:t>
                              </m:r>
                            </m:sub>
                          </m:sSub>
                          <m:r>
                            <a:rPr lang="en-US" altLang="zh-CN" sz="2400" i="1">
                              <a:solidFill>
                                <a:srgbClr val="C00000"/>
                              </a:solidFill>
                            </a:rPr>
                            <m:t>+</m:t>
                          </m:r>
                          <m:sSub>
                            <m:sSubPr>
                              <m:ctrlPr>
                                <a:rPr lang="zh-CN" altLang="en-US" sz="2400" i="1">
                                  <a:solidFill>
                                    <a:srgbClr val="C00000"/>
                                  </a:solidFill>
                                </a:rPr>
                              </m:ctrlPr>
                            </m:sSubPr>
                            <m:e>
                              <m:r>
                                <a:rPr lang="en-US" altLang="zh-CN" sz="2400" i="1">
                                  <a:solidFill>
                                    <a:srgbClr val="C00000"/>
                                  </a:solidFill>
                                </a:rPr>
                                <m:t>𝐾</m:t>
                              </m:r>
                            </m:e>
                            <m:sub>
                              <m:r>
                                <a:rPr lang="en-US" altLang="zh-CN" sz="2400" i="1">
                                  <a:solidFill>
                                    <a:srgbClr val="C00000"/>
                                  </a:solidFill>
                                </a:rPr>
                                <m:t>22</m:t>
                              </m:r>
                            </m:sub>
                          </m:sSub>
                          <m:r>
                            <a:rPr lang="en-US" altLang="zh-CN" sz="2400" i="1">
                              <a:solidFill>
                                <a:srgbClr val="C00000"/>
                              </a:solidFill>
                            </a:rPr>
                            <m:t>−2</m:t>
                          </m:r>
                          <m:sSub>
                            <m:sSubPr>
                              <m:ctrlPr>
                                <a:rPr lang="zh-CN" altLang="en-US" sz="2400" i="1">
                                  <a:solidFill>
                                    <a:srgbClr val="C00000"/>
                                  </a:solidFill>
                                </a:rPr>
                              </m:ctrlPr>
                            </m:sSubPr>
                            <m:e>
                              <m:r>
                                <a:rPr lang="en-US" altLang="zh-CN" sz="2400" i="1">
                                  <a:solidFill>
                                    <a:srgbClr val="C00000"/>
                                  </a:solidFill>
                                </a:rPr>
                                <m:t>𝐾</m:t>
                              </m:r>
                            </m:e>
                            <m:sub>
                              <m:r>
                                <a:rPr lang="en-US" altLang="zh-CN" sz="2400" i="1">
                                  <a:solidFill>
                                    <a:srgbClr val="C00000"/>
                                  </a:solidFill>
                                </a:rPr>
                                <m:t>12</m:t>
                              </m:r>
                            </m:sub>
                          </m:sSub>
                        </m:den>
                      </m:f>
                    </m:oMath>
                  </m:oMathPara>
                </a14:m>
                <a:endParaRPr lang="zh-CN" altLang="en-US" sz="2400" dirty="0">
                  <a:solidFill>
                    <a:srgbClr val="C00000"/>
                  </a:solidFill>
                </a:endParaRPr>
              </a:p>
            </p:txBody>
          </p:sp>
        </mc:Choice>
        <mc:Fallback>
          <p:sp>
            <p:nvSpPr>
              <p:cNvPr id="9" name="矩形 8"/>
              <p:cNvSpPr>
                <a:spLocks noRot="1" noChangeAspect="1" noMove="1" noResize="1" noEditPoints="1" noAdjustHandles="1" noChangeArrowheads="1" noChangeShapeType="1" noTextEdit="1"/>
              </p:cNvSpPr>
              <p:nvPr/>
            </p:nvSpPr>
            <p:spPr>
              <a:xfrm>
                <a:off x="7238934" y="5285591"/>
                <a:ext cx="4512069" cy="856260"/>
              </a:xfrm>
              <a:prstGeom prst="rect">
                <a:avLst/>
              </a:prstGeom>
              <a:blipFill>
                <a:blip r:embed="rId5"/>
                <a:stretch>
                  <a:fillRect b="-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718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t>求解</a:t>
                </a:r>
                <a14:m>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charset="0"/>
                            <a:cs typeface="Cambria Math" panose="02040503050406030204" charset="0"/>
                          </a:rPr>
                          <m:t>𝛼</m:t>
                        </m:r>
                      </m:e>
                      <m:sub>
                        <m:r>
                          <a:rPr lang="en-US" altLang="zh-CN" i="1">
                            <a:latin typeface="Cambria Math" charset="0"/>
                            <a:cs typeface="Cambria Math" panose="02040503050406030204" charset="0"/>
                          </a:rPr>
                          <m:t>2</m:t>
                        </m:r>
                      </m:sub>
                    </m:sSub>
                  </m:oMath>
                </a14:m>
                <a:endParaRPr/>
              </a:p>
            </p:txBody>
          </p:sp>
        </mc:Choice>
        <mc:Fallback xmlns="">
          <p:sp>
            <p:nvSpPr>
              <p:cNvPr id="2" name="标题 1"/>
              <p:cNvSpPr>
                <a:spLocks noRot="1" noChangeAspect="1" noMove="1" noResize="1" noEditPoints="1" noAdjustHandles="1" noChangeArrowheads="1" noChangeShapeType="1" noTextEdit="1"/>
              </p:cNvSpPr>
              <p:nvPr>
                <p:ph type="title"/>
              </p:nvPr>
            </p:nvSpPr>
            <p:spPr>
              <a:blipFill rotWithShape="1">
                <a:blip r:embed="rId7"/>
                <a:stretch>
                  <a:fillRect l="-2" t="-3740" r="1"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281242" y="968992"/>
                <a:ext cx="11389143" cy="783804"/>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r>
                        <a:rPr lang="en-US" altLang="zh-CN" sz="2400" i="1" smtClean="0">
                          <a:solidFill>
                            <a:srgbClr val="09405E"/>
                          </a:solidFill>
                          <a:latin typeface="Cambria Math" panose="02040503050406030204" charset="0"/>
                          <a:cs typeface="Cambria Math" panose="02040503050406030204" charset="0"/>
                        </a:rPr>
                        <m:t>𝑊</m:t>
                      </m:r>
                      <m:r>
                        <a:rPr lang="en-US" altLang="zh-CN" sz="2400" i="1" smtClean="0">
                          <a:solidFill>
                            <a:srgbClr val="09405E"/>
                          </a:solidFill>
                          <a:latin typeface="Cambria Math" panose="02040503050406030204" charset="0"/>
                          <a:cs typeface="Cambria Math" panose="02040503050406030204" charset="0"/>
                        </a:rPr>
                        <m:t>(</m:t>
                      </m:r>
                      <m:sSub>
                        <m:sSubPr>
                          <m:ctrlPr>
                            <a:rPr lang="en-US" altLang="zh-CN" sz="2400" i="1">
                              <a:solidFill>
                                <a:srgbClr val="09405E"/>
                              </a:solidFill>
                              <a:latin typeface="Cambria Math" panose="02040503050406030204" pitchFamily="18" charset="0"/>
                              <a:cs typeface="Cambria Math" panose="02040503050406030204" charset="0"/>
                            </a:rPr>
                          </m:ctrlPr>
                        </m:sSubPr>
                        <m:e>
                          <m:r>
                            <a:rPr lang="en-US" altLang="zh-CN" sz="2400" i="1">
                              <a:solidFill>
                                <a:srgbClr val="09405E"/>
                              </a:solidFill>
                              <a:latin typeface="Cambria Math" panose="02040503050406030204" charset="0"/>
                              <a:cs typeface="Cambria Math" panose="02040503050406030204" charset="0"/>
                            </a:rPr>
                            <m:t>𝛼</m:t>
                          </m:r>
                        </m:e>
                        <m:sub>
                          <m:r>
                            <a:rPr lang="en-US" altLang="zh-CN" sz="2400" i="1">
                              <a:solidFill>
                                <a:srgbClr val="09405E"/>
                              </a:solidFill>
                              <a:latin typeface="Cambria Math" panose="02040503050406030204" charset="0"/>
                              <a:cs typeface="Cambria Math" panose="02040503050406030204" charset="0"/>
                            </a:rPr>
                            <m:t>1</m:t>
                          </m:r>
                        </m:sub>
                      </m:sSub>
                      <m:r>
                        <a:rPr lang="en-US" altLang="zh-CN" sz="2400" i="1">
                          <a:solidFill>
                            <a:srgbClr val="09405E"/>
                          </a:solidFill>
                          <a:latin typeface="Cambria Math" panose="02040503050406030204" charset="0"/>
                          <a:cs typeface="Cambria Math" panose="02040503050406030204" charset="0"/>
                        </a:rPr>
                        <m:t>,</m:t>
                      </m:r>
                      <m:sSub>
                        <m:sSubPr>
                          <m:ctrlPr>
                            <a:rPr lang="en-US" altLang="zh-CN" sz="2400" i="1">
                              <a:solidFill>
                                <a:srgbClr val="09405E"/>
                              </a:solidFill>
                              <a:latin typeface="Cambria Math" panose="02040503050406030204" pitchFamily="18" charset="0"/>
                              <a:cs typeface="Cambria Math" panose="02040503050406030204" charset="0"/>
                            </a:rPr>
                          </m:ctrlPr>
                        </m:sSubPr>
                        <m:e>
                          <m:r>
                            <a:rPr lang="en-US" altLang="zh-CN" sz="2400" i="1">
                              <a:solidFill>
                                <a:srgbClr val="09405E"/>
                              </a:solidFill>
                              <a:latin typeface="Cambria Math" panose="02040503050406030204" charset="0"/>
                              <a:cs typeface="Cambria Math" panose="02040503050406030204" charset="0"/>
                            </a:rPr>
                            <m:t>𝛼</m:t>
                          </m:r>
                        </m:e>
                        <m:sub>
                          <m:r>
                            <a:rPr lang="en-US" altLang="zh-CN" sz="2400" i="1">
                              <a:solidFill>
                                <a:srgbClr val="09405E"/>
                              </a:solidFill>
                              <a:latin typeface="Cambria Math" panose="02040503050406030204" charset="0"/>
                              <a:cs typeface="Cambria Math" panose="02040503050406030204" charset="0"/>
                            </a:rPr>
                            <m:t>2</m:t>
                          </m:r>
                        </m:sub>
                      </m:sSub>
                      <m:r>
                        <a:rPr lang="en-US" altLang="zh-CN" sz="2400" i="1">
                          <a:solidFill>
                            <a:srgbClr val="09405E"/>
                          </a:solidFill>
                          <a:latin typeface="Cambria Math" panose="02040503050406030204" charset="0"/>
                          <a:cs typeface="Cambria Math" panose="02040503050406030204" charset="0"/>
                        </a:rPr>
                        <m:t>)=</m:t>
                      </m:r>
                      <m:f>
                        <m:fPr>
                          <m:ctrlPr>
                            <a:rPr lang="en-US" altLang="zh-CN" sz="2400" i="1">
                              <a:solidFill>
                                <a:srgbClr val="09405E"/>
                              </a:solidFill>
                              <a:latin typeface="Cambria Math" panose="02040503050406030204" pitchFamily="18" charset="0"/>
                              <a:cs typeface="Cambria Math" panose="02040503050406030204" charset="0"/>
                            </a:rPr>
                          </m:ctrlPr>
                        </m:fPr>
                        <m:num>
                          <m:r>
                            <a:rPr lang="en-US" altLang="zh-CN" sz="2400" i="1">
                              <a:solidFill>
                                <a:srgbClr val="09405E"/>
                              </a:solidFill>
                              <a:latin typeface="Cambria Math" panose="02040503050406030204" charset="0"/>
                              <a:cs typeface="Cambria Math" panose="02040503050406030204" charset="0"/>
                            </a:rPr>
                            <m:t>1</m:t>
                          </m:r>
                        </m:num>
                        <m:den>
                          <m:r>
                            <a:rPr lang="en-US" altLang="zh-CN" sz="2400" i="1">
                              <a:solidFill>
                                <a:srgbClr val="09405E"/>
                              </a:solidFill>
                              <a:latin typeface="Cambria Math" panose="02040503050406030204" charset="0"/>
                              <a:cs typeface="Cambria Math" panose="02040503050406030204" charset="0"/>
                            </a:rPr>
                            <m:t>2</m:t>
                          </m:r>
                        </m:den>
                      </m:f>
                      <m:sSub>
                        <m:sSubPr>
                          <m:ctrlPr>
                            <a:rPr lang="en-US" altLang="zh-CN" sz="2400" i="1">
                              <a:solidFill>
                                <a:srgbClr val="09405E"/>
                              </a:solidFill>
                              <a:latin typeface="Cambria Math" panose="02040503050406030204" pitchFamily="18" charset="0"/>
                              <a:cs typeface="Cambria Math" panose="02040503050406030204" charset="0"/>
                            </a:rPr>
                          </m:ctrlPr>
                        </m:sSubPr>
                        <m:e>
                          <m:r>
                            <a:rPr lang="en-US" altLang="zh-CN" sz="2400" i="1">
                              <a:solidFill>
                                <a:srgbClr val="09405E"/>
                              </a:solidFill>
                              <a:latin typeface="Cambria Math" charset="0"/>
                              <a:cs typeface="Cambria Math" panose="02040503050406030204" charset="0"/>
                            </a:rPr>
                            <m:t>𝐾</m:t>
                          </m:r>
                        </m:e>
                        <m:sub>
                          <m:r>
                            <a:rPr lang="en-US" altLang="zh-CN" sz="2400" i="1">
                              <a:solidFill>
                                <a:srgbClr val="09405E"/>
                              </a:solidFill>
                              <a:latin typeface="Cambria Math" charset="0"/>
                              <a:cs typeface="Cambria Math" panose="02040503050406030204" charset="0"/>
                            </a:rPr>
                            <m:t>11</m:t>
                          </m:r>
                        </m:sub>
                      </m:sSub>
                      <m:sSubSup>
                        <m:sSubSupPr>
                          <m:ctrlPr>
                            <a:rPr lang="en-US" altLang="zh-CN" sz="2400" i="1">
                              <a:solidFill>
                                <a:srgbClr val="09405E"/>
                              </a:solidFill>
                              <a:latin typeface="Cambria Math" panose="02040503050406030204" pitchFamily="18" charset="0"/>
                              <a:cs typeface="Cambria Math" panose="02040503050406030204" charset="0"/>
                            </a:rPr>
                          </m:ctrlPr>
                        </m:sSubSupPr>
                        <m:e>
                          <m:r>
                            <a:rPr lang="en-US" altLang="zh-CN" sz="2400" i="1">
                              <a:solidFill>
                                <a:srgbClr val="09405E"/>
                              </a:solidFill>
                              <a:latin typeface="Cambria Math" charset="0"/>
                              <a:cs typeface="Cambria Math" panose="02040503050406030204" charset="0"/>
                            </a:rPr>
                            <m:t>𝛼</m:t>
                          </m:r>
                        </m:e>
                        <m:sub>
                          <m:r>
                            <a:rPr lang="en-US" altLang="zh-CN" sz="2400" i="1">
                              <a:solidFill>
                                <a:srgbClr val="09405E"/>
                              </a:solidFill>
                              <a:latin typeface="Cambria Math" charset="0"/>
                              <a:cs typeface="Cambria Math" panose="02040503050406030204" charset="0"/>
                            </a:rPr>
                            <m:t>1</m:t>
                          </m:r>
                        </m:sub>
                        <m:sup>
                          <m:r>
                            <a:rPr lang="en-US" altLang="zh-CN" sz="2400" i="1">
                              <a:solidFill>
                                <a:srgbClr val="09405E"/>
                              </a:solidFill>
                              <a:latin typeface="Cambria Math" charset="0"/>
                              <a:cs typeface="Cambria Math" panose="02040503050406030204" charset="0"/>
                            </a:rPr>
                            <m:t>2</m:t>
                          </m:r>
                        </m:sup>
                      </m:sSubSup>
                      <m:r>
                        <a:rPr lang="en-US" altLang="zh-CN" sz="2400" i="1">
                          <a:solidFill>
                            <a:srgbClr val="09405E"/>
                          </a:solidFill>
                          <a:latin typeface="Cambria Math" panose="02040503050406030204" charset="0"/>
                          <a:cs typeface="Cambria Math" panose="02040503050406030204" charset="0"/>
                        </a:rPr>
                        <m:t>+</m:t>
                      </m:r>
                      <m:f>
                        <m:fPr>
                          <m:ctrlPr>
                            <a:rPr lang="en-US" altLang="zh-CN" sz="2400" i="1">
                              <a:solidFill>
                                <a:srgbClr val="09405E"/>
                              </a:solidFill>
                              <a:latin typeface="Cambria Math" panose="02040503050406030204" pitchFamily="18" charset="0"/>
                              <a:cs typeface="Cambria Math" panose="02040503050406030204" charset="0"/>
                            </a:rPr>
                          </m:ctrlPr>
                        </m:fPr>
                        <m:num>
                          <m:r>
                            <a:rPr lang="en-US" altLang="zh-CN" sz="2400" i="1">
                              <a:solidFill>
                                <a:srgbClr val="09405E"/>
                              </a:solidFill>
                              <a:latin typeface="Cambria Math" panose="02040503050406030204" charset="0"/>
                              <a:cs typeface="Cambria Math" panose="02040503050406030204" charset="0"/>
                            </a:rPr>
                            <m:t>1</m:t>
                          </m:r>
                        </m:num>
                        <m:den>
                          <m:r>
                            <a:rPr lang="en-US" altLang="zh-CN" sz="2400" i="1">
                              <a:solidFill>
                                <a:srgbClr val="09405E"/>
                              </a:solidFill>
                              <a:latin typeface="Cambria Math" panose="02040503050406030204" charset="0"/>
                              <a:cs typeface="Cambria Math" panose="02040503050406030204" charset="0"/>
                            </a:rPr>
                            <m:t>2</m:t>
                          </m:r>
                        </m:den>
                      </m:f>
                      <m:sSub>
                        <m:sSubPr>
                          <m:ctrlPr>
                            <a:rPr lang="en-US" altLang="zh-CN" sz="2400" i="1">
                              <a:solidFill>
                                <a:srgbClr val="09405E"/>
                              </a:solidFill>
                              <a:latin typeface="Cambria Math" panose="02040503050406030204" pitchFamily="18" charset="0"/>
                              <a:cs typeface="Cambria Math" panose="02040503050406030204" charset="0"/>
                            </a:rPr>
                          </m:ctrlPr>
                        </m:sSubPr>
                        <m:e>
                          <m:r>
                            <a:rPr lang="en-US" altLang="zh-CN" sz="2400" i="1">
                              <a:solidFill>
                                <a:srgbClr val="09405E"/>
                              </a:solidFill>
                              <a:latin typeface="Cambria Math" charset="0"/>
                              <a:cs typeface="Cambria Math" panose="02040503050406030204" charset="0"/>
                            </a:rPr>
                            <m:t>𝐾</m:t>
                          </m:r>
                        </m:e>
                        <m:sub>
                          <m:r>
                            <a:rPr lang="en-US" altLang="zh-CN" sz="2400" i="1">
                              <a:solidFill>
                                <a:srgbClr val="09405E"/>
                              </a:solidFill>
                              <a:latin typeface="Cambria Math" charset="0"/>
                              <a:cs typeface="Cambria Math" panose="02040503050406030204" charset="0"/>
                            </a:rPr>
                            <m:t>22</m:t>
                          </m:r>
                        </m:sub>
                      </m:sSub>
                      <m:sSubSup>
                        <m:sSubSupPr>
                          <m:ctrlPr>
                            <a:rPr lang="en-US" altLang="zh-CN" sz="2400" i="1">
                              <a:solidFill>
                                <a:srgbClr val="09405E"/>
                              </a:solidFill>
                              <a:latin typeface="Cambria Math" panose="02040503050406030204" pitchFamily="18" charset="0"/>
                              <a:cs typeface="Cambria Math" panose="02040503050406030204" charset="0"/>
                            </a:rPr>
                          </m:ctrlPr>
                        </m:sSubSupPr>
                        <m:e>
                          <m:r>
                            <a:rPr lang="en-US" altLang="zh-CN" sz="2400" i="1">
                              <a:solidFill>
                                <a:srgbClr val="09405E"/>
                              </a:solidFill>
                              <a:latin typeface="Cambria Math" charset="0"/>
                              <a:cs typeface="Cambria Math" panose="02040503050406030204" charset="0"/>
                            </a:rPr>
                            <m:t>𝛼</m:t>
                          </m:r>
                        </m:e>
                        <m:sub>
                          <m:r>
                            <a:rPr lang="en-US" altLang="zh-CN" sz="2400" i="1">
                              <a:solidFill>
                                <a:srgbClr val="09405E"/>
                              </a:solidFill>
                              <a:latin typeface="Cambria Math" charset="0"/>
                              <a:cs typeface="Cambria Math" panose="02040503050406030204" charset="0"/>
                            </a:rPr>
                            <m:t>2</m:t>
                          </m:r>
                        </m:sub>
                        <m:sup>
                          <m:r>
                            <a:rPr lang="en-US" altLang="zh-CN" sz="2400" i="1">
                              <a:solidFill>
                                <a:srgbClr val="09405E"/>
                              </a:solidFill>
                              <a:latin typeface="Cambria Math" charset="0"/>
                              <a:cs typeface="Cambria Math" panose="02040503050406030204" charset="0"/>
                            </a:rPr>
                            <m:t>2</m:t>
                          </m:r>
                        </m:sup>
                      </m:sSubSup>
                      <m:r>
                        <a:rPr lang="en-US" altLang="zh-CN" sz="2400" i="1">
                          <a:solidFill>
                            <a:srgbClr val="09405E"/>
                          </a:solidFill>
                          <a:latin typeface="Cambria Math" panose="02040503050406030204" charset="0"/>
                          <a:cs typeface="Cambria Math" panose="02040503050406030204" charset="0"/>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1</m:t>
                          </m:r>
                        </m:sub>
                      </m:sSub>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1</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sSub>
                        <m:sSubPr>
                          <m:ctrlPr>
                            <a:rPr lang="en-US" altLang="zh-CN" sz="2400" i="1">
                              <a:solidFill>
                                <a:srgbClr val="09405E"/>
                              </a:solidFill>
                              <a:latin typeface="Cambria Math" panose="02040503050406030204" pitchFamily="18" charset="0"/>
                              <a:cs typeface="Cambria Math" panose="02040503050406030204" charset="0"/>
                            </a:rPr>
                          </m:ctrlPr>
                        </m:sSubPr>
                        <m:e>
                          <m:r>
                            <a:rPr lang="en-US" altLang="zh-CN" sz="2400" i="1">
                              <a:solidFill>
                                <a:srgbClr val="09405E"/>
                              </a:solidFill>
                              <a:latin typeface="Cambria Math" charset="0"/>
                              <a:cs typeface="Cambria Math" panose="02040503050406030204" charset="0"/>
                            </a:rPr>
                            <m:t>𝐾</m:t>
                          </m:r>
                        </m:e>
                        <m:sub>
                          <m:r>
                            <a:rPr lang="en-US" altLang="zh-CN" sz="2400" i="1">
                              <a:solidFill>
                                <a:srgbClr val="09405E"/>
                              </a:solidFill>
                              <a:latin typeface="Cambria Math" charset="0"/>
                              <a:cs typeface="Cambria Math" panose="02040503050406030204" charset="0"/>
                            </a:rPr>
                            <m:t>12</m:t>
                          </m:r>
                        </m:sub>
                      </m:sSub>
                      <m:r>
                        <a:rPr lang="en-US" altLang="zh-CN" sz="2400" i="1">
                          <a:solidFill>
                            <a:srgbClr val="09405E"/>
                          </a:solidFill>
                          <a:latin typeface="Cambria Math" panose="02040503050406030204" charset="0"/>
                          <a:cs typeface="Cambria Math" panose="02040503050406030204" charset="0"/>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1</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1</m:t>
                          </m:r>
                        </m:sub>
                      </m:sSub>
                      <m:sSub>
                        <m:sSubPr>
                          <m:ctrlPr>
                            <a:rPr lang="zh-CN" altLang="zh-CN" sz="2400" i="1">
                              <a:solidFill>
                                <a:srgbClr val="09405E"/>
                              </a:solidFill>
                            </a:rPr>
                          </m:ctrlPr>
                        </m:sSubPr>
                        <m:e>
                          <m:r>
                            <a:rPr lang="en-US" altLang="zh-CN" sz="2400" i="1">
                              <a:solidFill>
                                <a:srgbClr val="09405E"/>
                              </a:solidFill>
                            </a:rPr>
                            <m:t>𝑣</m:t>
                          </m:r>
                        </m:e>
                        <m:sub>
                          <m:r>
                            <a:rPr lang="en-US" altLang="zh-CN" sz="2400" i="1">
                              <a:solidFill>
                                <a:srgbClr val="09405E"/>
                              </a:solidFill>
                            </a:rPr>
                            <m:t>1</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𝑣</m:t>
                          </m:r>
                        </m:e>
                        <m:sub>
                          <m:r>
                            <a:rPr lang="en-US" altLang="zh-CN" sz="2400" i="1">
                              <a:solidFill>
                                <a:srgbClr val="09405E"/>
                              </a:solidFill>
                            </a:rPr>
                            <m:t>2</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1</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r>
                        <a:rPr lang="en-US" altLang="zh-CN" sz="2400" i="1">
                          <a:solidFill>
                            <a:srgbClr val="09405E"/>
                          </a:solidFill>
                          <a:latin typeface="Cambria Math" panose="02040503050406030204" charset="0"/>
                          <a:cs typeface="Cambria Math" panose="02040503050406030204" charset="0"/>
                        </a:rPr>
                        <m:t>+常数</m:t>
                      </m:r>
                    </m:oMath>
                  </m:oMathPara>
                </a14:m>
                <a:endParaRPr lang="zh-CN" altLang="en-US" sz="2400" dirty="0">
                  <a:solidFill>
                    <a:srgbClr val="09405E"/>
                  </a:solidFill>
                </a:endParaRPr>
              </a:p>
            </p:txBody>
          </p:sp>
        </mc:Choice>
        <mc:Fallback>
          <p:sp>
            <p:nvSpPr>
              <p:cNvPr id="3" name="文本框 2"/>
              <p:cNvSpPr txBox="1">
                <a:spLocks noRot="1" noChangeAspect="1" noMove="1" noResize="1" noEditPoints="1" noAdjustHandles="1" noChangeArrowheads="1" noChangeShapeType="1" noTextEdit="1"/>
              </p:cNvSpPr>
              <p:nvPr/>
            </p:nvSpPr>
            <p:spPr>
              <a:xfrm>
                <a:off x="281242" y="968992"/>
                <a:ext cx="11389143" cy="783804"/>
              </a:xfrm>
              <a:prstGeom prst="rect">
                <a:avLst/>
              </a:prstGeom>
              <a:blipFill>
                <a:blip r:embed="rId8"/>
                <a:stretch>
                  <a:fillRect b="-63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custDataLst>
                  <p:tags r:id="rId1"/>
                </p:custDataLst>
              </p:nvPr>
            </p:nvSpPr>
            <p:spPr>
              <a:xfrm>
                <a:off x="281242" y="1965915"/>
                <a:ext cx="9787346" cy="485518"/>
              </a:xfrm>
              <a:prstGeom prst="rect">
                <a:avLst/>
              </a:prstGeom>
              <a:noFill/>
            </p:spPr>
            <p:txBody>
              <a:bodyPr wrap="square" rtlCol="0" anchor="t">
                <a:spAutoFit/>
              </a:bodyPr>
              <a:lstStyle/>
              <a:p>
                <a:r>
                  <a:rPr lang="en-US" altLang="zh-CN" sz="2400" dirty="0">
                    <a:solidFill>
                      <a:srgbClr val="09405E"/>
                    </a:solidFill>
                    <a:latin typeface="Cambria Math" panose="02040503050406030204" charset="0"/>
                    <a:cs typeface="Cambria Math" panose="02040503050406030204" charset="0"/>
                  </a:rPr>
                  <a:t>s.t. </a:t>
                </a:r>
                <a14:m>
                  <m:oMath xmlns:m="http://schemas.openxmlformats.org/officeDocument/2006/math">
                    <m:r>
                      <a:rPr lang="zh-CN" altLang="en-US" sz="2400" b="0" i="0" smtClean="0">
                        <a:solidFill>
                          <a:srgbClr val="09405E"/>
                        </a:solidFill>
                        <a:latin typeface="Cambria Math" panose="02040503050406030204" pitchFamily="18" charset="0"/>
                      </a:rPr>
                      <m:t>        </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1</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1</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r>
                      <a:rPr lang="en-US" altLang="zh-CN" sz="2400" i="1">
                        <a:solidFill>
                          <a:srgbClr val="09405E"/>
                        </a:solidFill>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=3</m:t>
                        </m:r>
                      </m:sub>
                      <m:sup>
                        <m:r>
                          <a:rPr lang="en-US" altLang="zh-CN" sz="2400" i="1">
                            <a:solidFill>
                              <a:srgbClr val="09405E"/>
                            </a:solidFill>
                          </a:rPr>
                          <m:t>𝑁</m:t>
                        </m:r>
                      </m:sup>
                      <m:e>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𝑖</m:t>
                            </m:r>
                          </m:sub>
                        </m:sSub>
                      </m:e>
                    </m:nary>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𝑖</m:t>
                        </m:r>
                      </m:sub>
                    </m:sSub>
                    <m:r>
                      <a:rPr lang="en-US" altLang="zh-CN" sz="2400" i="1">
                        <a:solidFill>
                          <a:srgbClr val="09405E"/>
                        </a:solidFill>
                      </a:rPr>
                      <m:t>=</m:t>
                    </m:r>
                    <m:r>
                      <a:rPr lang="en-US" altLang="zh-CN" sz="2400" i="1">
                        <a:solidFill>
                          <a:srgbClr val="09405E"/>
                        </a:solidFill>
                      </a:rPr>
                      <m:t>𝜁</m:t>
                    </m:r>
                  </m:oMath>
                </a14:m>
                <a:r>
                  <a:rPr lang="zh-CN" altLang="zh-CN" sz="2400" dirty="0">
                    <a:solidFill>
                      <a:srgbClr val="09405E"/>
                    </a:solidFill>
                    <a:effectLst/>
                  </a:rPr>
                  <a:t> </a:t>
                </a:r>
                <a:r>
                  <a:rPr lang="en-US" altLang="zh-CN" sz="2400" i="1" dirty="0">
                    <a:solidFill>
                      <a:srgbClr val="09405E"/>
                    </a:solidFill>
                    <a:latin typeface="Cambria Math" panose="02040503050406030204" charset="0"/>
                    <a:cs typeface="Cambria Math" panose="02040503050406030204" charset="0"/>
                  </a:rPr>
                  <a:t>,       </a:t>
                </a:r>
                <a14:m>
                  <m:oMath xmlns:m="http://schemas.openxmlformats.org/officeDocument/2006/math">
                    <m:sSub>
                      <m:sSubPr>
                        <m:ctrlPr>
                          <a:rPr lang="en-US" altLang="zh-CN" sz="2400" i="1">
                            <a:solidFill>
                              <a:srgbClr val="09405E"/>
                            </a:solidFill>
                            <a:latin typeface="Cambria Math" panose="02040503050406030204" pitchFamily="18" charset="0"/>
                            <a:cs typeface="Cambria Math" panose="02040503050406030204" charset="0"/>
                          </a:rPr>
                        </m:ctrlPr>
                      </m:sSubPr>
                      <m:e>
                        <m:r>
                          <a:rPr lang="en-US" altLang="zh-CN" sz="2400" i="1">
                            <a:solidFill>
                              <a:srgbClr val="09405E"/>
                            </a:solidFill>
                            <a:latin typeface="Cambria Math" charset="0"/>
                            <a:cs typeface="Cambria Math" panose="02040503050406030204" charset="0"/>
                          </a:rPr>
                          <m:t>0≤</m:t>
                        </m:r>
                        <m:r>
                          <a:rPr lang="en-US" altLang="zh-CN" sz="2400" i="1">
                            <a:solidFill>
                              <a:srgbClr val="09405E"/>
                            </a:solidFill>
                            <a:latin typeface="Cambria Math" charset="0"/>
                            <a:cs typeface="Cambria Math" panose="02040503050406030204" charset="0"/>
                          </a:rPr>
                          <m:t>𝛼</m:t>
                        </m:r>
                      </m:e>
                      <m:sub>
                        <m:r>
                          <a:rPr lang="en-US" altLang="zh-CN" sz="2400" i="1">
                            <a:solidFill>
                              <a:srgbClr val="09405E"/>
                            </a:solidFill>
                            <a:latin typeface="Cambria Math" charset="0"/>
                            <a:cs typeface="Cambria Math" panose="02040503050406030204" charset="0"/>
                          </a:rPr>
                          <m:t>𝑖</m:t>
                        </m:r>
                      </m:sub>
                    </m:sSub>
                    <m:r>
                      <a:rPr lang="en-US" altLang="zh-CN" sz="2400" i="1">
                        <a:solidFill>
                          <a:srgbClr val="09405E"/>
                        </a:solidFill>
                        <a:latin typeface="Cambria Math" panose="02040503050406030204" charset="0"/>
                        <a:cs typeface="Cambria Math" panose="02040503050406030204" charset="0"/>
                      </a:rPr>
                      <m:t>≤</m:t>
                    </m:r>
                    <m:r>
                      <a:rPr lang="en-US" altLang="zh-CN" sz="2400" i="1">
                        <a:solidFill>
                          <a:srgbClr val="09405E"/>
                        </a:solidFill>
                        <a:latin typeface="Cambria Math" panose="02040503050406030204" charset="0"/>
                        <a:cs typeface="Cambria Math" panose="02040503050406030204" charset="0"/>
                      </a:rPr>
                      <m:t>𝐶</m:t>
                    </m:r>
                    <m:r>
                      <a:rPr lang="en-US" altLang="zh-CN" sz="2400" i="1">
                        <a:solidFill>
                          <a:srgbClr val="09405E"/>
                        </a:solidFill>
                        <a:latin typeface="Cambria Math" panose="02040503050406030204" charset="0"/>
                        <a:cs typeface="Cambria Math" panose="02040503050406030204" charset="0"/>
                      </a:rPr>
                      <m:t>, </m:t>
                    </m:r>
                    <m:r>
                      <a:rPr lang="en-US" altLang="zh-CN" sz="2400" i="1">
                        <a:solidFill>
                          <a:srgbClr val="09405E"/>
                        </a:solidFill>
                        <a:latin typeface="Cambria Math" panose="02040503050406030204" charset="0"/>
                        <a:cs typeface="Cambria Math" panose="02040503050406030204" charset="0"/>
                      </a:rPr>
                      <m:t>𝑖</m:t>
                    </m:r>
                    <m:r>
                      <a:rPr lang="en-US" altLang="zh-CN" sz="2400" i="1">
                        <a:solidFill>
                          <a:srgbClr val="09405E"/>
                        </a:solidFill>
                        <a:latin typeface="Cambria Math" panose="02040503050406030204" charset="0"/>
                        <a:cs typeface="Cambria Math" panose="02040503050406030204" charset="0"/>
                      </a:rPr>
                      <m:t>=1,2</m:t>
                    </m:r>
                  </m:oMath>
                </a14:m>
                <a:r>
                  <a:rPr lang="en-US" altLang="zh-CN" sz="2400" i="1" dirty="0">
                    <a:solidFill>
                      <a:srgbClr val="09405E"/>
                    </a:solidFill>
                    <a:latin typeface="Cambria Math" panose="02040503050406030204" charset="0"/>
                    <a:cs typeface="Cambria Math" panose="02040503050406030204" charset="0"/>
                  </a:rPr>
                  <a:t>  </a:t>
                </a:r>
              </a:p>
            </p:txBody>
          </p:sp>
        </mc:Choice>
        <mc:Fallback>
          <p:sp>
            <p:nvSpPr>
              <p:cNvPr id="5" name="文本框 4"/>
              <p:cNvSpPr txBox="1">
                <a:spLocks noRot="1" noChangeAspect="1" noMove="1" noResize="1" noEditPoints="1" noAdjustHandles="1" noChangeArrowheads="1" noChangeShapeType="1" noTextEdit="1"/>
              </p:cNvSpPr>
              <p:nvPr>
                <p:custDataLst>
                  <p:tags r:id="rId1"/>
                </p:custDataLst>
              </p:nvPr>
            </p:nvSpPr>
            <p:spPr>
              <a:xfrm>
                <a:off x="281242" y="1965915"/>
                <a:ext cx="9787346" cy="485518"/>
              </a:xfrm>
              <a:prstGeom prst="rect">
                <a:avLst/>
              </a:prstGeom>
              <a:blipFill>
                <a:blip r:embed="rId9"/>
                <a:stretch>
                  <a:fillRect l="-1038" t="-117949" b="-1820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58140" y="2770226"/>
                <a:ext cx="10005060" cy="496674"/>
              </a:xfrm>
              <a:prstGeom prst="rect">
                <a:avLst/>
              </a:prstGeom>
              <a:noFill/>
            </p:spPr>
            <p:txBody>
              <a:bodyPr wrap="square" rtlCol="0" anchor="t">
                <a:spAutoFit/>
              </a:bodyPr>
              <a:lstStyle/>
              <a:p>
                <a:r>
                  <a:rPr lang="zh-CN" altLang="en-US" sz="2400" dirty="0">
                    <a:solidFill>
                      <a:srgbClr val="09405E"/>
                    </a:solidFill>
                    <a:latin typeface="Cambria Math" panose="02040503050406030204" charset="0"/>
                    <a:cs typeface="Cambria Math" panose="02040503050406030204" charset="0"/>
                  </a:rPr>
                  <a:t>其中   </a:t>
                </a:r>
                <a14:m>
                  <m:oMath xmlns:m="http://schemas.openxmlformats.org/officeDocument/2006/math">
                    <m:sSub>
                      <m:sSubPr>
                        <m:ctrlPr>
                          <a:rPr lang="zh-CN" altLang="zh-CN" sz="2400" i="1">
                            <a:solidFill>
                              <a:srgbClr val="09405E"/>
                            </a:solidFill>
                          </a:rPr>
                        </m:ctrlPr>
                      </m:sSubPr>
                      <m:e>
                        <m:r>
                          <a:rPr lang="en-US" altLang="zh-CN" sz="2400" i="1">
                            <a:solidFill>
                              <a:srgbClr val="09405E"/>
                            </a:solidFill>
                          </a:rPr>
                          <m:t>𝑣</m:t>
                        </m:r>
                      </m:e>
                      <m:sub>
                        <m:r>
                          <a:rPr lang="en-US" altLang="zh-CN" sz="2400" i="1">
                            <a:solidFill>
                              <a:srgbClr val="09405E"/>
                            </a:solidFill>
                          </a:rPr>
                          <m:t>1</m:t>
                        </m:r>
                      </m:sub>
                    </m:sSub>
                    <m:r>
                      <a:rPr lang="en-US" altLang="zh-CN" sz="2400" i="1">
                        <a:solidFill>
                          <a:srgbClr val="09405E"/>
                        </a:solidFill>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=3</m:t>
                        </m:r>
                      </m:sub>
                      <m:sup>
                        <m:r>
                          <a:rPr lang="en-US" altLang="zh-CN" sz="2400" i="1">
                            <a:solidFill>
                              <a:srgbClr val="09405E"/>
                            </a:solidFill>
                          </a:rPr>
                          <m:t>𝑁</m:t>
                        </m:r>
                      </m:sup>
                      <m:e>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𝑖</m:t>
                            </m:r>
                          </m:sub>
                        </m:sSub>
                      </m:e>
                    </m:nary>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𝑖</m:t>
                        </m:r>
                      </m:sub>
                    </m:sSub>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1</m:t>
                        </m:r>
                        <m:r>
                          <a:rPr lang="en-US" altLang="zh-CN" sz="2400" i="1">
                            <a:solidFill>
                              <a:srgbClr val="09405E"/>
                            </a:solidFill>
                          </a:rPr>
                          <m:t>𝑖</m:t>
                        </m:r>
                      </m:sub>
                    </m:sSub>
                  </m:oMath>
                </a14:m>
                <a:r>
                  <a:rPr lang="en-US" altLang="zh-CN" sz="2400" i="1" dirty="0">
                    <a:solidFill>
                      <a:srgbClr val="09405E"/>
                    </a:solidFill>
                    <a:latin typeface="Cambria Math" panose="02040503050406030204" charset="0"/>
                    <a:cs typeface="Cambria Math" panose="02040503050406030204" charset="0"/>
                  </a:rPr>
                  <a:t>,</a:t>
                </a:r>
                <a14:m>
                  <m:oMath xmlns:m="http://schemas.openxmlformats.org/officeDocument/2006/math">
                    <m:sSub>
                      <m:sSubPr>
                        <m:ctrlPr>
                          <a:rPr lang="zh-CN" altLang="zh-CN" sz="2400" i="1">
                            <a:solidFill>
                              <a:srgbClr val="09405E"/>
                            </a:solidFill>
                          </a:rPr>
                        </m:ctrlPr>
                      </m:sSubPr>
                      <m:e>
                        <m:r>
                          <a:rPr lang="zh-CN" altLang="en-US" sz="2400" b="0" i="1" smtClean="0">
                            <a:solidFill>
                              <a:srgbClr val="09405E"/>
                            </a:solidFill>
                            <a:latin typeface="Cambria Math" panose="02040503050406030204" pitchFamily="18" charset="0"/>
                          </a:rPr>
                          <m:t>    </m:t>
                        </m:r>
                        <m:r>
                          <a:rPr lang="en-US" altLang="zh-CN" sz="2400" i="1">
                            <a:solidFill>
                              <a:srgbClr val="09405E"/>
                            </a:solidFill>
                          </a:rPr>
                          <m:t>𝑣</m:t>
                        </m:r>
                      </m:e>
                      <m:sub>
                        <m:r>
                          <a:rPr lang="en-US" altLang="zh-CN" sz="2400" i="1">
                            <a:solidFill>
                              <a:srgbClr val="09405E"/>
                            </a:solidFill>
                          </a:rPr>
                          <m:t>2</m:t>
                        </m:r>
                      </m:sub>
                    </m:sSub>
                    <m:r>
                      <a:rPr lang="en-US" altLang="zh-CN" sz="2400" i="1">
                        <a:solidFill>
                          <a:srgbClr val="09405E"/>
                        </a:solidFill>
                      </a:rPr>
                      <m:t>=</m:t>
                    </m:r>
                    <m:nary>
                      <m:naryPr>
                        <m:chr m:val="∑"/>
                        <m:limLoc m:val="undOvr"/>
                        <m:ctrlPr>
                          <a:rPr lang="zh-CN" altLang="zh-CN" sz="2400" i="1">
                            <a:solidFill>
                              <a:srgbClr val="09405E"/>
                            </a:solidFill>
                          </a:rPr>
                        </m:ctrlPr>
                      </m:naryPr>
                      <m:sub>
                        <m:r>
                          <a:rPr lang="en-US" altLang="zh-CN" sz="2400" i="1">
                            <a:solidFill>
                              <a:srgbClr val="09405E"/>
                            </a:solidFill>
                          </a:rPr>
                          <m:t>𝑖</m:t>
                        </m:r>
                        <m:r>
                          <a:rPr lang="en-US" altLang="zh-CN" sz="2400" i="1">
                            <a:solidFill>
                              <a:srgbClr val="09405E"/>
                            </a:solidFill>
                          </a:rPr>
                          <m:t>=3</m:t>
                        </m:r>
                      </m:sub>
                      <m:sup>
                        <m:r>
                          <a:rPr lang="en-US" altLang="zh-CN" sz="2400" i="1">
                            <a:solidFill>
                              <a:srgbClr val="09405E"/>
                            </a:solidFill>
                          </a:rPr>
                          <m:t>𝑁</m:t>
                        </m:r>
                      </m:sup>
                      <m:e>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𝑖</m:t>
                            </m:r>
                          </m:sub>
                        </m:sSub>
                      </m:e>
                    </m:nary>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𝑖</m:t>
                        </m:r>
                      </m:sub>
                    </m:sSub>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2</m:t>
                        </m:r>
                        <m:r>
                          <a:rPr lang="en-US" altLang="zh-CN" sz="2400" i="1">
                            <a:solidFill>
                              <a:srgbClr val="09405E"/>
                            </a:solidFill>
                          </a:rPr>
                          <m:t>𝑖</m:t>
                        </m:r>
                      </m:sub>
                    </m:sSub>
                  </m:oMath>
                </a14:m>
                <a:r>
                  <a:rPr lang="en-US" altLang="zh-CN" sz="2400" i="1" dirty="0">
                    <a:solidFill>
                      <a:srgbClr val="09405E"/>
                    </a:solidFill>
                    <a:latin typeface="Cambria Math" panose="02040503050406030204" charset="0"/>
                    <a:cs typeface="Cambria Math" panose="02040503050406030204" charset="0"/>
                  </a:rPr>
                  <a:t>,</a:t>
                </a:r>
                <a14:m>
                  <m:oMath xmlns:m="http://schemas.openxmlformats.org/officeDocument/2006/math">
                    <m:r>
                      <a:rPr lang="zh-CN" altLang="en-US" sz="2400" b="0" i="1" smtClean="0">
                        <a:solidFill>
                          <a:srgbClr val="09405E"/>
                        </a:solidFill>
                        <a:latin typeface="Cambria Math" panose="02040503050406030204" pitchFamily="18" charset="0"/>
                      </a:rPr>
                      <m:t>        </m:t>
                    </m:r>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𝑖𝑗</m:t>
                        </m:r>
                      </m:sub>
                    </m:sSub>
                    <m:r>
                      <a:rPr lang="en-US" altLang="zh-CN" sz="2400" i="1">
                        <a:solidFill>
                          <a:srgbClr val="09405E"/>
                        </a:solidFill>
                      </a:rPr>
                      <m:t>=</m:t>
                    </m:r>
                    <m:r>
                      <a:rPr lang="en-US" altLang="zh-CN" sz="2400" i="1">
                        <a:solidFill>
                          <a:srgbClr val="09405E"/>
                        </a:solidFill>
                      </a:rPr>
                      <m:t>𝐾</m:t>
                    </m:r>
                    <m:r>
                      <a:rPr lang="en-US" altLang="zh-CN" sz="2400" i="1">
                        <a:solidFill>
                          <a:srgbClr val="09405E"/>
                        </a:solidFill>
                      </a:rPr>
                      <m:t>(</m:t>
                    </m:r>
                    <m:sSub>
                      <m:sSubPr>
                        <m:ctrlPr>
                          <a:rPr lang="zh-CN" altLang="zh-CN" sz="2400" i="1">
                            <a:solidFill>
                              <a:srgbClr val="09405E"/>
                            </a:solidFill>
                          </a:rPr>
                        </m:ctrlPr>
                      </m:sSubPr>
                      <m:e>
                        <m:r>
                          <a:rPr lang="en-US" altLang="zh-CN" sz="2400" b="1" i="1">
                            <a:solidFill>
                              <a:srgbClr val="09405E"/>
                            </a:solidFill>
                          </a:rPr>
                          <m:t>𝒙</m:t>
                        </m:r>
                      </m:e>
                      <m:sub>
                        <m:r>
                          <a:rPr lang="en-US" altLang="zh-CN" sz="2400" i="1">
                            <a:solidFill>
                              <a:srgbClr val="09405E"/>
                            </a:solidFill>
                          </a:rPr>
                          <m:t>𝑖</m:t>
                        </m:r>
                      </m:sub>
                    </m:sSub>
                    <m:r>
                      <a:rPr lang="en-US" altLang="zh-CN" sz="2400" i="1">
                        <a:solidFill>
                          <a:srgbClr val="09405E"/>
                        </a:solidFill>
                      </a:rPr>
                      <m:t>,</m:t>
                    </m:r>
                    <m:sSub>
                      <m:sSubPr>
                        <m:ctrlPr>
                          <a:rPr lang="zh-CN" altLang="zh-CN" sz="2400" i="1">
                            <a:solidFill>
                              <a:srgbClr val="09405E"/>
                            </a:solidFill>
                          </a:rPr>
                        </m:ctrlPr>
                      </m:sSubPr>
                      <m:e>
                        <m:r>
                          <a:rPr lang="en-US" altLang="zh-CN" sz="2400" b="1" i="1">
                            <a:solidFill>
                              <a:srgbClr val="09405E"/>
                            </a:solidFill>
                          </a:rPr>
                          <m:t>𝒙</m:t>
                        </m:r>
                      </m:e>
                      <m:sub>
                        <m:r>
                          <a:rPr lang="en-US" altLang="zh-CN" sz="2400" i="1">
                            <a:solidFill>
                              <a:srgbClr val="09405E"/>
                            </a:solidFill>
                          </a:rPr>
                          <m:t>𝑗</m:t>
                        </m:r>
                      </m:sub>
                    </m:sSub>
                    <m:r>
                      <a:rPr lang="en-US" altLang="zh-CN" sz="2400" i="1">
                        <a:solidFill>
                          <a:srgbClr val="09405E"/>
                        </a:solidFill>
                      </a:rPr>
                      <m:t>)</m:t>
                    </m:r>
                  </m:oMath>
                </a14:m>
                <a:endParaRPr lang="en-US" altLang="zh-CN" sz="2400" i="1" dirty="0">
                  <a:solidFill>
                    <a:srgbClr val="09405E"/>
                  </a:solidFill>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58140" y="2770226"/>
                <a:ext cx="10005060" cy="496674"/>
              </a:xfrm>
              <a:prstGeom prst="rect">
                <a:avLst/>
              </a:prstGeom>
              <a:blipFill>
                <a:blip r:embed="rId10"/>
                <a:stretch>
                  <a:fillRect l="-1014" t="-112195" b="-1658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custDataLst>
                  <p:tags r:id="rId2"/>
                </p:custDataLst>
              </p:nvPr>
            </p:nvSpPr>
            <p:spPr>
              <a:xfrm>
                <a:off x="106862" y="3748104"/>
                <a:ext cx="9493703" cy="481863"/>
              </a:xfrm>
              <a:prstGeom prst="rect">
                <a:avLst/>
              </a:prstGeom>
              <a:noFill/>
            </p:spPr>
            <p:txBody>
              <a:bodyPr wrap="square" rtlCol="0" anchor="t">
                <a:spAutoFit/>
              </a:bodyPr>
              <a:lstStyle/>
              <a:p>
                <a:r>
                  <a:rPr lang="en-US" altLang="zh-CN" sz="2400" dirty="0">
                    <a:latin typeface="Cambria Math" panose="02040503050406030204" charset="0"/>
                    <a:cs typeface="Cambria Math" panose="02040503050406030204" charset="0"/>
                  </a:rPr>
                  <a:t>   </a:t>
                </a:r>
                <a:r>
                  <a:rPr lang="zh-CN" altLang="en-US" sz="2400" dirty="0">
                    <a:latin typeface="Cambria Math" panose="02040503050406030204" charset="0"/>
                    <a:cs typeface="Cambria Math" panose="02040503050406030204" charset="0"/>
                  </a:rPr>
                  <a:t>由</a:t>
                </a:r>
                <a14:m>
                  <m:oMath xmlns:m="http://schemas.openxmlformats.org/officeDocument/2006/math">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𝛼</m:t>
                        </m:r>
                      </m:e>
                      <m:sub>
                        <m:r>
                          <a:rPr lang="en-US" altLang="zh-CN" sz="2400" i="1">
                            <a:solidFill>
                              <a:srgbClr val="09405E"/>
                            </a:solidFill>
                            <a:latin typeface="Cambria Math" panose="02040503050406030204" pitchFamily="18" charset="0"/>
                          </a:rPr>
                          <m:t>1</m:t>
                        </m:r>
                      </m:sub>
                    </m:sSub>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𝑦</m:t>
                        </m:r>
                      </m:e>
                      <m:sub>
                        <m:r>
                          <a:rPr lang="en-US" altLang="zh-CN" sz="2400" i="1">
                            <a:solidFill>
                              <a:srgbClr val="09405E"/>
                            </a:solidFill>
                            <a:latin typeface="Cambria Math" panose="02040503050406030204" pitchFamily="18" charset="0"/>
                          </a:rPr>
                          <m:t>1</m:t>
                        </m:r>
                      </m:sub>
                    </m:sSub>
                    <m:r>
                      <a:rPr lang="en-US" altLang="zh-CN" sz="2400" i="1">
                        <a:solidFill>
                          <a:srgbClr val="09405E"/>
                        </a:solidFill>
                        <a:latin typeface="Cambria Math" panose="02040503050406030204" pitchFamily="18" charset="0"/>
                      </a:rPr>
                      <m:t>+</m:t>
                    </m:r>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𝛼</m:t>
                        </m:r>
                      </m:e>
                      <m:sub>
                        <m:r>
                          <a:rPr lang="en-US" altLang="zh-CN" sz="2400" i="1">
                            <a:solidFill>
                              <a:srgbClr val="09405E"/>
                            </a:solidFill>
                            <a:latin typeface="Cambria Math" panose="02040503050406030204" pitchFamily="18" charset="0"/>
                          </a:rPr>
                          <m:t>2</m:t>
                        </m:r>
                      </m:sub>
                    </m:sSub>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𝑦</m:t>
                        </m:r>
                      </m:e>
                      <m:sub>
                        <m:r>
                          <a:rPr lang="en-US" altLang="zh-CN" sz="2400" i="1">
                            <a:solidFill>
                              <a:srgbClr val="09405E"/>
                            </a:solidFill>
                            <a:latin typeface="Cambria Math" panose="02040503050406030204" pitchFamily="18" charset="0"/>
                          </a:rPr>
                          <m:t>2</m:t>
                        </m:r>
                      </m:sub>
                    </m:sSub>
                    <m:r>
                      <a:rPr lang="en-US" altLang="zh-CN" sz="2400" i="1">
                        <a:solidFill>
                          <a:srgbClr val="09405E"/>
                        </a:solidFill>
                        <a:latin typeface="Cambria Math" panose="02040503050406030204" pitchFamily="18"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panose="02040503050406030204" pitchFamily="18" charset="0"/>
                          </a:rPr>
                          <m:t>𝑖</m:t>
                        </m:r>
                        <m:r>
                          <a:rPr lang="en-US" altLang="zh-CN" sz="2400" i="1">
                            <a:solidFill>
                              <a:srgbClr val="09405E"/>
                            </a:solidFill>
                            <a:latin typeface="Cambria Math" panose="02040503050406030204" pitchFamily="18" charset="0"/>
                          </a:rPr>
                          <m:t>=3</m:t>
                        </m:r>
                      </m:sub>
                      <m:sup>
                        <m:r>
                          <a:rPr lang="en-US" altLang="zh-CN" sz="2400" i="1">
                            <a:solidFill>
                              <a:srgbClr val="09405E"/>
                            </a:solidFill>
                            <a:latin typeface="Cambria Math" panose="02040503050406030204" pitchFamily="18" charset="0"/>
                          </a:rPr>
                          <m:t>𝑁</m:t>
                        </m:r>
                      </m:sup>
                      <m:e>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𝛼</m:t>
                            </m:r>
                          </m:e>
                          <m:sub>
                            <m:r>
                              <a:rPr lang="en-US" altLang="zh-CN" sz="2400" i="1">
                                <a:solidFill>
                                  <a:srgbClr val="09405E"/>
                                </a:solidFill>
                                <a:latin typeface="Cambria Math" panose="02040503050406030204" pitchFamily="18" charset="0"/>
                              </a:rPr>
                              <m:t>𝑖</m:t>
                            </m:r>
                          </m:sub>
                        </m:sSub>
                      </m:e>
                    </m:nary>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panose="02040503050406030204" pitchFamily="18" charset="0"/>
                          </a:rPr>
                          <m:t>𝑦</m:t>
                        </m:r>
                      </m:e>
                      <m:sub>
                        <m:r>
                          <a:rPr lang="en-US" altLang="zh-CN" sz="2400" i="1">
                            <a:solidFill>
                              <a:srgbClr val="09405E"/>
                            </a:solidFill>
                            <a:latin typeface="Cambria Math" panose="02040503050406030204" pitchFamily="18" charset="0"/>
                          </a:rPr>
                          <m:t>𝑖</m:t>
                        </m:r>
                      </m:sub>
                    </m:sSub>
                    <m:r>
                      <a:rPr lang="en-US" altLang="zh-CN" sz="2400" i="1">
                        <a:solidFill>
                          <a:srgbClr val="09405E"/>
                        </a:solidFill>
                        <a:latin typeface="Cambria Math" panose="02040503050406030204" pitchFamily="18" charset="0"/>
                      </a:rPr>
                      <m:t>=</m:t>
                    </m:r>
                    <m:r>
                      <a:rPr lang="en-US" altLang="zh-CN" sz="2400" i="1">
                        <a:solidFill>
                          <a:srgbClr val="09405E"/>
                        </a:solidFill>
                        <a:latin typeface="Cambria Math" panose="02040503050406030204" pitchFamily="18" charset="0"/>
                      </a:rPr>
                      <m:t>𝜁</m:t>
                    </m:r>
                  </m:oMath>
                </a14:m>
                <a:r>
                  <a:rPr lang="zh-CN" altLang="en-US" sz="2400" dirty="0">
                    <a:latin typeface="Cambria Math" panose="02040503050406030204" charset="0"/>
                    <a:cs typeface="Cambria Math" panose="02040503050406030204" charset="0"/>
                  </a:rPr>
                  <a:t>得，</a:t>
                </a:r>
                <a14:m>
                  <m:oMath xmlns:m="http://schemas.openxmlformats.org/officeDocument/2006/math">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a:solidFill>
                              <a:srgbClr val="09405E"/>
                            </a:solidFill>
                            <a:latin typeface="Cambria Math" charset="0"/>
                          </a:rPr>
                          <m:t>1</m:t>
                        </m:r>
                      </m:sub>
                    </m:sSub>
                    <m:r>
                      <a:rPr lang="zh-CN" altLang="en-US" sz="2400">
                        <a:solidFill>
                          <a:srgbClr val="09405E"/>
                        </a:solidFill>
                        <a:latin typeface="Cambria Math" charset="0"/>
                      </a:rPr>
                      <m:t>=</m:t>
                    </m:r>
                    <m:r>
                      <a:rPr lang="zh-CN" altLang="en-US" sz="2400" i="1">
                        <a:solidFill>
                          <a:srgbClr val="09405E"/>
                        </a:solidFill>
                        <a:latin typeface="Cambria Math" charset="0"/>
                      </a:rPr>
                      <m:t>𝜁</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a:solidFill>
                              <a:srgbClr val="09405E"/>
                            </a:solidFill>
                            <a:latin typeface="Cambria Math" charset="0"/>
                          </a:rPr>
                          <m:t>1</m:t>
                        </m:r>
                      </m:sub>
                    </m:sSub>
                    <m:r>
                      <a:rPr lang="zh-CN" altLang="en-US" sz="2400">
                        <a:solidFill>
                          <a:srgbClr val="09405E"/>
                        </a:solidFill>
                        <a:latin typeface="Cambria Math"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𝛼</m:t>
                        </m:r>
                      </m:e>
                      <m:sub>
                        <m:r>
                          <a:rPr lang="zh-CN" altLang="en-US" sz="2400">
                            <a:solidFill>
                              <a:srgbClr val="09405E"/>
                            </a:solidFill>
                            <a:latin typeface="Cambria Math" charset="0"/>
                          </a:rPr>
                          <m:t>2</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a:solidFill>
                              <a:srgbClr val="09405E"/>
                            </a:solidFill>
                            <a:latin typeface="Cambria Math" charset="0"/>
                          </a:rPr>
                          <m:t>1</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a:solidFill>
                              <a:srgbClr val="09405E"/>
                            </a:solidFill>
                            <a:latin typeface="Cambria Math" charset="0"/>
                          </a:rPr>
                          <m:t>2</m:t>
                        </m:r>
                      </m:sub>
                    </m:sSub>
                  </m:oMath>
                </a14:m>
                <a:endParaRPr lang="en-US" altLang="zh-CN" sz="2400" i="1" dirty="0">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custDataLst>
                  <p:tags r:id="rId2"/>
                </p:custDataLst>
              </p:nvPr>
            </p:nvSpPr>
            <p:spPr>
              <a:xfrm>
                <a:off x="106862" y="3748104"/>
                <a:ext cx="9493703" cy="481863"/>
              </a:xfrm>
              <a:prstGeom prst="rect">
                <a:avLst/>
              </a:prstGeom>
              <a:blipFill>
                <a:blip r:embed="rId11"/>
                <a:stretch>
                  <a:fillRect t="-117949" b="-1820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custDataLst>
                  <p:tags r:id="rId3"/>
                </p:custDataLst>
              </p:nvPr>
            </p:nvSpPr>
            <p:spPr>
              <a:xfrm>
                <a:off x="358140" y="4695702"/>
                <a:ext cx="11674203" cy="993413"/>
              </a:xfrm>
              <a:prstGeom prst="rect">
                <a:avLst/>
              </a:prstGeom>
              <a:noFill/>
            </p:spPr>
            <p:txBody>
              <a:bodyPr wrap="square" rtlCol="0" anchor="t">
                <a:spAutoFit/>
              </a:bodyPr>
              <a:lstStyle/>
              <a:p>
                <a:pPr/>
                <a14:m>
                  <m:oMath xmlns:m="http://schemas.openxmlformats.org/officeDocument/2006/math">
                    <m:r>
                      <a:rPr lang="en-US" altLang="zh-CN" sz="2400" i="1" smtClean="0">
                        <a:solidFill>
                          <a:srgbClr val="09405E"/>
                        </a:solidFill>
                        <a:latin typeface="Cambria Math" panose="02040503050406030204" charset="0"/>
                        <a:cs typeface="Cambria Math" panose="02040503050406030204" charset="0"/>
                      </a:rPr>
                      <m:t>𝑊</m:t>
                    </m:r>
                    <m:r>
                      <a:rPr lang="en-US" altLang="zh-CN" sz="2400" i="1" smtClean="0">
                        <a:solidFill>
                          <a:srgbClr val="09405E"/>
                        </a:solidFill>
                        <a:latin typeface="Cambria Math" panose="02040503050406030204" charset="0"/>
                        <a:cs typeface="Cambria Math" panose="02040503050406030204" charset="0"/>
                      </a:rPr>
                      <m:t>(</m:t>
                    </m:r>
                    <m:sSub>
                      <m:sSubPr>
                        <m:ctrlPr>
                          <a:rPr lang="en-US" altLang="zh-CN" sz="2400" i="1">
                            <a:solidFill>
                              <a:srgbClr val="09405E"/>
                            </a:solidFill>
                            <a:latin typeface="Cambria Math" panose="02040503050406030204" pitchFamily="18" charset="0"/>
                            <a:cs typeface="Cambria Math" panose="02040503050406030204" charset="0"/>
                          </a:rPr>
                        </m:ctrlPr>
                      </m:sSubPr>
                      <m:e>
                        <m:r>
                          <a:rPr lang="en-US" altLang="zh-CN" sz="2400" i="1">
                            <a:solidFill>
                              <a:srgbClr val="09405E"/>
                            </a:solidFill>
                            <a:latin typeface="Cambria Math" panose="02040503050406030204" charset="0"/>
                            <a:cs typeface="Cambria Math" panose="02040503050406030204" charset="0"/>
                          </a:rPr>
                          <m:t>𝛼</m:t>
                        </m:r>
                      </m:e>
                      <m:sub>
                        <m:r>
                          <a:rPr lang="en-US" altLang="zh-CN" sz="2400" i="1">
                            <a:solidFill>
                              <a:srgbClr val="09405E"/>
                            </a:solidFill>
                            <a:latin typeface="Cambria Math" panose="02040503050406030204" charset="0"/>
                            <a:cs typeface="Cambria Math" panose="02040503050406030204" charset="0"/>
                          </a:rPr>
                          <m:t>2</m:t>
                        </m:r>
                      </m:sub>
                    </m:sSub>
                    <m:r>
                      <a:rPr lang="en-US" altLang="zh-CN" sz="2400" i="1">
                        <a:solidFill>
                          <a:srgbClr val="09405E"/>
                        </a:solidFill>
                        <a:latin typeface="Cambria Math" panose="02040503050406030204" charset="0"/>
                        <a:cs typeface="Cambria Math" panose="02040503050406030204" charset="0"/>
                      </a:rPr>
                      <m:t>)=</m:t>
                    </m:r>
                    <m:f>
                      <m:fPr>
                        <m:ctrlPr>
                          <a:rPr lang="zh-CN" altLang="zh-CN" sz="2400" i="1">
                            <a:solidFill>
                              <a:srgbClr val="09405E"/>
                            </a:solidFill>
                          </a:rPr>
                        </m:ctrlPr>
                      </m:fPr>
                      <m:num>
                        <m:r>
                          <a:rPr lang="en-US" altLang="zh-CN" sz="2400" i="1">
                            <a:solidFill>
                              <a:srgbClr val="09405E"/>
                            </a:solidFill>
                          </a:rPr>
                          <m:t>1</m:t>
                        </m:r>
                      </m:num>
                      <m:den>
                        <m:r>
                          <a:rPr lang="en-US" altLang="zh-CN" sz="2400" i="1">
                            <a:solidFill>
                              <a:srgbClr val="09405E"/>
                            </a:solidFill>
                          </a:rPr>
                          <m:t>2</m:t>
                        </m:r>
                      </m:den>
                    </m:f>
                    <m:r>
                      <a:rPr lang="en-US" altLang="zh-CN" sz="2400" i="1">
                        <a:solidFill>
                          <a:srgbClr val="09405E"/>
                        </a:solidFill>
                      </a:rPr>
                      <m:t>(</m:t>
                    </m:r>
                    <m:r>
                      <a:rPr lang="en-US" altLang="zh-CN" sz="2400" i="1">
                        <a:solidFill>
                          <a:srgbClr val="09405E"/>
                        </a:solidFill>
                      </a:rPr>
                      <m:t>𝜁</m:t>
                    </m:r>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sSup>
                      <m:sSupPr>
                        <m:ctrlPr>
                          <a:rPr lang="zh-CN" altLang="zh-CN" sz="2400" i="1">
                            <a:solidFill>
                              <a:srgbClr val="09405E"/>
                            </a:solidFill>
                          </a:rPr>
                        </m:ctrlPr>
                      </m:sSupPr>
                      <m:e>
                        <m:r>
                          <a:rPr lang="en-US" altLang="zh-CN" sz="2400" i="1">
                            <a:solidFill>
                              <a:srgbClr val="09405E"/>
                            </a:solidFill>
                          </a:rPr>
                          <m:t>)</m:t>
                        </m:r>
                      </m:e>
                      <m:sup>
                        <m:r>
                          <a:rPr lang="en-US" altLang="zh-CN" sz="2400" i="1">
                            <a:solidFill>
                              <a:srgbClr val="09405E"/>
                            </a:solidFill>
                          </a:rPr>
                          <m:t>2</m:t>
                        </m:r>
                      </m:sup>
                    </m:sSup>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11</m:t>
                        </m:r>
                      </m:sub>
                    </m:sSub>
                    <m:r>
                      <a:rPr lang="en-US" altLang="zh-CN" sz="2400" i="1">
                        <a:solidFill>
                          <a:srgbClr val="09405E"/>
                        </a:solidFill>
                      </a:rPr>
                      <m:t>+</m:t>
                    </m:r>
                    <m:f>
                      <m:fPr>
                        <m:ctrlPr>
                          <a:rPr lang="zh-CN" altLang="zh-CN" sz="2400" i="1">
                            <a:solidFill>
                              <a:srgbClr val="09405E"/>
                            </a:solidFill>
                          </a:rPr>
                        </m:ctrlPr>
                      </m:fPr>
                      <m:num>
                        <m:r>
                          <a:rPr lang="en-US" altLang="zh-CN" sz="2400" i="1">
                            <a:solidFill>
                              <a:srgbClr val="09405E"/>
                            </a:solidFill>
                          </a:rPr>
                          <m:t>1</m:t>
                        </m:r>
                      </m:num>
                      <m:den>
                        <m:r>
                          <a:rPr lang="en-US" altLang="zh-CN" sz="2400" i="1">
                            <a:solidFill>
                              <a:srgbClr val="09405E"/>
                            </a:solidFill>
                          </a:rPr>
                          <m:t>2</m:t>
                        </m:r>
                      </m:den>
                    </m:f>
                    <m:sSubSup>
                      <m:sSubSupPr>
                        <m:ctrlPr>
                          <a:rPr lang="zh-CN" altLang="zh-CN" sz="2400" i="1">
                            <a:solidFill>
                              <a:srgbClr val="09405E"/>
                            </a:solidFill>
                          </a:rPr>
                        </m:ctrlPr>
                      </m:sSubSupPr>
                      <m:e>
                        <m:r>
                          <a:rPr lang="en-US" altLang="zh-CN" sz="2400" i="1">
                            <a:solidFill>
                              <a:srgbClr val="09405E"/>
                            </a:solidFill>
                          </a:rPr>
                          <m:t>𝛼</m:t>
                        </m:r>
                      </m:e>
                      <m:sub>
                        <m:r>
                          <a:rPr lang="en-US" altLang="zh-CN" sz="2400" i="1">
                            <a:solidFill>
                              <a:srgbClr val="09405E"/>
                            </a:solidFill>
                          </a:rPr>
                          <m:t>2</m:t>
                        </m:r>
                      </m:sub>
                      <m:sup>
                        <m:r>
                          <a:rPr lang="en-US" altLang="zh-CN" sz="2400" i="1">
                            <a:solidFill>
                              <a:srgbClr val="09405E"/>
                            </a:solidFill>
                          </a:rPr>
                          <m:t>2</m:t>
                        </m:r>
                      </m:sup>
                    </m:sSubSup>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22</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r>
                      <a:rPr lang="en-US" altLang="zh-CN" sz="2400" i="1">
                        <a:solidFill>
                          <a:srgbClr val="09405E"/>
                        </a:solidFill>
                      </a:rPr>
                      <m:t>(</m:t>
                    </m:r>
                    <m:r>
                      <a:rPr lang="en-US" altLang="zh-CN" sz="2400" i="1">
                        <a:solidFill>
                          <a:srgbClr val="09405E"/>
                        </a:solidFill>
                      </a:rPr>
                      <m:t>𝜁</m:t>
                    </m:r>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12</m:t>
                        </m:r>
                      </m:sub>
                    </m:sSub>
                  </m:oMath>
                </a14:m>
                <a:r>
                  <a:rPr lang="en-US" altLang="zh-CN" sz="2400" dirty="0">
                    <a:solidFill>
                      <a:srgbClr val="09405E"/>
                    </a:solidFill>
                  </a:rPr>
                  <a:t> </a:t>
                </a:r>
                <a14:m>
                  <m:oMath xmlns:m="http://schemas.openxmlformats.org/officeDocument/2006/math">
                    <m:r>
                      <a:rPr lang="en-US" altLang="zh-CN" sz="2400" i="1">
                        <a:solidFill>
                          <a:srgbClr val="09405E"/>
                        </a:solidFill>
                      </a:rPr>
                      <m:t>+(</m:t>
                    </m:r>
                    <m:r>
                      <a:rPr lang="en-US" altLang="zh-CN" sz="2400" i="1">
                        <a:solidFill>
                          <a:srgbClr val="09405E"/>
                        </a:solidFill>
                      </a:rPr>
                      <m:t>𝜁</m:t>
                    </m:r>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𝑣</m:t>
                        </m:r>
                      </m:e>
                      <m:sub>
                        <m:r>
                          <a:rPr lang="en-US" altLang="zh-CN" sz="2400" i="1">
                            <a:solidFill>
                              <a:srgbClr val="09405E"/>
                            </a:solidFill>
                          </a:rPr>
                          <m:t>1</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𝑣</m:t>
                        </m:r>
                      </m:e>
                      <m:sub>
                        <m:r>
                          <a:rPr lang="en-US" altLang="zh-CN" sz="2400" i="1">
                            <a:solidFill>
                              <a:srgbClr val="09405E"/>
                            </a:solidFill>
                          </a:rPr>
                          <m:t>2</m:t>
                        </m:r>
                      </m:sub>
                    </m:sSub>
                  </m:oMath>
                </a14:m>
                <a:r>
                  <a:rPr lang="zh-CN" altLang="zh-CN" sz="2400" dirty="0">
                    <a:solidFill>
                      <a:srgbClr val="09405E"/>
                    </a:solidFill>
                    <a:effectLst/>
                  </a:rPr>
                  <a:t> </a:t>
                </a:r>
                <a:endParaRPr lang="en-US" altLang="zh-CN" sz="2400" i="1" dirty="0">
                  <a:solidFill>
                    <a:srgbClr val="09405E"/>
                  </a:solidFill>
                  <a:latin typeface="Cambria Math" panose="02040503050406030204" charset="0"/>
                  <a:cs typeface="Cambria Math" panose="02040503050406030204" charset="0"/>
                </a:endParaRPr>
              </a:p>
              <a:p>
                <a:pPr/>
                <a14:m>
                  <m:oMathPara xmlns:m="http://schemas.openxmlformats.org/officeDocument/2006/math">
                    <m:oMathParaPr>
                      <m:jc m:val="left"/>
                    </m:oMathParaPr>
                    <m:oMath xmlns:m="http://schemas.openxmlformats.org/officeDocument/2006/math">
                      <m:r>
                        <a:rPr lang="zh-CN" altLang="en-US" sz="2400" b="0" i="1" smtClean="0">
                          <a:solidFill>
                            <a:srgbClr val="09405E"/>
                          </a:solidFill>
                          <a:latin typeface="Cambria Math" panose="02040503050406030204" pitchFamily="18" charset="0"/>
                        </a:rPr>
                        <m:t>                   </m:t>
                      </m:r>
                      <m:r>
                        <a:rPr lang="en-US" altLang="zh-CN" sz="2400" i="1">
                          <a:solidFill>
                            <a:srgbClr val="09405E"/>
                          </a:solidFill>
                        </a:rPr>
                        <m:t>−</m:t>
                      </m:r>
                      <m:r>
                        <a:rPr lang="en-US" altLang="zh-CN" sz="2400" i="1">
                          <a:solidFill>
                            <a:srgbClr val="09405E"/>
                          </a:solidFill>
                        </a:rPr>
                        <m:t>𝜁</m:t>
                      </m:r>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1</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1</m:t>
                          </m:r>
                        </m:sub>
                      </m:sSub>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r>
                        <a:rPr lang="en-US" altLang="zh-CN" sz="2400" i="1">
                          <a:solidFill>
                            <a:srgbClr val="09405E"/>
                          </a:solidFill>
                          <a:latin typeface="Cambria Math" panose="02040503050406030204" charset="0"/>
                          <a:ea typeface="MS Mincho" charset="0"/>
                          <a:cs typeface="Cambria Math" panose="02040503050406030204" charset="0"/>
                        </a:rPr>
                        <m:t>+</m:t>
                      </m:r>
                      <m:r>
                        <a:rPr lang="en-US" altLang="zh-CN" sz="2400" i="1">
                          <a:solidFill>
                            <a:srgbClr val="09405E"/>
                          </a:solidFill>
                          <a:latin typeface="Cambria Math" panose="02040503050406030204" charset="0"/>
                          <a:ea typeface="MS Mincho" charset="0"/>
                          <a:cs typeface="Cambria Math" panose="02040503050406030204" charset="0"/>
                        </a:rPr>
                        <m:t>常数</m:t>
                      </m:r>
                    </m:oMath>
                  </m:oMathPara>
                </a14:m>
                <a:endParaRPr lang="en-US" altLang="zh-CN" sz="2400" i="1" dirty="0">
                  <a:solidFill>
                    <a:srgbClr val="09405E"/>
                  </a:solidFill>
                  <a:latin typeface="Cambria Math" panose="02040503050406030204" charset="0"/>
                  <a:ea typeface="MS Mincho"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custDataLst>
                  <p:tags r:id="rId3"/>
                </p:custDataLst>
              </p:nvPr>
            </p:nvSpPr>
            <p:spPr>
              <a:xfrm>
                <a:off x="358140" y="4695702"/>
                <a:ext cx="11674203" cy="993413"/>
              </a:xfrm>
              <a:prstGeom prst="rect">
                <a:avLst/>
              </a:prstGeom>
              <a:blipFill>
                <a:blip r:embed="rId12"/>
                <a:stretch>
                  <a:fillRect l="-543" b="-101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custDataLst>
                  <p:tags r:id="rId4"/>
                </p:custDataLst>
              </p:nvPr>
            </p:nvSpPr>
            <p:spPr>
              <a:xfrm>
                <a:off x="106862" y="6008503"/>
                <a:ext cx="10851424" cy="856260"/>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panose="02040503050406030204" pitchFamily="18" charset="0"/>
                              <a:cs typeface="Cambria Math" panose="02040503050406030204" charset="0"/>
                            </a:rPr>
                          </m:ctrlPr>
                        </m:fPr>
                        <m:num>
                          <m:r>
                            <a:rPr lang="en-US" altLang="zh-CN" sz="2400" i="1">
                              <a:solidFill>
                                <a:srgbClr val="09405E"/>
                              </a:solidFill>
                              <a:latin typeface="Cambria Math" charset="0"/>
                              <a:cs typeface="Cambria Math" panose="02040503050406030204" charset="0"/>
                            </a:rPr>
                            <m:t>𝜕</m:t>
                          </m:r>
                          <m:r>
                            <a:rPr lang="en-US" altLang="zh-CN" sz="2400" i="1">
                              <a:solidFill>
                                <a:srgbClr val="09405E"/>
                              </a:solidFill>
                              <a:latin typeface="Cambria Math" charset="0"/>
                              <a:cs typeface="Cambria Math" panose="02040503050406030204" charset="0"/>
                            </a:rPr>
                            <m:t>𝑊</m:t>
                          </m:r>
                          <m:r>
                            <a:rPr lang="en-US" altLang="zh-CN" sz="2400" i="1">
                              <a:solidFill>
                                <a:srgbClr val="09405E"/>
                              </a:solidFill>
                              <a:latin typeface="Cambria Math" charset="0"/>
                              <a:cs typeface="Cambria Math" panose="02040503050406030204" charset="0"/>
                            </a:rPr>
                            <m:t>(</m:t>
                          </m:r>
                          <m:sSub>
                            <m:sSubPr>
                              <m:ctrlPr>
                                <a:rPr lang="en-US" altLang="zh-CN" sz="2400" i="1">
                                  <a:solidFill>
                                    <a:srgbClr val="09405E"/>
                                  </a:solidFill>
                                  <a:latin typeface="Cambria Math" panose="02040503050406030204" pitchFamily="18" charset="0"/>
                                  <a:cs typeface="Cambria Math" panose="02040503050406030204" charset="0"/>
                                </a:rPr>
                              </m:ctrlPr>
                            </m:sSubPr>
                            <m:e>
                              <m:r>
                                <a:rPr lang="en-US" altLang="zh-CN" sz="2400" i="1">
                                  <a:solidFill>
                                    <a:srgbClr val="09405E"/>
                                  </a:solidFill>
                                  <a:latin typeface="Cambria Math" charset="0"/>
                                  <a:cs typeface="Cambria Math" panose="02040503050406030204" charset="0"/>
                                </a:rPr>
                                <m:t>𝛼</m:t>
                              </m:r>
                            </m:e>
                            <m:sub>
                              <m:r>
                                <a:rPr lang="en-US" altLang="zh-CN" sz="2400" i="1">
                                  <a:solidFill>
                                    <a:srgbClr val="09405E"/>
                                  </a:solidFill>
                                  <a:latin typeface="Cambria Math" charset="0"/>
                                  <a:cs typeface="Cambria Math" panose="02040503050406030204" charset="0"/>
                                </a:rPr>
                                <m:t>2</m:t>
                              </m:r>
                            </m:sub>
                          </m:sSub>
                          <m:r>
                            <a:rPr lang="en-US" altLang="zh-CN" sz="2400" i="1">
                              <a:solidFill>
                                <a:srgbClr val="09405E"/>
                              </a:solidFill>
                              <a:latin typeface="Cambria Math" panose="02040503050406030204" charset="0"/>
                              <a:cs typeface="Cambria Math" panose="02040503050406030204" charset="0"/>
                            </a:rPr>
                            <m:t>)</m:t>
                          </m:r>
                        </m:num>
                        <m:den>
                          <m:r>
                            <a:rPr lang="en-US" altLang="zh-CN" sz="2400" i="1">
                              <a:solidFill>
                                <a:srgbClr val="09405E"/>
                              </a:solidFill>
                              <a:latin typeface="Cambria Math" panose="02040503050406030204" charset="0"/>
                              <a:cs typeface="Cambria Math" panose="02040503050406030204" charset="0"/>
                            </a:rPr>
                            <m:t>𝜕</m:t>
                          </m:r>
                          <m:sSub>
                            <m:sSubPr>
                              <m:ctrlPr>
                                <a:rPr lang="en-US" altLang="zh-CN" sz="2400" i="1">
                                  <a:solidFill>
                                    <a:srgbClr val="09405E"/>
                                  </a:solidFill>
                                  <a:latin typeface="Cambria Math" panose="02040503050406030204" pitchFamily="18" charset="0"/>
                                  <a:cs typeface="Cambria Math" panose="02040503050406030204" charset="0"/>
                                </a:rPr>
                              </m:ctrlPr>
                            </m:sSubPr>
                            <m:e>
                              <m:r>
                                <a:rPr lang="en-US" altLang="zh-CN" sz="2400" i="1">
                                  <a:solidFill>
                                    <a:srgbClr val="09405E"/>
                                  </a:solidFill>
                                  <a:latin typeface="Cambria Math" panose="02040503050406030204" charset="0"/>
                                  <a:cs typeface="Cambria Math" panose="02040503050406030204" charset="0"/>
                                </a:rPr>
                                <m:t>𝛼</m:t>
                              </m:r>
                            </m:e>
                            <m:sub>
                              <m:r>
                                <a:rPr lang="en-US" altLang="zh-CN" sz="2400" i="1">
                                  <a:solidFill>
                                    <a:srgbClr val="09405E"/>
                                  </a:solidFill>
                                  <a:latin typeface="Cambria Math" panose="02040503050406030204" charset="0"/>
                                  <a:cs typeface="Cambria Math" panose="02040503050406030204" charset="0"/>
                                </a:rPr>
                                <m:t>2</m:t>
                              </m:r>
                            </m:sub>
                          </m:sSub>
                        </m:den>
                      </m:f>
                      <m:r>
                        <a:rPr lang="en-US" altLang="zh-CN" sz="2400" b="0" i="1" smtClean="0">
                          <a:solidFill>
                            <a:srgbClr val="09405E"/>
                          </a:solidFill>
                          <a:latin typeface="Cambria Math" panose="02040503050406030204" pitchFamily="18" charset="0"/>
                          <a:cs typeface="Cambria Math" panose="02040503050406030204" charset="0"/>
                        </a:rPr>
                        <m:t>=</m:t>
                      </m:r>
                      <m:d>
                        <m:dPr>
                          <m:ctrlPr>
                            <a:rPr lang="zh-CN" altLang="zh-CN" sz="2400" i="1">
                              <a:solidFill>
                                <a:srgbClr val="09405E"/>
                              </a:solidFill>
                            </a:rPr>
                          </m:ctrlPr>
                        </m:dPr>
                        <m:e>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11</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22</m:t>
                              </m:r>
                            </m:sub>
                          </m:sSub>
                          <m:r>
                            <a:rPr lang="en-US" altLang="zh-CN" sz="2400" i="1">
                              <a:solidFill>
                                <a:srgbClr val="09405E"/>
                              </a:solidFill>
                            </a:rPr>
                            <m:t>−2</m:t>
                          </m:r>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12</m:t>
                              </m:r>
                            </m:sub>
                          </m:sSub>
                        </m:e>
                      </m:d>
                      <m:sSub>
                        <m:sSubPr>
                          <m:ctrlPr>
                            <a:rPr lang="zh-CN" altLang="zh-CN" sz="2400" i="1">
                              <a:solidFill>
                                <a:srgbClr val="09405E"/>
                              </a:solidFill>
                            </a:rPr>
                          </m:ctrlPr>
                        </m:sSubPr>
                        <m:e>
                          <m:r>
                            <a:rPr lang="en-US" altLang="zh-CN" sz="2400" i="1">
                              <a:solidFill>
                                <a:srgbClr val="09405E"/>
                              </a:solidFill>
                            </a:rPr>
                            <m:t>𝛼</m:t>
                          </m:r>
                        </m:e>
                        <m:sub>
                          <m:r>
                            <a:rPr lang="en-US" altLang="zh-CN" sz="2400" i="1">
                              <a:solidFill>
                                <a:srgbClr val="09405E"/>
                              </a:solidFill>
                            </a:rPr>
                            <m:t>2</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d>
                        <m:dPr>
                          <m:ctrlPr>
                            <a:rPr lang="zh-CN" altLang="zh-CN" sz="2400" i="1">
                              <a:solidFill>
                                <a:srgbClr val="09405E"/>
                              </a:solidFill>
                            </a:rPr>
                          </m:ctrlPr>
                        </m:dPr>
                        <m:e>
                          <m:r>
                            <a:rPr lang="en-US" altLang="zh-CN" sz="2400" i="1">
                              <a:solidFill>
                                <a:srgbClr val="09405E"/>
                              </a:solidFill>
                            </a:rPr>
                            <m:t>𝜁</m:t>
                          </m:r>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11</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𝐾</m:t>
                              </m:r>
                            </m:e>
                            <m:sub>
                              <m:r>
                                <a:rPr lang="en-US" altLang="zh-CN" sz="2400" i="1">
                                  <a:solidFill>
                                    <a:srgbClr val="09405E"/>
                                  </a:solidFill>
                                </a:rPr>
                                <m:t>12</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𝑣</m:t>
                              </m:r>
                            </m:e>
                            <m:sub>
                              <m:r>
                                <a:rPr lang="en-US" altLang="zh-CN" sz="2400" i="1">
                                  <a:solidFill>
                                    <a:srgbClr val="09405E"/>
                                  </a:solidFill>
                                </a:rPr>
                                <m:t>1</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𝑣</m:t>
                              </m:r>
                            </m:e>
                            <m:sub>
                              <m:r>
                                <a:rPr lang="en-US" altLang="zh-CN" sz="2400" i="1">
                                  <a:solidFill>
                                    <a:srgbClr val="09405E"/>
                                  </a:solidFill>
                                </a:rPr>
                                <m:t>2</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1</m:t>
                              </m:r>
                            </m:sub>
                          </m:sSub>
                          <m:r>
                            <a:rPr lang="en-US" altLang="zh-CN" sz="2400" i="1">
                              <a:solidFill>
                                <a:srgbClr val="09405E"/>
                              </a:solidFill>
                            </a:rPr>
                            <m:t>+</m:t>
                          </m:r>
                          <m:sSub>
                            <m:sSubPr>
                              <m:ctrlPr>
                                <a:rPr lang="zh-CN" altLang="zh-CN" sz="2400" i="1">
                                  <a:solidFill>
                                    <a:srgbClr val="09405E"/>
                                  </a:solidFill>
                                </a:rPr>
                              </m:ctrlPr>
                            </m:sSubPr>
                            <m:e>
                              <m:r>
                                <a:rPr lang="en-US" altLang="zh-CN" sz="2400" i="1">
                                  <a:solidFill>
                                    <a:srgbClr val="09405E"/>
                                  </a:solidFill>
                                </a:rPr>
                                <m:t>𝑦</m:t>
                              </m:r>
                            </m:e>
                            <m:sub>
                              <m:r>
                                <a:rPr lang="en-US" altLang="zh-CN" sz="2400" i="1">
                                  <a:solidFill>
                                    <a:srgbClr val="09405E"/>
                                  </a:solidFill>
                                </a:rPr>
                                <m:t>2</m:t>
                              </m:r>
                            </m:sub>
                          </m:sSub>
                        </m:e>
                      </m:d>
                      <m:r>
                        <a:rPr lang="en-US" altLang="zh-CN" sz="2400" i="1">
                          <a:solidFill>
                            <a:srgbClr val="09405E"/>
                          </a:solidFill>
                          <a:latin typeface="Cambria Math" panose="02040503050406030204" charset="0"/>
                          <a:cs typeface="Cambria Math" panose="02040503050406030204" charset="0"/>
                        </a:rPr>
                        <m:t>=0</m:t>
                      </m:r>
                    </m:oMath>
                  </m:oMathPara>
                </a14:m>
                <a:endParaRPr lang="en-US" altLang="zh-CN" sz="2400" i="1" dirty="0">
                  <a:solidFill>
                    <a:srgbClr val="09405E"/>
                  </a:solidFill>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custDataLst>
                  <p:tags r:id="rId4"/>
                </p:custDataLst>
              </p:nvPr>
            </p:nvSpPr>
            <p:spPr>
              <a:xfrm>
                <a:off x="106862" y="6008503"/>
                <a:ext cx="10851424" cy="856260"/>
              </a:xfrm>
              <a:prstGeom prst="rect">
                <a:avLst/>
              </a:prstGeom>
              <a:blipFill>
                <a:blip r:embed="rId13"/>
                <a:stretch>
                  <a:fillRect b="-2941"/>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custDataLst>
                  <p:tags r:id="rId1"/>
                </p:custDataLst>
              </p:nvPr>
            </p:nvSpPr>
            <p:spPr>
              <a:xfrm>
                <a:off x="746125" y="2347642"/>
                <a:ext cx="7102928" cy="419987"/>
              </a:xfrm>
              <a:prstGeom prst="rect">
                <a:avLst/>
              </a:prstGeom>
              <a:noFill/>
            </p:spPr>
            <p:txBody>
              <a:bodyPr wrap="square" rtlCol="0" anchor="t">
                <a:spAutoFit/>
              </a:bodyPr>
              <a:lstStyle/>
              <a:p>
                <a14:m>
                  <m:oMath xmlns:m="http://schemas.openxmlformats.org/officeDocument/2006/math">
                    <m:r>
                      <a:rPr lang="en-US" altLang="zh-CN" sz="2000" i="1" smtClean="0">
                        <a:solidFill>
                          <a:srgbClr val="09405E"/>
                        </a:solidFill>
                        <a:latin typeface="Cambria Math" panose="02040503050406030204" charset="0"/>
                        <a:cs typeface="Cambria Math" panose="02040503050406030204" charset="0"/>
                      </a:rPr>
                      <m:t>由于</m:t>
                    </m:r>
                    <m:r>
                      <a:rPr lang="en-US" altLang="zh-CN" sz="2000" i="1">
                        <a:solidFill>
                          <a:srgbClr val="09405E"/>
                        </a:solidFill>
                      </a:rPr>
                      <m:t>𝑓</m:t>
                    </m:r>
                    <m:r>
                      <a:rPr lang="en-US" altLang="zh-CN" sz="2000" i="1">
                        <a:solidFill>
                          <a:srgbClr val="09405E"/>
                        </a:solidFill>
                      </a:rPr>
                      <m:t>(</m:t>
                    </m:r>
                    <m:r>
                      <a:rPr lang="en-US" altLang="zh-CN" sz="2000" b="1" i="1">
                        <a:solidFill>
                          <a:srgbClr val="09405E"/>
                        </a:solidFill>
                      </a:rPr>
                      <m:t>𝒙</m:t>
                    </m:r>
                    <m:r>
                      <a:rPr lang="en-US" altLang="zh-CN" sz="2000" i="1">
                        <a:solidFill>
                          <a:srgbClr val="09405E"/>
                        </a:solidFill>
                      </a:rPr>
                      <m:t>)=</m:t>
                    </m:r>
                    <m:nary>
                      <m:naryPr>
                        <m:chr m:val="∑"/>
                        <m:limLoc m:val="undOvr"/>
                        <m:ctrlPr>
                          <a:rPr lang="zh-CN" altLang="zh-CN" sz="2000" i="1">
                            <a:solidFill>
                              <a:srgbClr val="09405E"/>
                            </a:solidFill>
                          </a:rPr>
                        </m:ctrlPr>
                      </m:naryPr>
                      <m:sub>
                        <m:r>
                          <a:rPr lang="en-US" altLang="zh-CN" sz="2000" i="1">
                            <a:solidFill>
                              <a:srgbClr val="09405E"/>
                            </a:solidFill>
                          </a:rPr>
                          <m:t>𝑖</m:t>
                        </m:r>
                        <m:r>
                          <a:rPr lang="en-US" altLang="zh-CN" sz="2000" i="1">
                            <a:solidFill>
                              <a:srgbClr val="09405E"/>
                            </a:solidFill>
                          </a:rPr>
                          <m:t>=1</m:t>
                        </m:r>
                      </m:sub>
                      <m:sup>
                        <m:r>
                          <a:rPr lang="en-US" altLang="zh-CN" sz="2000" i="1">
                            <a:solidFill>
                              <a:srgbClr val="09405E"/>
                            </a:solidFill>
                          </a:rPr>
                          <m:t>𝑁</m:t>
                        </m:r>
                      </m:sup>
                      <m:e>
                        <m:sSub>
                          <m:sSubPr>
                            <m:ctrlPr>
                              <a:rPr lang="zh-CN" altLang="zh-CN" sz="2000" i="1">
                                <a:solidFill>
                                  <a:srgbClr val="09405E"/>
                                </a:solidFill>
                              </a:rPr>
                            </m:ctrlPr>
                          </m:sSubPr>
                          <m:e>
                            <m:r>
                              <a:rPr lang="en-US" altLang="zh-CN" sz="2000" i="1">
                                <a:solidFill>
                                  <a:srgbClr val="09405E"/>
                                </a:solidFill>
                              </a:rPr>
                              <m:t>𝛼</m:t>
                            </m:r>
                          </m:e>
                          <m:sub>
                            <m:r>
                              <a:rPr lang="en-US" altLang="zh-CN" sz="2000" i="1">
                                <a:solidFill>
                                  <a:srgbClr val="09405E"/>
                                </a:solidFill>
                              </a:rPr>
                              <m:t>𝑖</m:t>
                            </m:r>
                          </m:sub>
                        </m:sSub>
                      </m:e>
                    </m:nary>
                    <m:sSub>
                      <m:sSubPr>
                        <m:ctrlPr>
                          <a:rPr lang="zh-CN" altLang="zh-CN" sz="2000" i="1">
                            <a:solidFill>
                              <a:srgbClr val="09405E"/>
                            </a:solidFill>
                          </a:rPr>
                        </m:ctrlPr>
                      </m:sSubPr>
                      <m:e>
                        <m:r>
                          <a:rPr lang="en-US" altLang="zh-CN" sz="2000" i="1">
                            <a:solidFill>
                              <a:srgbClr val="09405E"/>
                            </a:solidFill>
                          </a:rPr>
                          <m:t>𝑦</m:t>
                        </m:r>
                      </m:e>
                      <m:sub>
                        <m:r>
                          <a:rPr lang="en-US" altLang="zh-CN" sz="2000" i="1">
                            <a:solidFill>
                              <a:srgbClr val="09405E"/>
                            </a:solidFill>
                          </a:rPr>
                          <m:t>𝑖</m:t>
                        </m:r>
                      </m:sub>
                    </m:sSub>
                    <m:r>
                      <a:rPr lang="en-US" altLang="zh-CN" sz="2000" i="1">
                        <a:solidFill>
                          <a:srgbClr val="09405E"/>
                        </a:solidFill>
                      </a:rPr>
                      <m:t>𝐾</m:t>
                    </m:r>
                    <m:r>
                      <a:rPr lang="en-US" altLang="zh-CN" sz="2000" i="1">
                        <a:solidFill>
                          <a:srgbClr val="09405E"/>
                        </a:solidFill>
                      </a:rPr>
                      <m:t>(</m:t>
                    </m:r>
                    <m:sSub>
                      <m:sSubPr>
                        <m:ctrlPr>
                          <a:rPr lang="zh-CN" altLang="zh-CN" sz="2000" i="1">
                            <a:solidFill>
                              <a:srgbClr val="09405E"/>
                            </a:solidFill>
                          </a:rPr>
                        </m:ctrlPr>
                      </m:sSubPr>
                      <m:e>
                        <m:r>
                          <a:rPr lang="en-US" altLang="zh-CN" sz="2000" b="1" i="1">
                            <a:solidFill>
                              <a:srgbClr val="09405E"/>
                            </a:solidFill>
                          </a:rPr>
                          <m:t>𝒙</m:t>
                        </m:r>
                      </m:e>
                      <m:sub>
                        <m:r>
                          <a:rPr lang="en-US" altLang="zh-CN" sz="2000" i="1">
                            <a:solidFill>
                              <a:srgbClr val="09405E"/>
                            </a:solidFill>
                          </a:rPr>
                          <m:t>𝑖</m:t>
                        </m:r>
                      </m:sub>
                    </m:sSub>
                    <m:r>
                      <a:rPr lang="en-US" altLang="zh-CN" sz="2000" i="1">
                        <a:solidFill>
                          <a:srgbClr val="09405E"/>
                        </a:solidFill>
                      </a:rPr>
                      <m:t>,</m:t>
                    </m:r>
                    <m:r>
                      <a:rPr lang="en-US" altLang="zh-CN" sz="2000" b="1" i="1">
                        <a:solidFill>
                          <a:srgbClr val="09405E"/>
                        </a:solidFill>
                      </a:rPr>
                      <m:t>𝒙</m:t>
                    </m:r>
                    <m:r>
                      <a:rPr lang="en-US" altLang="zh-CN" sz="2000" i="1">
                        <a:solidFill>
                          <a:srgbClr val="09405E"/>
                        </a:solidFill>
                      </a:rPr>
                      <m:t>)&gt;+</m:t>
                    </m:r>
                    <m:r>
                      <a:rPr lang="en-US" altLang="zh-CN" sz="2000" i="1">
                        <a:solidFill>
                          <a:srgbClr val="09405E"/>
                        </a:solidFill>
                      </a:rPr>
                      <m:t>𝑏</m:t>
                    </m:r>
                    <m:r>
                      <a:rPr lang="en-US" altLang="zh-CN" sz="2000" i="1">
                        <a:solidFill>
                          <a:srgbClr val="09405E"/>
                        </a:solidFill>
                        <a:latin typeface="Cambria Math" panose="02040503050406030204" charset="0"/>
                        <a:cs typeface="Cambria Math" panose="02040503050406030204" charset="0"/>
                      </a:rPr>
                      <m:t>,</m:t>
                    </m:r>
                    <m:sSub>
                      <m:sSubPr>
                        <m:ctrlPr>
                          <a:rPr lang="zh-CN" altLang="zh-CN" sz="2000" i="1">
                            <a:solidFill>
                              <a:srgbClr val="09405E"/>
                            </a:solidFill>
                          </a:rPr>
                        </m:ctrlPr>
                      </m:sSubPr>
                      <m:e>
                        <m:r>
                          <a:rPr lang="zh-CN" altLang="en-US" sz="2000" b="0" i="1" smtClean="0">
                            <a:solidFill>
                              <a:srgbClr val="09405E"/>
                            </a:solidFill>
                            <a:latin typeface="Cambria Math" panose="02040503050406030204" pitchFamily="18" charset="0"/>
                          </a:rPr>
                          <m:t>       </m:t>
                        </m:r>
                        <m:r>
                          <a:rPr lang="en-US" altLang="zh-CN" sz="2000" i="1">
                            <a:solidFill>
                              <a:srgbClr val="09405E"/>
                            </a:solidFill>
                          </a:rPr>
                          <m:t>𝑦</m:t>
                        </m:r>
                      </m:e>
                      <m:sub>
                        <m:r>
                          <a:rPr lang="en-US" altLang="zh-CN" sz="2000" i="1">
                            <a:solidFill>
                              <a:srgbClr val="09405E"/>
                            </a:solidFill>
                          </a:rPr>
                          <m:t>1</m:t>
                        </m:r>
                      </m:sub>
                    </m:sSub>
                    <m:sSubSup>
                      <m:sSubSupPr>
                        <m:ctrlPr>
                          <a:rPr lang="en-US" altLang="zh-CN" sz="2000" i="1">
                            <a:solidFill>
                              <a:srgbClr val="09405E"/>
                            </a:solidFill>
                            <a:latin typeface="Cambria Math" panose="02040503050406030204" pitchFamily="18" charset="0"/>
                            <a:cs typeface="Cambria Math" panose="02040503050406030204" charset="0"/>
                          </a:rPr>
                        </m:ctrlPr>
                      </m:sSubSupPr>
                      <m:e>
                        <m:r>
                          <a:rPr lang="en-US" altLang="zh-CN" sz="2000" i="1">
                            <a:solidFill>
                              <a:srgbClr val="09405E"/>
                            </a:solidFill>
                            <a:latin typeface="Cambria Math" charset="0"/>
                            <a:cs typeface="Cambria Math" panose="02040503050406030204" charset="0"/>
                          </a:rPr>
                          <m:t>𝛼</m:t>
                        </m:r>
                      </m:e>
                      <m:sub>
                        <m:r>
                          <a:rPr lang="en-US" altLang="zh-CN" sz="2000" i="1">
                            <a:solidFill>
                              <a:srgbClr val="09405E"/>
                            </a:solidFill>
                            <a:latin typeface="Cambria Math" charset="0"/>
                            <a:cs typeface="Cambria Math" panose="02040503050406030204" charset="0"/>
                          </a:rPr>
                          <m:t>1</m:t>
                        </m:r>
                      </m:sub>
                      <m:sup>
                        <m:r>
                          <a:rPr lang="en-US" altLang="zh-CN" sz="2000" i="1">
                            <a:solidFill>
                              <a:srgbClr val="09405E"/>
                            </a:solidFill>
                            <a:latin typeface="Cambria Math" charset="0"/>
                            <a:cs typeface="Cambria Math" panose="02040503050406030204" charset="0"/>
                          </a:rPr>
                          <m:t>𝑜𝑙𝑑</m:t>
                        </m:r>
                      </m:sup>
                    </m:sSubSup>
                    <m:r>
                      <a:rPr lang="en-US" altLang="zh-CN" sz="2000" i="1">
                        <a:solidFill>
                          <a:srgbClr val="09405E"/>
                        </a:solidFill>
                        <a:latin typeface="Cambria Math" panose="02040503050406030204" charset="0"/>
                        <a:cs typeface="Cambria Math" panose="02040503050406030204" charset="0"/>
                      </a:rPr>
                      <m:t>+</m:t>
                    </m:r>
                    <m:sSub>
                      <m:sSubPr>
                        <m:ctrlPr>
                          <a:rPr lang="zh-CN" altLang="zh-CN" sz="2000" i="1">
                            <a:solidFill>
                              <a:srgbClr val="09405E"/>
                            </a:solidFill>
                          </a:rPr>
                        </m:ctrlPr>
                      </m:sSubPr>
                      <m:e>
                        <m:r>
                          <a:rPr lang="en-US" altLang="zh-CN" sz="2000" i="1">
                            <a:solidFill>
                              <a:srgbClr val="09405E"/>
                            </a:solidFill>
                          </a:rPr>
                          <m:t>𝑦</m:t>
                        </m:r>
                      </m:e>
                      <m:sub>
                        <m:r>
                          <a:rPr lang="en-US" altLang="zh-CN" sz="2000" i="1">
                            <a:solidFill>
                              <a:srgbClr val="09405E"/>
                            </a:solidFill>
                          </a:rPr>
                          <m:t>2</m:t>
                        </m:r>
                      </m:sub>
                    </m:sSub>
                    <m:sSubSup>
                      <m:sSubSupPr>
                        <m:ctrlPr>
                          <a:rPr lang="en-US" altLang="zh-CN" sz="2000" i="1">
                            <a:solidFill>
                              <a:srgbClr val="09405E"/>
                            </a:solidFill>
                            <a:latin typeface="Cambria Math" panose="02040503050406030204" pitchFamily="18" charset="0"/>
                            <a:cs typeface="Cambria Math" panose="02040503050406030204" charset="0"/>
                          </a:rPr>
                        </m:ctrlPr>
                      </m:sSubSupPr>
                      <m:e>
                        <m:r>
                          <a:rPr lang="en-US" altLang="zh-CN" sz="2000" i="1">
                            <a:solidFill>
                              <a:srgbClr val="09405E"/>
                            </a:solidFill>
                            <a:latin typeface="Cambria Math" charset="0"/>
                            <a:cs typeface="Cambria Math" panose="02040503050406030204" charset="0"/>
                          </a:rPr>
                          <m:t>𝛼</m:t>
                        </m:r>
                      </m:e>
                      <m:sub>
                        <m:r>
                          <a:rPr lang="en-US" altLang="zh-CN" sz="2000" i="1">
                            <a:solidFill>
                              <a:srgbClr val="09405E"/>
                            </a:solidFill>
                            <a:latin typeface="Cambria Math" charset="0"/>
                            <a:cs typeface="Cambria Math" panose="02040503050406030204" charset="0"/>
                          </a:rPr>
                          <m:t>2</m:t>
                        </m:r>
                      </m:sub>
                      <m:sup>
                        <m:r>
                          <a:rPr lang="en-US" altLang="zh-CN" sz="2000" i="1">
                            <a:solidFill>
                              <a:srgbClr val="09405E"/>
                            </a:solidFill>
                            <a:latin typeface="Cambria Math" charset="0"/>
                            <a:cs typeface="Cambria Math" panose="02040503050406030204" charset="0"/>
                          </a:rPr>
                          <m:t>𝑜𝑙𝑑</m:t>
                        </m:r>
                      </m:sup>
                    </m:sSubSup>
                    <m:r>
                      <a:rPr lang="en-US" altLang="zh-CN" sz="2000" i="1">
                        <a:solidFill>
                          <a:srgbClr val="09405E"/>
                        </a:solidFill>
                        <a:latin typeface="Cambria Math" panose="02040503050406030204" charset="0"/>
                        <a:cs typeface="Cambria Math" panose="02040503050406030204" charset="0"/>
                      </a:rPr>
                      <m:t>=</m:t>
                    </m:r>
                    <m:r>
                      <a:rPr lang="en-US" altLang="zh-CN" sz="2000" i="1">
                        <a:solidFill>
                          <a:srgbClr val="09405E"/>
                        </a:solidFill>
                        <a:latin typeface="Cambria Math" panose="02040503050406030204" charset="0"/>
                        <a:cs typeface="Cambria Math" panose="02040503050406030204" charset="0"/>
                      </a:rPr>
                      <m:t>𝜁</m:t>
                    </m:r>
                  </m:oMath>
                </a14:m>
                <a:r>
                  <a:rPr lang="en-US" altLang="zh-CN" sz="2000" i="1" dirty="0">
                    <a:solidFill>
                      <a:srgbClr val="09405E"/>
                    </a:solidFill>
                    <a:latin typeface="Cambria Math" panose="02040503050406030204" charset="0"/>
                    <a:cs typeface="Cambria Math" panose="02040503050406030204" charset="0"/>
                  </a:rPr>
                  <a:t>    </a:t>
                </a:r>
              </a:p>
            </p:txBody>
          </p:sp>
        </mc:Choice>
        <mc:Fallback>
          <p:sp>
            <p:nvSpPr>
              <p:cNvPr id="3" name="文本框 2"/>
              <p:cNvSpPr txBox="1">
                <a:spLocks noRot="1" noChangeAspect="1" noMove="1" noResize="1" noEditPoints="1" noAdjustHandles="1" noChangeArrowheads="1" noChangeShapeType="1" noTextEdit="1"/>
              </p:cNvSpPr>
              <p:nvPr>
                <p:custDataLst>
                  <p:tags r:id="rId1"/>
                </p:custDataLst>
              </p:nvPr>
            </p:nvSpPr>
            <p:spPr>
              <a:xfrm>
                <a:off x="746125" y="2347642"/>
                <a:ext cx="7102928" cy="419987"/>
              </a:xfrm>
              <a:prstGeom prst="rect">
                <a:avLst/>
              </a:prstGeom>
              <a:blipFill>
                <a:blip r:embed="rId8"/>
                <a:stretch>
                  <a:fillRect l="-357" t="-105882" b="-1705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custDataLst>
                  <p:tags r:id="rId2"/>
                </p:custDataLst>
              </p:nvPr>
            </p:nvSpPr>
            <p:spPr>
              <a:xfrm>
                <a:off x="746125" y="2993726"/>
                <a:ext cx="7539580" cy="400110"/>
              </a:xfrm>
              <a:prstGeom prst="rect">
                <a:avLst/>
              </a:prstGeom>
              <a:noFill/>
            </p:spPr>
            <p:txBody>
              <a:bodyPr wrap="square" rtlCol="0" anchor="t">
                <a:spAutoFit/>
              </a:bodyPr>
              <a:lstStyle/>
              <a:p>
                <a14:m>
                  <m:oMath xmlns:m="http://schemas.openxmlformats.org/officeDocument/2006/math">
                    <m:r>
                      <a:rPr lang="en-US" altLang="zh-CN" sz="2000" i="1" smtClean="0">
                        <a:solidFill>
                          <a:srgbClr val="09405E"/>
                        </a:solidFill>
                        <a:latin typeface="Cambria Math" panose="02040503050406030204" charset="0"/>
                        <a:cs typeface="Cambria Math" panose="02040503050406030204" charset="0"/>
                      </a:rPr>
                      <m:t>定义</m:t>
                    </m:r>
                    <m:sSub>
                      <m:sSubPr>
                        <m:ctrlPr>
                          <a:rPr lang="zh-CN" altLang="zh-CN" sz="2000" i="1">
                            <a:solidFill>
                              <a:srgbClr val="09405E"/>
                            </a:solidFill>
                          </a:rPr>
                        </m:ctrlPr>
                      </m:sSubPr>
                      <m:e>
                        <m:r>
                          <a:rPr lang="en-US" altLang="zh-CN" sz="2000" i="1">
                            <a:solidFill>
                              <a:srgbClr val="09405E"/>
                            </a:solidFill>
                          </a:rPr>
                          <m:t>𝐸</m:t>
                        </m:r>
                      </m:e>
                      <m:sub>
                        <m:r>
                          <a:rPr lang="en-US" altLang="zh-CN" sz="2000" i="1">
                            <a:solidFill>
                              <a:srgbClr val="09405E"/>
                            </a:solidFill>
                          </a:rPr>
                          <m:t>𝑖</m:t>
                        </m:r>
                      </m:sub>
                    </m:sSub>
                    <m:r>
                      <a:rPr lang="en-US" altLang="zh-CN" sz="2000" i="1">
                        <a:solidFill>
                          <a:srgbClr val="09405E"/>
                        </a:solidFill>
                      </a:rPr>
                      <m:t>=</m:t>
                    </m:r>
                    <m:r>
                      <a:rPr lang="en-US" altLang="zh-CN" sz="2000" i="1">
                        <a:solidFill>
                          <a:srgbClr val="09405E"/>
                        </a:solidFill>
                      </a:rPr>
                      <m:t>𝑓</m:t>
                    </m:r>
                    <m:d>
                      <m:dPr>
                        <m:ctrlPr>
                          <a:rPr lang="zh-CN" altLang="zh-CN" sz="2000" i="1">
                            <a:solidFill>
                              <a:srgbClr val="09405E"/>
                            </a:solidFill>
                          </a:rPr>
                        </m:ctrlPr>
                      </m:dPr>
                      <m:e>
                        <m:sSub>
                          <m:sSubPr>
                            <m:ctrlPr>
                              <a:rPr lang="zh-CN" altLang="zh-CN" sz="2000" i="1">
                                <a:solidFill>
                                  <a:srgbClr val="09405E"/>
                                </a:solidFill>
                              </a:rPr>
                            </m:ctrlPr>
                          </m:sSubPr>
                          <m:e>
                            <m:r>
                              <a:rPr lang="en-US" altLang="zh-CN" sz="2000" b="1" i="1">
                                <a:solidFill>
                                  <a:srgbClr val="09405E"/>
                                </a:solidFill>
                              </a:rPr>
                              <m:t>𝒙</m:t>
                            </m:r>
                          </m:e>
                          <m:sub>
                            <m:r>
                              <a:rPr lang="en-US" altLang="zh-CN" sz="2000" i="1">
                                <a:solidFill>
                                  <a:srgbClr val="09405E"/>
                                </a:solidFill>
                              </a:rPr>
                              <m:t>𝑖</m:t>
                            </m:r>
                          </m:sub>
                        </m:sSub>
                      </m:e>
                    </m:d>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𝑦</m:t>
                        </m:r>
                      </m:e>
                      <m:sub>
                        <m:r>
                          <a:rPr lang="en-US" altLang="zh-CN" sz="2000" i="1">
                            <a:solidFill>
                              <a:srgbClr val="09405E"/>
                            </a:solidFill>
                          </a:rPr>
                          <m:t>𝑖</m:t>
                        </m:r>
                      </m:sub>
                    </m:sSub>
                  </m:oMath>
                </a14:m>
                <a:r>
                  <a:rPr lang="zh-CN" altLang="en-US" sz="2000" b="1" dirty="0">
                    <a:solidFill>
                      <a:srgbClr val="09405E"/>
                    </a:solidFill>
                    <a:latin typeface="Cambria Math" panose="02040503050406030204" charset="0"/>
                    <a:cs typeface="Cambria Math" panose="02040503050406030204" charset="0"/>
                  </a:rPr>
                  <a:t>  即</a:t>
                </a:r>
                <a:r>
                  <a:rPr lang="en-US" altLang="zh-CN" sz="2000" b="1" dirty="0">
                    <a:solidFill>
                      <a:srgbClr val="09405E"/>
                    </a:solidFill>
                    <a:latin typeface="Cambria Math" panose="02040503050406030204" charset="0"/>
                    <a:cs typeface="Cambria Math" panose="02040503050406030204" charset="0"/>
                  </a:rPr>
                  <a:t>  </a:t>
                </a:r>
                <a14:m>
                  <m:oMath xmlns:m="http://schemas.openxmlformats.org/officeDocument/2006/math">
                    <m:sSub>
                      <m:sSubPr>
                        <m:ctrlPr>
                          <a:rPr lang="en-US" altLang="zh-CN" sz="2000" i="1">
                            <a:solidFill>
                              <a:srgbClr val="09405E"/>
                            </a:solidFill>
                            <a:latin typeface="Cambria Math" panose="02040503050406030204" pitchFamily="18" charset="0"/>
                            <a:cs typeface="Cambria Math" panose="02040503050406030204" charset="0"/>
                          </a:rPr>
                        </m:ctrlPr>
                      </m:sSubPr>
                      <m:e>
                        <m:r>
                          <a:rPr lang="en-US" altLang="zh-CN" sz="2000" i="1">
                            <a:solidFill>
                              <a:srgbClr val="09405E"/>
                            </a:solidFill>
                            <a:latin typeface="Cambria Math" charset="0"/>
                            <a:cs typeface="Cambria Math" panose="02040503050406030204" charset="0"/>
                          </a:rPr>
                          <m:t>𝐸</m:t>
                        </m:r>
                      </m:e>
                      <m:sub>
                        <m:r>
                          <a:rPr lang="en-US" altLang="zh-CN" sz="2000" i="1">
                            <a:solidFill>
                              <a:srgbClr val="09405E"/>
                            </a:solidFill>
                            <a:latin typeface="Cambria Math" charset="0"/>
                            <a:cs typeface="Cambria Math" panose="02040503050406030204" charset="0"/>
                          </a:rPr>
                          <m:t>1</m:t>
                        </m:r>
                      </m:sub>
                    </m:sSub>
                    <m:r>
                      <a:rPr lang="en-US" altLang="zh-CN" sz="2000" i="1">
                        <a:solidFill>
                          <a:srgbClr val="09405E"/>
                        </a:solidFill>
                        <a:latin typeface="Cambria Math" panose="02040503050406030204" charset="0"/>
                        <a:cs typeface="Cambria Math" panose="02040503050406030204" charset="0"/>
                      </a:rPr>
                      <m:t>=</m:t>
                    </m:r>
                    <m:r>
                      <a:rPr lang="en-US" altLang="zh-CN" sz="2000" i="1">
                        <a:solidFill>
                          <a:srgbClr val="09405E"/>
                        </a:solidFill>
                        <a:latin typeface="Cambria Math" panose="02040503050406030204" pitchFamily="18" charset="0"/>
                      </a:rPr>
                      <m:t>𝑓</m:t>
                    </m:r>
                    <m:d>
                      <m:dPr>
                        <m:ctrlPr>
                          <a:rPr lang="zh-CN" altLang="zh-CN" sz="2000" i="1">
                            <a:solidFill>
                              <a:srgbClr val="09405E"/>
                            </a:solidFill>
                            <a:latin typeface="Cambria Math" panose="02040503050406030204" pitchFamily="18" charset="0"/>
                          </a:rPr>
                        </m:ctrlPr>
                      </m:dPr>
                      <m:e>
                        <m:sSub>
                          <m:sSubPr>
                            <m:ctrlPr>
                              <a:rPr lang="zh-CN" altLang="zh-CN" sz="2000" i="1">
                                <a:solidFill>
                                  <a:srgbClr val="09405E"/>
                                </a:solidFill>
                                <a:latin typeface="Cambria Math" panose="02040503050406030204" pitchFamily="18" charset="0"/>
                              </a:rPr>
                            </m:ctrlPr>
                          </m:sSubPr>
                          <m:e>
                            <m:r>
                              <a:rPr lang="en-US" altLang="zh-CN" sz="2000" b="1" i="1">
                                <a:solidFill>
                                  <a:srgbClr val="09405E"/>
                                </a:solidFill>
                                <a:latin typeface="Cambria Math" panose="02040503050406030204" pitchFamily="18" charset="0"/>
                              </a:rPr>
                              <m:t>𝒙</m:t>
                            </m:r>
                          </m:e>
                          <m:sub>
                            <m:r>
                              <a:rPr lang="en-US" altLang="zh-CN" sz="2000" b="0" i="1" smtClean="0">
                                <a:solidFill>
                                  <a:srgbClr val="09405E"/>
                                </a:solidFill>
                                <a:latin typeface="Cambria Math" panose="02040503050406030204" pitchFamily="18" charset="0"/>
                              </a:rPr>
                              <m:t>1</m:t>
                            </m:r>
                          </m:sub>
                        </m:sSub>
                      </m:e>
                    </m:d>
                    <m:r>
                      <a:rPr lang="en-US" altLang="zh-CN" sz="2000" i="1">
                        <a:solidFill>
                          <a:srgbClr val="09405E"/>
                        </a:solidFill>
                        <a:latin typeface="Cambria Math" panose="02040503050406030204" pitchFamily="18" charset="0"/>
                      </a:rPr>
                      <m:t>−</m:t>
                    </m:r>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𝑦</m:t>
                        </m:r>
                      </m:e>
                      <m:sub>
                        <m:r>
                          <a:rPr lang="en-US" altLang="zh-CN" sz="2000" b="0" i="1" smtClean="0">
                            <a:solidFill>
                              <a:srgbClr val="09405E"/>
                            </a:solidFill>
                            <a:latin typeface="Cambria Math" panose="02040503050406030204" pitchFamily="18" charset="0"/>
                          </a:rPr>
                          <m:t>1</m:t>
                        </m:r>
                      </m:sub>
                    </m:sSub>
                    <m:r>
                      <a:rPr lang="en-US" altLang="zh-CN" sz="2000" i="1">
                        <a:solidFill>
                          <a:srgbClr val="09405E"/>
                        </a:solidFill>
                        <a:latin typeface="Cambria Math" panose="02040503050406030204" charset="0"/>
                        <a:cs typeface="Cambria Math" panose="02040503050406030204" charset="0"/>
                      </a:rPr>
                      <m:t>，</m:t>
                    </m:r>
                    <m:sSub>
                      <m:sSubPr>
                        <m:ctrlPr>
                          <a:rPr lang="en-US" altLang="zh-CN" sz="2000" i="1">
                            <a:solidFill>
                              <a:srgbClr val="09405E"/>
                            </a:solidFill>
                            <a:latin typeface="Cambria Math" panose="02040503050406030204" pitchFamily="18" charset="0"/>
                            <a:cs typeface="Cambria Math" panose="02040503050406030204" charset="0"/>
                          </a:rPr>
                        </m:ctrlPr>
                      </m:sSubPr>
                      <m:e>
                        <m:r>
                          <a:rPr lang="en-US" altLang="zh-CN" sz="2000" i="1">
                            <a:solidFill>
                              <a:srgbClr val="09405E"/>
                            </a:solidFill>
                            <a:latin typeface="Cambria Math" panose="02040503050406030204" charset="0"/>
                            <a:cs typeface="Cambria Math" panose="02040503050406030204" charset="0"/>
                          </a:rPr>
                          <m:t>𝐸</m:t>
                        </m:r>
                      </m:e>
                      <m:sub>
                        <m:r>
                          <a:rPr lang="en-US" altLang="zh-CN" sz="2000" i="1">
                            <a:solidFill>
                              <a:srgbClr val="09405E"/>
                            </a:solidFill>
                            <a:latin typeface="Cambria Math" panose="02040503050406030204" charset="0"/>
                            <a:cs typeface="Cambria Math" panose="02040503050406030204" charset="0"/>
                          </a:rPr>
                          <m:t>2</m:t>
                        </m:r>
                      </m:sub>
                    </m:sSub>
                    <m:r>
                      <a:rPr lang="en-US" altLang="zh-CN" sz="2000" i="1">
                        <a:solidFill>
                          <a:srgbClr val="09405E"/>
                        </a:solidFill>
                        <a:latin typeface="Cambria Math" panose="02040503050406030204" charset="0"/>
                        <a:cs typeface="Cambria Math" panose="02040503050406030204" charset="0"/>
                      </a:rPr>
                      <m:t>=</m:t>
                    </m:r>
                    <m:r>
                      <a:rPr lang="en-US" altLang="zh-CN" sz="2000" i="1">
                        <a:solidFill>
                          <a:srgbClr val="09405E"/>
                        </a:solidFill>
                        <a:latin typeface="Cambria Math" panose="02040503050406030204" pitchFamily="18" charset="0"/>
                      </a:rPr>
                      <m:t>𝑓</m:t>
                    </m:r>
                    <m:d>
                      <m:dPr>
                        <m:ctrlPr>
                          <a:rPr lang="zh-CN" altLang="zh-CN" sz="2000" i="1">
                            <a:solidFill>
                              <a:srgbClr val="09405E"/>
                            </a:solidFill>
                            <a:latin typeface="Cambria Math" panose="02040503050406030204" pitchFamily="18" charset="0"/>
                          </a:rPr>
                        </m:ctrlPr>
                      </m:dPr>
                      <m:e>
                        <m:sSub>
                          <m:sSubPr>
                            <m:ctrlPr>
                              <a:rPr lang="zh-CN" altLang="zh-CN" sz="2000" i="1">
                                <a:solidFill>
                                  <a:srgbClr val="09405E"/>
                                </a:solidFill>
                                <a:latin typeface="Cambria Math" panose="02040503050406030204" pitchFamily="18" charset="0"/>
                              </a:rPr>
                            </m:ctrlPr>
                          </m:sSubPr>
                          <m:e>
                            <m:r>
                              <a:rPr lang="en-US" altLang="zh-CN" sz="2000" b="1" i="1">
                                <a:solidFill>
                                  <a:srgbClr val="09405E"/>
                                </a:solidFill>
                                <a:latin typeface="Cambria Math" panose="02040503050406030204" pitchFamily="18" charset="0"/>
                              </a:rPr>
                              <m:t>𝒙</m:t>
                            </m:r>
                          </m:e>
                          <m:sub>
                            <m:r>
                              <a:rPr lang="en-US" altLang="zh-CN" sz="2000" b="0" i="1" smtClean="0">
                                <a:solidFill>
                                  <a:srgbClr val="09405E"/>
                                </a:solidFill>
                                <a:latin typeface="Cambria Math" panose="02040503050406030204" pitchFamily="18" charset="0"/>
                              </a:rPr>
                              <m:t>2</m:t>
                            </m:r>
                          </m:sub>
                        </m:sSub>
                      </m:e>
                    </m:d>
                    <m:r>
                      <a:rPr lang="en-US" altLang="zh-CN" sz="2000" i="1">
                        <a:solidFill>
                          <a:srgbClr val="09405E"/>
                        </a:solidFill>
                        <a:latin typeface="Cambria Math" panose="02040503050406030204" pitchFamily="18" charset="0"/>
                      </a:rPr>
                      <m:t>−</m:t>
                    </m:r>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𝑦</m:t>
                        </m:r>
                      </m:e>
                      <m:sub>
                        <m:r>
                          <a:rPr lang="en-US" altLang="zh-CN" sz="2000" b="0" i="1" smtClean="0">
                            <a:solidFill>
                              <a:srgbClr val="09405E"/>
                            </a:solidFill>
                            <a:latin typeface="Cambria Math" panose="02040503050406030204" pitchFamily="18" charset="0"/>
                          </a:rPr>
                          <m:t>2</m:t>
                        </m:r>
                      </m:sub>
                    </m:sSub>
                  </m:oMath>
                </a14:m>
                <a:endParaRPr lang="en-US" altLang="zh-CN" sz="2000" i="1" dirty="0">
                  <a:solidFill>
                    <a:srgbClr val="09405E"/>
                  </a:solidFill>
                  <a:latin typeface="Cambria Math" panose="02040503050406030204" charset="0"/>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custDataLst>
                  <p:tags r:id="rId2"/>
                </p:custDataLst>
              </p:nvPr>
            </p:nvSpPr>
            <p:spPr>
              <a:xfrm>
                <a:off x="746125" y="2993726"/>
                <a:ext cx="7539580" cy="400110"/>
              </a:xfrm>
              <a:prstGeom prst="rect">
                <a:avLst/>
              </a:prstGeom>
              <a:blipFill>
                <a:blip r:embed="rId9"/>
                <a:stretch>
                  <a:fillRect l="-336" t="-15152" b="-181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custDataLst>
                  <p:tags r:id="rId3"/>
                </p:custDataLst>
              </p:nvPr>
            </p:nvSpPr>
            <p:spPr>
              <a:xfrm>
                <a:off x="746125" y="3428082"/>
                <a:ext cx="4712921" cy="957826"/>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r>
                        <a:rPr lang="en-US" altLang="zh-CN" sz="2000" i="1" smtClean="0">
                          <a:solidFill>
                            <a:srgbClr val="09405E"/>
                          </a:solidFill>
                          <a:latin typeface="Cambria Math" panose="02040503050406030204" charset="0"/>
                          <a:cs typeface="Cambria Math" panose="02040503050406030204" charset="0"/>
                        </a:rPr>
                        <m:t>由于</m:t>
                      </m:r>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𝑣</m:t>
                          </m:r>
                        </m:e>
                        <m:sub>
                          <m:r>
                            <a:rPr lang="en-US" altLang="zh-CN" sz="2000" i="1">
                              <a:solidFill>
                                <a:srgbClr val="09405E"/>
                              </a:solidFill>
                              <a:latin typeface="Cambria Math" panose="02040503050406030204" pitchFamily="18" charset="0"/>
                            </a:rPr>
                            <m:t>1</m:t>
                          </m:r>
                        </m:sub>
                      </m:sSub>
                      <m:r>
                        <a:rPr lang="en-US" altLang="zh-CN" sz="2000" i="1">
                          <a:solidFill>
                            <a:srgbClr val="09405E"/>
                          </a:solidFill>
                          <a:latin typeface="Cambria Math" panose="02040503050406030204" pitchFamily="18" charset="0"/>
                        </a:rPr>
                        <m:t>=</m:t>
                      </m:r>
                      <m:nary>
                        <m:naryPr>
                          <m:chr m:val="∑"/>
                          <m:limLoc m:val="undOvr"/>
                          <m:ctrlPr>
                            <a:rPr lang="zh-CN" altLang="zh-CN" sz="2000" i="1">
                              <a:solidFill>
                                <a:srgbClr val="09405E"/>
                              </a:solidFill>
                              <a:latin typeface="Cambria Math" panose="02040503050406030204" pitchFamily="18" charset="0"/>
                            </a:rPr>
                          </m:ctrlPr>
                        </m:naryPr>
                        <m:sub>
                          <m:r>
                            <a:rPr lang="en-US" altLang="zh-CN" sz="2000" i="1">
                              <a:solidFill>
                                <a:srgbClr val="09405E"/>
                              </a:solidFill>
                              <a:latin typeface="Cambria Math" panose="02040503050406030204" pitchFamily="18" charset="0"/>
                            </a:rPr>
                            <m:t>𝑖</m:t>
                          </m:r>
                          <m:r>
                            <a:rPr lang="en-US" altLang="zh-CN" sz="2000" i="1">
                              <a:solidFill>
                                <a:srgbClr val="09405E"/>
                              </a:solidFill>
                              <a:latin typeface="Cambria Math" panose="02040503050406030204" pitchFamily="18" charset="0"/>
                            </a:rPr>
                            <m:t>=3</m:t>
                          </m:r>
                        </m:sub>
                        <m:sup>
                          <m:r>
                            <a:rPr lang="en-US" altLang="zh-CN" sz="2000" i="1">
                              <a:solidFill>
                                <a:srgbClr val="09405E"/>
                              </a:solidFill>
                              <a:latin typeface="Cambria Math" panose="02040503050406030204" pitchFamily="18" charset="0"/>
                            </a:rPr>
                            <m:t>𝑁</m:t>
                          </m:r>
                        </m:sup>
                        <m:e>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𝛼</m:t>
                              </m:r>
                            </m:e>
                            <m:sub>
                              <m:r>
                                <a:rPr lang="en-US" altLang="zh-CN" sz="2000" i="1">
                                  <a:solidFill>
                                    <a:srgbClr val="09405E"/>
                                  </a:solidFill>
                                  <a:latin typeface="Cambria Math" panose="02040503050406030204" pitchFamily="18" charset="0"/>
                                </a:rPr>
                                <m:t>𝑖</m:t>
                              </m:r>
                            </m:sub>
                          </m:sSub>
                        </m:e>
                      </m:nary>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𝑦</m:t>
                          </m:r>
                        </m:e>
                        <m:sub>
                          <m:r>
                            <a:rPr lang="en-US" altLang="zh-CN" sz="2000" i="1">
                              <a:solidFill>
                                <a:srgbClr val="09405E"/>
                              </a:solidFill>
                              <a:latin typeface="Cambria Math" panose="02040503050406030204" pitchFamily="18" charset="0"/>
                            </a:rPr>
                            <m:t>𝑖</m:t>
                          </m:r>
                        </m:sub>
                      </m:sSub>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𝐾</m:t>
                          </m:r>
                        </m:e>
                        <m:sub>
                          <m:r>
                            <a:rPr lang="en-US" altLang="zh-CN" sz="2000" i="1">
                              <a:solidFill>
                                <a:srgbClr val="09405E"/>
                              </a:solidFill>
                              <a:latin typeface="Cambria Math" panose="02040503050406030204" pitchFamily="18" charset="0"/>
                            </a:rPr>
                            <m:t>1</m:t>
                          </m:r>
                          <m:r>
                            <a:rPr lang="en-US" altLang="zh-CN" sz="2000" i="1">
                              <a:solidFill>
                                <a:srgbClr val="09405E"/>
                              </a:solidFill>
                              <a:latin typeface="Cambria Math" panose="02040503050406030204" pitchFamily="18" charset="0"/>
                            </a:rPr>
                            <m:t>𝑖</m:t>
                          </m:r>
                        </m:sub>
                      </m:sSub>
                      <m:r>
                        <m:rPr>
                          <m:nor/>
                        </m:rPr>
                        <a:rPr lang="en-US" altLang="zh-CN" sz="2000" i="1" dirty="0">
                          <a:solidFill>
                            <a:srgbClr val="09405E"/>
                          </a:solidFill>
                          <a:latin typeface="Cambria Math" panose="02040503050406030204" charset="0"/>
                          <a:cs typeface="Cambria Math" panose="02040503050406030204" charset="0"/>
                        </a:rPr>
                        <m:t>,</m:t>
                      </m:r>
                      <m:sSub>
                        <m:sSubPr>
                          <m:ctrlPr>
                            <a:rPr lang="zh-CN" altLang="zh-CN"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    </m:t>
                          </m:r>
                          <m:r>
                            <a:rPr lang="en-US" altLang="zh-CN" sz="2000" i="1">
                              <a:solidFill>
                                <a:srgbClr val="09405E"/>
                              </a:solidFill>
                              <a:latin typeface="Cambria Math" panose="02040503050406030204" pitchFamily="18" charset="0"/>
                            </a:rPr>
                            <m:t>𝑣</m:t>
                          </m:r>
                        </m:e>
                        <m:sub>
                          <m:r>
                            <a:rPr lang="en-US" altLang="zh-CN" sz="2000" i="1">
                              <a:solidFill>
                                <a:srgbClr val="09405E"/>
                              </a:solidFill>
                              <a:latin typeface="Cambria Math" panose="02040503050406030204" pitchFamily="18" charset="0"/>
                            </a:rPr>
                            <m:t>2</m:t>
                          </m:r>
                        </m:sub>
                      </m:sSub>
                      <m:r>
                        <a:rPr lang="en-US" altLang="zh-CN" sz="2000" i="1">
                          <a:solidFill>
                            <a:srgbClr val="09405E"/>
                          </a:solidFill>
                          <a:latin typeface="Cambria Math" panose="02040503050406030204" pitchFamily="18" charset="0"/>
                        </a:rPr>
                        <m:t>=</m:t>
                      </m:r>
                      <m:nary>
                        <m:naryPr>
                          <m:chr m:val="∑"/>
                          <m:limLoc m:val="undOvr"/>
                          <m:ctrlPr>
                            <a:rPr lang="zh-CN" altLang="zh-CN" sz="2000" i="1">
                              <a:solidFill>
                                <a:srgbClr val="09405E"/>
                              </a:solidFill>
                              <a:latin typeface="Cambria Math" panose="02040503050406030204" pitchFamily="18" charset="0"/>
                            </a:rPr>
                          </m:ctrlPr>
                        </m:naryPr>
                        <m:sub>
                          <m:r>
                            <a:rPr lang="en-US" altLang="zh-CN" sz="2000" i="1">
                              <a:solidFill>
                                <a:srgbClr val="09405E"/>
                              </a:solidFill>
                              <a:latin typeface="Cambria Math" panose="02040503050406030204" pitchFamily="18" charset="0"/>
                            </a:rPr>
                            <m:t>𝑖</m:t>
                          </m:r>
                          <m:r>
                            <a:rPr lang="en-US" altLang="zh-CN" sz="2000" i="1">
                              <a:solidFill>
                                <a:srgbClr val="09405E"/>
                              </a:solidFill>
                              <a:latin typeface="Cambria Math" panose="02040503050406030204" pitchFamily="18" charset="0"/>
                            </a:rPr>
                            <m:t>=3</m:t>
                          </m:r>
                        </m:sub>
                        <m:sup>
                          <m:r>
                            <a:rPr lang="en-US" altLang="zh-CN" sz="2000" i="1">
                              <a:solidFill>
                                <a:srgbClr val="09405E"/>
                              </a:solidFill>
                              <a:latin typeface="Cambria Math" panose="02040503050406030204" pitchFamily="18" charset="0"/>
                            </a:rPr>
                            <m:t>𝑁</m:t>
                          </m:r>
                        </m:sup>
                        <m:e>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𝛼</m:t>
                              </m:r>
                            </m:e>
                            <m:sub>
                              <m:r>
                                <a:rPr lang="en-US" altLang="zh-CN" sz="2000" i="1">
                                  <a:solidFill>
                                    <a:srgbClr val="09405E"/>
                                  </a:solidFill>
                                  <a:latin typeface="Cambria Math" panose="02040503050406030204" pitchFamily="18" charset="0"/>
                                </a:rPr>
                                <m:t>𝑖</m:t>
                              </m:r>
                            </m:sub>
                          </m:sSub>
                        </m:e>
                      </m:nary>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𝑦</m:t>
                          </m:r>
                        </m:e>
                        <m:sub>
                          <m:r>
                            <a:rPr lang="en-US" altLang="zh-CN" sz="2000" i="1">
                              <a:solidFill>
                                <a:srgbClr val="09405E"/>
                              </a:solidFill>
                              <a:latin typeface="Cambria Math" panose="02040503050406030204" pitchFamily="18" charset="0"/>
                            </a:rPr>
                            <m:t>𝑖</m:t>
                          </m:r>
                        </m:sub>
                      </m:sSub>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𝐾</m:t>
                          </m:r>
                        </m:e>
                        <m:sub>
                          <m:r>
                            <a:rPr lang="en-US" altLang="zh-CN" sz="2000" i="1">
                              <a:solidFill>
                                <a:srgbClr val="09405E"/>
                              </a:solidFill>
                              <a:latin typeface="Cambria Math" panose="02040503050406030204" pitchFamily="18" charset="0"/>
                            </a:rPr>
                            <m:t>2</m:t>
                          </m:r>
                          <m:r>
                            <a:rPr lang="en-US" altLang="zh-CN" sz="2000" i="1">
                              <a:solidFill>
                                <a:srgbClr val="09405E"/>
                              </a:solidFill>
                              <a:latin typeface="Cambria Math" panose="02040503050406030204" pitchFamily="18" charset="0"/>
                            </a:rPr>
                            <m:t>𝑖</m:t>
                          </m:r>
                        </m:sub>
                      </m:sSub>
                    </m:oMath>
                  </m:oMathPara>
                </a14:m>
                <a:endParaRPr lang="en-US" altLang="zh-CN" sz="2000" i="1" dirty="0">
                  <a:solidFill>
                    <a:srgbClr val="09405E"/>
                  </a:solidFill>
                  <a:latin typeface="Cambria Math" panose="02040503050406030204" charset="0"/>
                  <a:cs typeface="Cambria Math" panose="02040503050406030204" charset="0"/>
                </a:endParaRPr>
              </a:p>
            </p:txBody>
          </p:sp>
        </mc:Choice>
        <mc:Fallback>
          <p:sp>
            <p:nvSpPr>
              <p:cNvPr id="6" name="文本框 5"/>
              <p:cNvSpPr txBox="1">
                <a:spLocks noRot="1" noChangeAspect="1" noMove="1" noResize="1" noEditPoints="1" noAdjustHandles="1" noChangeArrowheads="1" noChangeShapeType="1" noTextEdit="1"/>
              </p:cNvSpPr>
              <p:nvPr>
                <p:custDataLst>
                  <p:tags r:id="rId3"/>
                </p:custDataLst>
              </p:nvPr>
            </p:nvSpPr>
            <p:spPr>
              <a:xfrm>
                <a:off x="746125" y="3428082"/>
                <a:ext cx="4712921" cy="957826"/>
              </a:xfrm>
              <a:prstGeom prst="rect">
                <a:avLst/>
              </a:prstGeom>
              <a:blipFill>
                <a:blip r:embed="rId10"/>
                <a:stretch>
                  <a:fillRect t="-96104" b="-1506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custDataLst>
                  <p:tags r:id="rId4"/>
                </p:custDataLst>
              </p:nvPr>
            </p:nvSpPr>
            <p:spPr>
              <a:xfrm>
                <a:off x="746125" y="4497104"/>
                <a:ext cx="8669657" cy="424860"/>
              </a:xfrm>
              <a:prstGeom prst="rect">
                <a:avLst/>
              </a:prstGeom>
              <a:noFill/>
            </p:spPr>
            <p:txBody>
              <a:bodyPr wrap="square" rtlCol="0" anchor="t">
                <a:spAutoFit/>
              </a:bodyPr>
              <a:lstStyle/>
              <a:p>
                <a14:m>
                  <m:oMath xmlns:m="http://schemas.openxmlformats.org/officeDocument/2006/math">
                    <m:r>
                      <a:rPr lang="en-US" altLang="zh-CN" sz="2000" i="1" smtClean="0">
                        <a:solidFill>
                          <a:srgbClr val="09405E"/>
                        </a:solidFill>
                        <a:latin typeface="Cambria Math" panose="02040503050406030204" charset="0"/>
                        <a:cs typeface="Cambria Math" panose="02040503050406030204" charset="0"/>
                      </a:rPr>
                      <m:t>所以</m:t>
                    </m:r>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𝑣</m:t>
                        </m:r>
                      </m:e>
                      <m:sub>
                        <m:r>
                          <a:rPr lang="en-US" altLang="zh-CN" sz="2000" i="1">
                            <a:solidFill>
                              <a:srgbClr val="09405E"/>
                            </a:solidFill>
                            <a:latin typeface="Cambria Math" panose="02040503050406030204" pitchFamily="18" charset="0"/>
                          </a:rPr>
                          <m:t>1</m:t>
                        </m:r>
                      </m:sub>
                    </m:sSub>
                    <m:r>
                      <a:rPr lang="en-US" altLang="zh-CN" sz="2000" i="1">
                        <a:solidFill>
                          <a:srgbClr val="09405E"/>
                        </a:solidFill>
                        <a:latin typeface="Cambria Math" panose="02040503050406030204" charset="0"/>
                        <a:cs typeface="Cambria Math" panose="02040503050406030204" charset="0"/>
                      </a:rPr>
                      <m:t>=</m:t>
                    </m:r>
                    <m:r>
                      <a:rPr lang="en-US" altLang="zh-CN" sz="2000" i="1">
                        <a:solidFill>
                          <a:srgbClr val="09405E"/>
                        </a:solidFill>
                        <a:latin typeface="Cambria Math" panose="02040503050406030204" pitchFamily="18" charset="0"/>
                      </a:rPr>
                      <m:t>𝑓</m:t>
                    </m:r>
                    <m:d>
                      <m:dPr>
                        <m:ctrlPr>
                          <a:rPr lang="zh-CN" altLang="zh-CN" sz="2000" i="1">
                            <a:solidFill>
                              <a:srgbClr val="09405E"/>
                            </a:solidFill>
                            <a:latin typeface="Cambria Math" panose="02040503050406030204" pitchFamily="18" charset="0"/>
                          </a:rPr>
                        </m:ctrlPr>
                      </m:dPr>
                      <m:e>
                        <m:sSub>
                          <m:sSubPr>
                            <m:ctrlPr>
                              <a:rPr lang="zh-CN" altLang="zh-CN" sz="2000" i="1">
                                <a:solidFill>
                                  <a:srgbClr val="09405E"/>
                                </a:solidFill>
                                <a:latin typeface="Cambria Math" panose="02040503050406030204" pitchFamily="18" charset="0"/>
                              </a:rPr>
                            </m:ctrlPr>
                          </m:sSubPr>
                          <m:e>
                            <m:r>
                              <a:rPr lang="en-US" altLang="zh-CN" sz="2000" b="1" i="1">
                                <a:solidFill>
                                  <a:srgbClr val="09405E"/>
                                </a:solidFill>
                                <a:latin typeface="Cambria Math" panose="02040503050406030204" pitchFamily="18" charset="0"/>
                              </a:rPr>
                              <m:t>𝒙</m:t>
                            </m:r>
                          </m:e>
                          <m:sub>
                            <m:r>
                              <a:rPr lang="en-US" altLang="zh-CN" sz="2000" i="1">
                                <a:solidFill>
                                  <a:srgbClr val="09405E"/>
                                </a:solidFill>
                                <a:latin typeface="Cambria Math" panose="02040503050406030204" pitchFamily="18" charset="0"/>
                              </a:rPr>
                              <m:t>1</m:t>
                            </m:r>
                          </m:sub>
                        </m:sSub>
                      </m:e>
                    </m:d>
                    <m:r>
                      <a:rPr lang="en-US" altLang="zh-CN" sz="2000" i="1">
                        <a:solidFill>
                          <a:srgbClr val="09405E"/>
                        </a:solidFill>
                        <a:latin typeface="Cambria Math" panose="02040503050406030204" charset="0"/>
                        <a:cs typeface="Cambria Math" panose="02040503050406030204" charset="0"/>
                      </a:rPr>
                      <m:t>−</m:t>
                    </m:r>
                    <m:r>
                      <a:rPr lang="en-US" altLang="zh-CN" sz="2000" i="1">
                        <a:solidFill>
                          <a:srgbClr val="09405E"/>
                        </a:solidFill>
                        <a:latin typeface="Cambria Math" panose="02040503050406030204" charset="0"/>
                        <a:cs typeface="Cambria Math" panose="02040503050406030204" charset="0"/>
                      </a:rPr>
                      <m:t>𝑏</m:t>
                    </m:r>
                    <m:r>
                      <a:rPr lang="en-US" altLang="zh-CN" sz="2000" i="1">
                        <a:solidFill>
                          <a:srgbClr val="09405E"/>
                        </a:solidFill>
                        <a:latin typeface="Cambria Math" panose="02040503050406030204" charset="0"/>
                        <a:cs typeface="Cambria Math" panose="02040503050406030204" charset="0"/>
                      </a:rPr>
                      <m:t>−</m:t>
                    </m:r>
                    <m:nary>
                      <m:naryPr>
                        <m:chr m:val="∑"/>
                        <m:limLoc m:val="undOvr"/>
                        <m:ctrlPr>
                          <a:rPr lang="en-US" altLang="zh-CN" sz="2000" i="1">
                            <a:solidFill>
                              <a:srgbClr val="09405E"/>
                            </a:solidFill>
                            <a:latin typeface="Cambria Math" panose="02040503050406030204" pitchFamily="18" charset="0"/>
                            <a:cs typeface="Cambria Math" panose="02040503050406030204" charset="0"/>
                          </a:rPr>
                        </m:ctrlPr>
                      </m:naryPr>
                      <m:sub>
                        <m:r>
                          <a:rPr lang="en-US" altLang="zh-CN" sz="2000" i="1">
                            <a:solidFill>
                              <a:srgbClr val="09405E"/>
                            </a:solidFill>
                            <a:latin typeface="Cambria Math" panose="02040503050406030204" charset="0"/>
                            <a:cs typeface="Cambria Math" panose="02040503050406030204" charset="0"/>
                          </a:rPr>
                          <m:t>𝑖</m:t>
                        </m:r>
                        <m:r>
                          <a:rPr lang="en-US" altLang="zh-CN" sz="2000" i="1">
                            <a:solidFill>
                              <a:srgbClr val="09405E"/>
                            </a:solidFill>
                            <a:latin typeface="Cambria Math" panose="02040503050406030204" charset="0"/>
                            <a:cs typeface="Cambria Math" panose="02040503050406030204" charset="0"/>
                          </a:rPr>
                          <m:t>=1</m:t>
                        </m:r>
                      </m:sub>
                      <m:sup>
                        <m:r>
                          <a:rPr lang="en-US" altLang="zh-CN" sz="2000" i="1">
                            <a:solidFill>
                              <a:srgbClr val="09405E"/>
                            </a:solidFill>
                            <a:latin typeface="Cambria Math" panose="02040503050406030204" charset="0"/>
                            <a:cs typeface="Cambria Math" panose="02040503050406030204" charset="0"/>
                          </a:rPr>
                          <m:t>2</m:t>
                        </m:r>
                      </m:sup>
                      <m:e>
                        <m:sSubSup>
                          <m:sSubSupPr>
                            <m:ctrlPr>
                              <a:rPr lang="en-US" altLang="zh-CN" sz="2000" i="1">
                                <a:solidFill>
                                  <a:srgbClr val="09405E"/>
                                </a:solidFill>
                                <a:latin typeface="Cambria Math" panose="02040503050406030204" pitchFamily="18" charset="0"/>
                                <a:cs typeface="Cambria Math" panose="02040503050406030204" charset="0"/>
                              </a:rPr>
                            </m:ctrlPr>
                          </m:sSubSupPr>
                          <m:e>
                            <m:r>
                              <a:rPr lang="en-US" altLang="zh-CN" sz="2000" i="1">
                                <a:solidFill>
                                  <a:srgbClr val="09405E"/>
                                </a:solidFill>
                                <a:latin typeface="Cambria Math" charset="0"/>
                                <a:cs typeface="Cambria Math" panose="02040503050406030204" charset="0"/>
                              </a:rPr>
                              <m:t>𝛼</m:t>
                            </m:r>
                          </m:e>
                          <m:sub>
                            <m:r>
                              <a:rPr lang="en-US" altLang="zh-CN" sz="2000" i="1">
                                <a:solidFill>
                                  <a:srgbClr val="09405E"/>
                                </a:solidFill>
                                <a:latin typeface="Cambria Math" charset="0"/>
                                <a:cs typeface="Cambria Math" panose="02040503050406030204" charset="0"/>
                              </a:rPr>
                              <m:t>𝑖</m:t>
                            </m:r>
                          </m:sub>
                          <m:sup>
                            <m:r>
                              <a:rPr lang="en-US" altLang="zh-CN" sz="2000" i="1">
                                <a:solidFill>
                                  <a:srgbClr val="09405E"/>
                                </a:solidFill>
                                <a:latin typeface="Cambria Math" charset="0"/>
                                <a:cs typeface="Cambria Math" panose="02040503050406030204" charset="0"/>
                              </a:rPr>
                              <m:t>𝑜𝑙𝑑</m:t>
                            </m:r>
                          </m:sup>
                        </m:sSubSup>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𝑦</m:t>
                            </m:r>
                          </m:e>
                          <m:sub>
                            <m:r>
                              <a:rPr lang="en-US" altLang="zh-CN" sz="2000" i="1">
                                <a:solidFill>
                                  <a:srgbClr val="09405E"/>
                                </a:solidFill>
                                <a:latin typeface="Cambria Math" panose="02040503050406030204" pitchFamily="18" charset="0"/>
                              </a:rPr>
                              <m:t>𝑖</m:t>
                            </m:r>
                          </m:sub>
                        </m:sSub>
                        <m:sSub>
                          <m:sSubPr>
                            <m:ctrlPr>
                              <a:rPr lang="en-US" altLang="zh-CN" sz="2000" i="1">
                                <a:solidFill>
                                  <a:srgbClr val="09405E"/>
                                </a:solidFill>
                                <a:latin typeface="Cambria Math" panose="02040503050406030204" pitchFamily="18" charset="0"/>
                                <a:cs typeface="Cambria Math" panose="02040503050406030204" charset="0"/>
                              </a:rPr>
                            </m:ctrlPr>
                          </m:sSubPr>
                          <m:e>
                            <m:r>
                              <a:rPr lang="en-US" altLang="zh-CN" sz="2000" i="1">
                                <a:solidFill>
                                  <a:srgbClr val="09405E"/>
                                </a:solidFill>
                                <a:latin typeface="Cambria Math" charset="0"/>
                                <a:cs typeface="Cambria Math" panose="02040503050406030204" charset="0"/>
                              </a:rPr>
                              <m:t>𝐾</m:t>
                            </m:r>
                          </m:e>
                          <m:sub>
                            <m:r>
                              <a:rPr lang="en-US" altLang="zh-CN" sz="2000" i="1">
                                <a:solidFill>
                                  <a:srgbClr val="09405E"/>
                                </a:solidFill>
                                <a:latin typeface="Cambria Math" charset="0"/>
                                <a:cs typeface="Cambria Math" panose="02040503050406030204" charset="0"/>
                              </a:rPr>
                              <m:t>1</m:t>
                            </m:r>
                            <m:r>
                              <a:rPr lang="en-US" altLang="zh-CN" sz="2000" i="1">
                                <a:solidFill>
                                  <a:srgbClr val="09405E"/>
                                </a:solidFill>
                                <a:latin typeface="Cambria Math" charset="0"/>
                                <a:cs typeface="Cambria Math" panose="02040503050406030204" charset="0"/>
                              </a:rPr>
                              <m:t>𝑖</m:t>
                            </m:r>
                          </m:sub>
                        </m:sSub>
                      </m:e>
                    </m:nary>
                  </m:oMath>
                </a14:m>
                <a:r>
                  <a:rPr lang="en-US" altLang="zh-CN" sz="2000" i="1" dirty="0">
                    <a:solidFill>
                      <a:srgbClr val="09405E"/>
                    </a:solidFill>
                    <a:latin typeface="Cambria Math" panose="02040503050406030204" charset="0"/>
                    <a:cs typeface="Cambria Math" panose="02040503050406030204" charset="0"/>
                  </a:rPr>
                  <a:t>,</a:t>
                </a:r>
                <a14:m>
                  <m:oMath xmlns:m="http://schemas.openxmlformats.org/officeDocument/2006/math">
                    <m:sSub>
                      <m:sSubPr>
                        <m:ctrlPr>
                          <a:rPr lang="zh-CN" altLang="zh-CN"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    </m:t>
                        </m:r>
                        <m:r>
                          <a:rPr lang="en-US" altLang="zh-CN" sz="2000" i="1">
                            <a:solidFill>
                              <a:srgbClr val="09405E"/>
                            </a:solidFill>
                            <a:latin typeface="Cambria Math" panose="02040503050406030204" pitchFamily="18" charset="0"/>
                          </a:rPr>
                          <m:t>𝑣</m:t>
                        </m:r>
                      </m:e>
                      <m:sub>
                        <m:r>
                          <a:rPr lang="en-US" altLang="zh-CN" sz="2000" i="1">
                            <a:solidFill>
                              <a:srgbClr val="09405E"/>
                            </a:solidFill>
                            <a:latin typeface="Cambria Math" panose="02040503050406030204" pitchFamily="18" charset="0"/>
                          </a:rPr>
                          <m:t>2</m:t>
                        </m:r>
                      </m:sub>
                    </m:sSub>
                    <m:r>
                      <a:rPr lang="en-US" altLang="zh-CN" sz="2000" i="1">
                        <a:solidFill>
                          <a:srgbClr val="09405E"/>
                        </a:solidFill>
                        <a:latin typeface="Cambria Math" panose="02040503050406030204" charset="0"/>
                        <a:cs typeface="Cambria Math" panose="02040503050406030204" charset="0"/>
                      </a:rPr>
                      <m:t>=</m:t>
                    </m:r>
                    <m:r>
                      <a:rPr lang="en-US" altLang="zh-CN" sz="2000" i="1">
                        <a:solidFill>
                          <a:srgbClr val="09405E"/>
                        </a:solidFill>
                        <a:latin typeface="Cambria Math" panose="02040503050406030204" pitchFamily="18" charset="0"/>
                      </a:rPr>
                      <m:t>𝑓</m:t>
                    </m:r>
                    <m:d>
                      <m:dPr>
                        <m:ctrlPr>
                          <a:rPr lang="zh-CN" altLang="zh-CN" sz="2000" i="1">
                            <a:solidFill>
                              <a:srgbClr val="09405E"/>
                            </a:solidFill>
                            <a:latin typeface="Cambria Math" panose="02040503050406030204" pitchFamily="18" charset="0"/>
                          </a:rPr>
                        </m:ctrlPr>
                      </m:dPr>
                      <m:e>
                        <m:sSub>
                          <m:sSubPr>
                            <m:ctrlPr>
                              <a:rPr lang="zh-CN" altLang="zh-CN" sz="2000" i="1">
                                <a:solidFill>
                                  <a:srgbClr val="09405E"/>
                                </a:solidFill>
                                <a:latin typeface="Cambria Math" panose="02040503050406030204" pitchFamily="18" charset="0"/>
                              </a:rPr>
                            </m:ctrlPr>
                          </m:sSubPr>
                          <m:e>
                            <m:r>
                              <a:rPr lang="en-US" altLang="zh-CN" sz="2000" b="1" i="1">
                                <a:solidFill>
                                  <a:srgbClr val="09405E"/>
                                </a:solidFill>
                                <a:latin typeface="Cambria Math" panose="02040503050406030204" pitchFamily="18" charset="0"/>
                              </a:rPr>
                              <m:t>𝒙</m:t>
                            </m:r>
                          </m:e>
                          <m:sub>
                            <m:r>
                              <a:rPr lang="en-US" altLang="zh-CN" sz="2000" i="1">
                                <a:solidFill>
                                  <a:srgbClr val="09405E"/>
                                </a:solidFill>
                                <a:latin typeface="Cambria Math" panose="02040503050406030204" pitchFamily="18" charset="0"/>
                              </a:rPr>
                              <m:t>2</m:t>
                            </m:r>
                          </m:sub>
                        </m:sSub>
                      </m:e>
                    </m:d>
                    <m:r>
                      <a:rPr lang="en-US" altLang="zh-CN" sz="2000" i="1">
                        <a:solidFill>
                          <a:srgbClr val="09405E"/>
                        </a:solidFill>
                        <a:latin typeface="Cambria Math" panose="02040503050406030204" charset="0"/>
                        <a:cs typeface="Cambria Math" panose="02040503050406030204" charset="0"/>
                      </a:rPr>
                      <m:t>−</m:t>
                    </m:r>
                    <m:r>
                      <a:rPr lang="en-US" altLang="zh-CN" sz="2000" i="1">
                        <a:solidFill>
                          <a:srgbClr val="09405E"/>
                        </a:solidFill>
                        <a:latin typeface="Cambria Math" panose="02040503050406030204" charset="0"/>
                        <a:cs typeface="Cambria Math" panose="02040503050406030204" charset="0"/>
                      </a:rPr>
                      <m:t>𝑏</m:t>
                    </m:r>
                    <m:r>
                      <a:rPr lang="en-US" altLang="zh-CN" sz="2000" i="1">
                        <a:solidFill>
                          <a:srgbClr val="09405E"/>
                        </a:solidFill>
                        <a:latin typeface="Cambria Math" panose="02040503050406030204" charset="0"/>
                        <a:cs typeface="Cambria Math" panose="02040503050406030204" charset="0"/>
                      </a:rPr>
                      <m:t>−</m:t>
                    </m:r>
                    <m:nary>
                      <m:naryPr>
                        <m:chr m:val="∑"/>
                        <m:limLoc m:val="undOvr"/>
                        <m:ctrlPr>
                          <a:rPr lang="en-US" altLang="zh-CN" sz="2000" i="1">
                            <a:solidFill>
                              <a:srgbClr val="09405E"/>
                            </a:solidFill>
                            <a:latin typeface="Cambria Math" panose="02040503050406030204" pitchFamily="18" charset="0"/>
                            <a:cs typeface="Cambria Math" panose="02040503050406030204" charset="0"/>
                          </a:rPr>
                        </m:ctrlPr>
                      </m:naryPr>
                      <m:sub>
                        <m:r>
                          <a:rPr lang="en-US" altLang="zh-CN" sz="2000" i="1">
                            <a:solidFill>
                              <a:srgbClr val="09405E"/>
                            </a:solidFill>
                            <a:latin typeface="Cambria Math" panose="02040503050406030204" charset="0"/>
                            <a:cs typeface="Cambria Math" panose="02040503050406030204" charset="0"/>
                          </a:rPr>
                          <m:t>𝑖</m:t>
                        </m:r>
                        <m:r>
                          <a:rPr lang="en-US" altLang="zh-CN" sz="2000" i="1">
                            <a:solidFill>
                              <a:srgbClr val="09405E"/>
                            </a:solidFill>
                            <a:latin typeface="Cambria Math" panose="02040503050406030204" charset="0"/>
                            <a:cs typeface="Cambria Math" panose="02040503050406030204" charset="0"/>
                          </a:rPr>
                          <m:t>=1</m:t>
                        </m:r>
                      </m:sub>
                      <m:sup>
                        <m:r>
                          <a:rPr lang="en-US" altLang="zh-CN" sz="2000" i="1">
                            <a:solidFill>
                              <a:srgbClr val="09405E"/>
                            </a:solidFill>
                            <a:latin typeface="Cambria Math" panose="02040503050406030204" charset="0"/>
                            <a:cs typeface="Cambria Math" panose="02040503050406030204" charset="0"/>
                          </a:rPr>
                          <m:t>2</m:t>
                        </m:r>
                      </m:sup>
                      <m:e>
                        <m:sSubSup>
                          <m:sSubSupPr>
                            <m:ctrlPr>
                              <a:rPr lang="en-US" altLang="zh-CN" sz="2000" i="1">
                                <a:solidFill>
                                  <a:srgbClr val="09405E"/>
                                </a:solidFill>
                                <a:latin typeface="Cambria Math" panose="02040503050406030204" pitchFamily="18" charset="0"/>
                                <a:cs typeface="Cambria Math" panose="02040503050406030204" charset="0"/>
                              </a:rPr>
                            </m:ctrlPr>
                          </m:sSubSupPr>
                          <m:e>
                            <m:r>
                              <a:rPr lang="en-US" altLang="zh-CN" sz="2000" i="1">
                                <a:solidFill>
                                  <a:srgbClr val="09405E"/>
                                </a:solidFill>
                                <a:latin typeface="Cambria Math" charset="0"/>
                                <a:cs typeface="Cambria Math" panose="02040503050406030204" charset="0"/>
                              </a:rPr>
                              <m:t>𝛼</m:t>
                            </m:r>
                          </m:e>
                          <m:sub>
                            <m:r>
                              <a:rPr lang="en-US" altLang="zh-CN" sz="2000" i="1">
                                <a:solidFill>
                                  <a:srgbClr val="09405E"/>
                                </a:solidFill>
                                <a:latin typeface="Cambria Math" charset="0"/>
                                <a:cs typeface="Cambria Math" panose="02040503050406030204" charset="0"/>
                              </a:rPr>
                              <m:t>𝑖</m:t>
                            </m:r>
                          </m:sub>
                          <m:sup>
                            <m:r>
                              <a:rPr lang="en-US" altLang="zh-CN" sz="2000" i="1">
                                <a:solidFill>
                                  <a:srgbClr val="09405E"/>
                                </a:solidFill>
                                <a:latin typeface="Cambria Math" charset="0"/>
                                <a:cs typeface="Cambria Math" panose="02040503050406030204" charset="0"/>
                              </a:rPr>
                              <m:t>𝑜𝑙𝑑</m:t>
                            </m:r>
                          </m:sup>
                        </m:sSubSup>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𝑦</m:t>
                            </m:r>
                          </m:e>
                          <m:sub>
                            <m:r>
                              <a:rPr lang="en-US" altLang="zh-CN" sz="2000" i="1">
                                <a:solidFill>
                                  <a:srgbClr val="09405E"/>
                                </a:solidFill>
                                <a:latin typeface="Cambria Math" panose="02040503050406030204" pitchFamily="18" charset="0"/>
                              </a:rPr>
                              <m:t>𝑖</m:t>
                            </m:r>
                          </m:sub>
                        </m:sSub>
                        <m:sSub>
                          <m:sSubPr>
                            <m:ctrlPr>
                              <a:rPr lang="en-US" altLang="zh-CN" sz="2000" i="1">
                                <a:solidFill>
                                  <a:srgbClr val="09405E"/>
                                </a:solidFill>
                                <a:latin typeface="Cambria Math" panose="02040503050406030204" pitchFamily="18" charset="0"/>
                                <a:cs typeface="Cambria Math" panose="02040503050406030204" charset="0"/>
                              </a:rPr>
                            </m:ctrlPr>
                          </m:sSubPr>
                          <m:e>
                            <m:r>
                              <a:rPr lang="en-US" altLang="zh-CN" sz="2000" i="1">
                                <a:solidFill>
                                  <a:srgbClr val="09405E"/>
                                </a:solidFill>
                                <a:latin typeface="Cambria Math" charset="0"/>
                                <a:cs typeface="Cambria Math" panose="02040503050406030204" charset="0"/>
                              </a:rPr>
                              <m:t>𝐾</m:t>
                            </m:r>
                          </m:e>
                          <m:sub>
                            <m:r>
                              <a:rPr lang="en-US" altLang="zh-CN" sz="2000" i="1">
                                <a:solidFill>
                                  <a:srgbClr val="09405E"/>
                                </a:solidFill>
                                <a:latin typeface="Cambria Math" charset="0"/>
                                <a:cs typeface="Cambria Math" panose="02040503050406030204" charset="0"/>
                              </a:rPr>
                              <m:t>2</m:t>
                            </m:r>
                            <m:r>
                              <a:rPr lang="en-US" altLang="zh-CN" sz="2000" i="1">
                                <a:solidFill>
                                  <a:srgbClr val="09405E"/>
                                </a:solidFill>
                                <a:latin typeface="Cambria Math" charset="0"/>
                                <a:cs typeface="Cambria Math" panose="02040503050406030204" charset="0"/>
                              </a:rPr>
                              <m:t>𝑖</m:t>
                            </m:r>
                          </m:sub>
                        </m:sSub>
                      </m:e>
                    </m:nary>
                  </m:oMath>
                </a14:m>
                <a:endParaRPr lang="en-US" altLang="zh-CN" sz="2000" i="1" dirty="0">
                  <a:solidFill>
                    <a:srgbClr val="09405E"/>
                  </a:solidFill>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custDataLst>
                  <p:tags r:id="rId4"/>
                </p:custDataLst>
              </p:nvPr>
            </p:nvSpPr>
            <p:spPr>
              <a:xfrm>
                <a:off x="746125" y="4497104"/>
                <a:ext cx="8669657" cy="424860"/>
              </a:xfrm>
              <a:prstGeom prst="rect">
                <a:avLst/>
              </a:prstGeom>
              <a:blipFill>
                <a:blip r:embed="rId11"/>
                <a:stretch>
                  <a:fillRect l="-292" t="-105882" b="-1676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746125" y="5152084"/>
                <a:ext cx="7747635" cy="581441"/>
              </a:xfrm>
              <a:prstGeom prst="rect">
                <a:avLst/>
              </a:prstGeom>
              <a:noFill/>
            </p:spPr>
            <p:txBody>
              <a:bodyPr wrap="square" rtlCol="0" anchor="t">
                <a:spAutoFit/>
              </a:bodyPr>
              <a:lstStyle/>
              <a:p>
                <a14:m>
                  <m:oMath xmlns:m="http://schemas.openxmlformats.org/officeDocument/2006/math">
                    <m:r>
                      <a:rPr lang="en-US" altLang="zh-CN" sz="2000" i="1" smtClean="0">
                        <a:solidFill>
                          <a:srgbClr val="09405E"/>
                        </a:solidFill>
                        <a:latin typeface="Cambria Math" panose="02040503050406030204" charset="0"/>
                        <a:cs typeface="Cambria Math" panose="02040503050406030204" charset="0"/>
                      </a:rPr>
                      <m:t>此外，</m:t>
                    </m:r>
                    <m:sSub>
                      <m:sSubPr>
                        <m:ctrlPr>
                          <a:rPr lang="zh-CN" altLang="zh-CN"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 </m:t>
                        </m:r>
                        <m:r>
                          <a:rPr lang="en-US" altLang="zh-CN" sz="2000" i="1">
                            <a:solidFill>
                              <a:srgbClr val="09405E"/>
                            </a:solidFill>
                            <a:latin typeface="Cambria Math" panose="02040503050406030204" pitchFamily="18" charset="0"/>
                          </a:rPr>
                          <m:t>𝑦</m:t>
                        </m:r>
                      </m:e>
                      <m:sub>
                        <m:r>
                          <a:rPr lang="en-US" altLang="zh-CN" sz="2000" i="1">
                            <a:solidFill>
                              <a:srgbClr val="09405E"/>
                            </a:solidFill>
                            <a:latin typeface="Cambria Math" panose="02040503050406030204" pitchFamily="18" charset="0"/>
                          </a:rPr>
                          <m:t>1</m:t>
                        </m:r>
                      </m:sub>
                    </m:sSub>
                    <m:sSubSup>
                      <m:sSubSupPr>
                        <m:ctrlPr>
                          <a:rPr lang="en-US" altLang="zh-CN" sz="2000" i="1">
                            <a:solidFill>
                              <a:srgbClr val="09405E"/>
                            </a:solidFill>
                            <a:latin typeface="Cambria Math" panose="02040503050406030204" pitchFamily="18" charset="0"/>
                            <a:cs typeface="Cambria Math" panose="02040503050406030204" charset="0"/>
                          </a:rPr>
                        </m:ctrlPr>
                      </m:sSubSupPr>
                      <m:e>
                        <m:r>
                          <a:rPr lang="en-US" altLang="zh-CN" sz="2000" i="1">
                            <a:solidFill>
                              <a:srgbClr val="09405E"/>
                            </a:solidFill>
                            <a:latin typeface="Cambria Math" charset="0"/>
                            <a:cs typeface="Cambria Math" panose="02040503050406030204" charset="0"/>
                          </a:rPr>
                          <m:t>𝛼</m:t>
                        </m:r>
                      </m:e>
                      <m:sub>
                        <m:r>
                          <a:rPr lang="en-US" altLang="zh-CN" sz="2000" i="1">
                            <a:solidFill>
                              <a:srgbClr val="09405E"/>
                            </a:solidFill>
                            <a:latin typeface="Cambria Math" charset="0"/>
                            <a:cs typeface="Cambria Math" panose="02040503050406030204" charset="0"/>
                          </a:rPr>
                          <m:t>1</m:t>
                        </m:r>
                      </m:sub>
                      <m:sup>
                        <m:r>
                          <a:rPr lang="en-US" altLang="zh-CN" sz="2000" i="1">
                            <a:solidFill>
                              <a:srgbClr val="09405E"/>
                            </a:solidFill>
                            <a:latin typeface="Cambria Math" charset="0"/>
                            <a:cs typeface="Cambria Math" panose="02040503050406030204" charset="0"/>
                          </a:rPr>
                          <m:t>𝑜𝑙𝑑</m:t>
                        </m:r>
                      </m:sup>
                    </m:sSubSup>
                    <m:r>
                      <a:rPr lang="en-US" altLang="zh-CN" sz="2000" i="1">
                        <a:solidFill>
                          <a:srgbClr val="09405E"/>
                        </a:solidFill>
                        <a:latin typeface="Cambria Math" panose="02040503050406030204" charset="0"/>
                        <a:cs typeface="Cambria Math" panose="02040503050406030204" charset="0"/>
                      </a:rPr>
                      <m:t>+</m:t>
                    </m:r>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𝑦</m:t>
                        </m:r>
                      </m:e>
                      <m:sub>
                        <m:r>
                          <a:rPr lang="en-US" altLang="zh-CN" sz="2000" i="1">
                            <a:solidFill>
                              <a:srgbClr val="09405E"/>
                            </a:solidFill>
                            <a:latin typeface="Cambria Math" panose="02040503050406030204" pitchFamily="18" charset="0"/>
                          </a:rPr>
                          <m:t>2</m:t>
                        </m:r>
                      </m:sub>
                    </m:sSub>
                    <m:sSubSup>
                      <m:sSubSupPr>
                        <m:ctrlPr>
                          <a:rPr lang="en-US" altLang="zh-CN" sz="2000" i="1">
                            <a:solidFill>
                              <a:srgbClr val="09405E"/>
                            </a:solidFill>
                            <a:latin typeface="Cambria Math" panose="02040503050406030204" pitchFamily="18" charset="0"/>
                            <a:cs typeface="Cambria Math" panose="02040503050406030204" charset="0"/>
                          </a:rPr>
                        </m:ctrlPr>
                      </m:sSubSupPr>
                      <m:e>
                        <m:r>
                          <a:rPr lang="en-US" altLang="zh-CN" sz="2000" i="1">
                            <a:solidFill>
                              <a:srgbClr val="09405E"/>
                            </a:solidFill>
                            <a:latin typeface="Cambria Math" charset="0"/>
                            <a:cs typeface="Cambria Math" panose="02040503050406030204" charset="0"/>
                          </a:rPr>
                          <m:t>𝛼</m:t>
                        </m:r>
                      </m:e>
                      <m:sub>
                        <m:r>
                          <a:rPr lang="en-US" altLang="zh-CN" sz="2000" i="1">
                            <a:solidFill>
                              <a:srgbClr val="09405E"/>
                            </a:solidFill>
                            <a:latin typeface="Cambria Math" charset="0"/>
                            <a:cs typeface="Cambria Math" panose="02040503050406030204" charset="0"/>
                          </a:rPr>
                          <m:t>2</m:t>
                        </m:r>
                      </m:sub>
                      <m:sup>
                        <m:r>
                          <a:rPr lang="en-US" altLang="zh-CN" sz="2000" i="1">
                            <a:solidFill>
                              <a:srgbClr val="09405E"/>
                            </a:solidFill>
                            <a:latin typeface="Cambria Math" charset="0"/>
                            <a:cs typeface="Cambria Math" panose="02040503050406030204" charset="0"/>
                          </a:rPr>
                          <m:t>𝑜𝑙𝑑</m:t>
                        </m:r>
                      </m:sup>
                    </m:sSubSup>
                    <m:r>
                      <a:rPr lang="en-US" altLang="zh-CN" sz="2000" i="1">
                        <a:solidFill>
                          <a:srgbClr val="09405E"/>
                        </a:solidFill>
                        <a:latin typeface="Cambria Math" panose="02040503050406030204" charset="0"/>
                        <a:cs typeface="Cambria Math" panose="02040503050406030204" charset="0"/>
                      </a:rPr>
                      <m:t>=</m:t>
                    </m:r>
                    <m:r>
                      <a:rPr lang="en-US" altLang="zh-CN" sz="2000" i="1">
                        <a:solidFill>
                          <a:srgbClr val="09405E"/>
                        </a:solidFill>
                        <a:latin typeface="Cambria Math" panose="02040503050406030204" charset="0"/>
                        <a:cs typeface="Cambria Math" panose="02040503050406030204" charset="0"/>
                      </a:rPr>
                      <m:t>𝜁</m:t>
                    </m:r>
                  </m:oMath>
                </a14:m>
                <a:r>
                  <a:rPr lang="zh-CN" altLang="en-US" sz="2000" dirty="0">
                    <a:solidFill>
                      <a:srgbClr val="09405E"/>
                    </a:solidFill>
                    <a:latin typeface="Cambria Math" panose="02040503050406030204" charset="0"/>
                    <a:cs typeface="Cambria Math" panose="02040503050406030204" charset="0"/>
                  </a:rPr>
                  <a:t>，</a:t>
                </a:r>
                <a:r>
                  <a:rPr lang="en-US" altLang="zh-CN" sz="2000" dirty="0">
                    <a:solidFill>
                      <a:srgbClr val="09405E"/>
                    </a:solidFill>
                    <a:latin typeface="Cambria Math" panose="02040503050406030204" charset="0"/>
                    <a:cs typeface="Cambria Math" panose="02040503050406030204" charset="0"/>
                  </a:rPr>
                  <a:t> </a:t>
                </a:r>
                <a:r>
                  <a:rPr lang="zh-CN" altLang="en-US" sz="2000" dirty="0">
                    <a:solidFill>
                      <a:srgbClr val="09405E"/>
                    </a:solidFill>
                    <a:latin typeface="Cambria Math" panose="02040503050406030204" charset="0"/>
                    <a:cs typeface="Cambria Math" panose="02040503050406030204" charset="0"/>
                  </a:rPr>
                  <a:t>将</a:t>
                </a:r>
                <a14:m>
                  <m:oMath xmlns:m="http://schemas.openxmlformats.org/officeDocument/2006/math">
                    <m:r>
                      <a:rPr lang="en-US" altLang="zh-CN" sz="2000" i="1">
                        <a:solidFill>
                          <a:srgbClr val="09405E"/>
                        </a:solidFill>
                        <a:latin typeface="Cambria Math" panose="02040503050406030204" charset="0"/>
                        <a:cs typeface="Cambria Math" panose="02040503050406030204" charset="0"/>
                      </a:rPr>
                      <m:t>𝜁</m:t>
                    </m:r>
                    <m:r>
                      <a:rPr lang="en-US" altLang="zh-CN" sz="2000" i="1">
                        <a:solidFill>
                          <a:srgbClr val="09405E"/>
                        </a:solidFill>
                        <a:latin typeface="Cambria Math" panose="02040503050406030204" charset="0"/>
                        <a:cs typeface="Cambria Math" panose="02040503050406030204" charset="0"/>
                      </a:rPr>
                      <m:t> ，</m:t>
                    </m:r>
                    <m:sSub>
                      <m:sSubPr>
                        <m:ctrlPr>
                          <a:rPr lang="zh-CN" altLang="zh-CN" sz="2000" i="1">
                            <a:solidFill>
                              <a:srgbClr val="09405E"/>
                            </a:solidFill>
                            <a:latin typeface="Cambria Math" panose="02040503050406030204" pitchFamily="18" charset="0"/>
                          </a:rPr>
                        </m:ctrlPr>
                      </m:sSubPr>
                      <m:e>
                        <m:r>
                          <a:rPr lang="en-US" altLang="zh-CN" sz="2000" i="1">
                            <a:solidFill>
                              <a:srgbClr val="09405E"/>
                            </a:solidFill>
                            <a:latin typeface="Cambria Math" panose="02040503050406030204" pitchFamily="18" charset="0"/>
                          </a:rPr>
                          <m:t>𝑣</m:t>
                        </m:r>
                      </m:e>
                      <m:sub>
                        <m:r>
                          <a:rPr lang="en-US" altLang="zh-CN" sz="2000" i="1">
                            <a:solidFill>
                              <a:srgbClr val="09405E"/>
                            </a:solidFill>
                            <a:latin typeface="Cambria Math" panose="02040503050406030204" pitchFamily="18" charset="0"/>
                          </a:rPr>
                          <m:t>1</m:t>
                        </m:r>
                      </m:sub>
                    </m:sSub>
                    <m:r>
                      <a:rPr lang="en-US" altLang="zh-CN" sz="2000" i="1">
                        <a:solidFill>
                          <a:srgbClr val="09405E"/>
                        </a:solidFill>
                        <a:latin typeface="Cambria Math" panose="02040503050406030204" charset="0"/>
                        <a:cs typeface="Cambria Math" panose="02040503050406030204" charset="0"/>
                      </a:rPr>
                      <m:t>，</m:t>
                    </m:r>
                    <m:sSub>
                      <m:sSubPr>
                        <m:ctrlPr>
                          <a:rPr lang="zh-CN" altLang="zh-CN"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    </m:t>
                        </m:r>
                        <m:r>
                          <a:rPr lang="en-US" altLang="zh-CN" sz="2000" i="1">
                            <a:solidFill>
                              <a:srgbClr val="09405E"/>
                            </a:solidFill>
                            <a:latin typeface="Cambria Math" panose="02040503050406030204" pitchFamily="18" charset="0"/>
                          </a:rPr>
                          <m:t>𝑣</m:t>
                        </m:r>
                      </m:e>
                      <m:sub>
                        <m:r>
                          <a:rPr lang="en-US" altLang="zh-CN" sz="2000" i="1">
                            <a:solidFill>
                              <a:srgbClr val="09405E"/>
                            </a:solidFill>
                            <a:latin typeface="Cambria Math" panose="02040503050406030204" pitchFamily="18" charset="0"/>
                          </a:rPr>
                          <m:t>2</m:t>
                        </m:r>
                      </m:sub>
                    </m:sSub>
                  </m:oMath>
                </a14:m>
                <a:r>
                  <a:rPr lang="zh-CN" altLang="en-US" sz="2000" dirty="0">
                    <a:solidFill>
                      <a:srgbClr val="09405E"/>
                    </a:solidFill>
                    <a:latin typeface="Cambria Math" panose="02040503050406030204" charset="0"/>
                    <a:cs typeface="Cambria Math" panose="02040503050406030204" charset="0"/>
                  </a:rPr>
                  <a:t>代入</a:t>
                </a:r>
                <a14:m>
                  <m:oMath xmlns:m="http://schemas.openxmlformats.org/officeDocument/2006/math">
                    <m:f>
                      <m:fPr>
                        <m:ctrlPr>
                          <a:rPr lang="en-US" altLang="zh-CN" sz="2000" i="1">
                            <a:solidFill>
                              <a:srgbClr val="09405E"/>
                            </a:solidFill>
                            <a:latin typeface="Cambria Math" panose="02040503050406030204" pitchFamily="18" charset="0"/>
                            <a:cs typeface="Cambria Math" panose="02040503050406030204" charset="0"/>
                          </a:rPr>
                        </m:ctrlPr>
                      </m:fPr>
                      <m:num>
                        <m:r>
                          <a:rPr lang="en-US" altLang="zh-CN" sz="2000" i="1">
                            <a:solidFill>
                              <a:srgbClr val="09405E"/>
                            </a:solidFill>
                            <a:latin typeface="Cambria Math" charset="0"/>
                            <a:cs typeface="Cambria Math" panose="02040503050406030204" charset="0"/>
                          </a:rPr>
                          <m:t>𝜕</m:t>
                        </m:r>
                        <m:r>
                          <a:rPr lang="en-US" altLang="zh-CN" sz="2000" i="1">
                            <a:solidFill>
                              <a:srgbClr val="09405E"/>
                            </a:solidFill>
                            <a:latin typeface="Cambria Math" charset="0"/>
                            <a:cs typeface="Cambria Math" panose="02040503050406030204" charset="0"/>
                          </a:rPr>
                          <m:t>𝑊</m:t>
                        </m:r>
                        <m:r>
                          <a:rPr lang="en-US" altLang="zh-CN" sz="2000" i="1">
                            <a:solidFill>
                              <a:srgbClr val="09405E"/>
                            </a:solidFill>
                            <a:latin typeface="Cambria Math" charset="0"/>
                            <a:cs typeface="Cambria Math" panose="02040503050406030204" charset="0"/>
                          </a:rPr>
                          <m:t>(</m:t>
                        </m:r>
                        <m:sSub>
                          <m:sSubPr>
                            <m:ctrlPr>
                              <a:rPr lang="en-US" altLang="zh-CN" sz="2000" i="1">
                                <a:solidFill>
                                  <a:srgbClr val="09405E"/>
                                </a:solidFill>
                                <a:latin typeface="Cambria Math" panose="02040503050406030204" pitchFamily="18" charset="0"/>
                                <a:cs typeface="Cambria Math" panose="02040503050406030204" charset="0"/>
                              </a:rPr>
                            </m:ctrlPr>
                          </m:sSubPr>
                          <m:e>
                            <m:r>
                              <a:rPr lang="en-US" altLang="zh-CN" sz="2000" i="1">
                                <a:solidFill>
                                  <a:srgbClr val="09405E"/>
                                </a:solidFill>
                                <a:latin typeface="Cambria Math" charset="0"/>
                                <a:cs typeface="Cambria Math" panose="02040503050406030204" charset="0"/>
                              </a:rPr>
                              <m:t>𝛼</m:t>
                            </m:r>
                          </m:e>
                          <m:sub>
                            <m:r>
                              <a:rPr lang="en-US" altLang="zh-CN" sz="2000" i="1">
                                <a:solidFill>
                                  <a:srgbClr val="09405E"/>
                                </a:solidFill>
                                <a:latin typeface="Cambria Math" charset="0"/>
                                <a:cs typeface="Cambria Math" panose="02040503050406030204" charset="0"/>
                              </a:rPr>
                              <m:t>2</m:t>
                            </m:r>
                          </m:sub>
                        </m:sSub>
                        <m:r>
                          <a:rPr lang="en-US" altLang="zh-CN" sz="2000" i="1">
                            <a:solidFill>
                              <a:srgbClr val="09405E"/>
                            </a:solidFill>
                            <a:latin typeface="Cambria Math" panose="02040503050406030204" charset="0"/>
                            <a:cs typeface="Cambria Math" panose="02040503050406030204" charset="0"/>
                          </a:rPr>
                          <m:t>)</m:t>
                        </m:r>
                      </m:num>
                      <m:den>
                        <m:r>
                          <a:rPr lang="en-US" altLang="zh-CN" sz="2000" i="1">
                            <a:solidFill>
                              <a:srgbClr val="09405E"/>
                            </a:solidFill>
                            <a:latin typeface="Cambria Math" panose="02040503050406030204" charset="0"/>
                            <a:cs typeface="Cambria Math" panose="02040503050406030204" charset="0"/>
                          </a:rPr>
                          <m:t>𝜕</m:t>
                        </m:r>
                        <m:sSub>
                          <m:sSubPr>
                            <m:ctrlPr>
                              <a:rPr lang="en-US" altLang="zh-CN" sz="2000" i="1">
                                <a:solidFill>
                                  <a:srgbClr val="09405E"/>
                                </a:solidFill>
                                <a:latin typeface="Cambria Math" panose="02040503050406030204" pitchFamily="18" charset="0"/>
                                <a:cs typeface="Cambria Math" panose="02040503050406030204" charset="0"/>
                              </a:rPr>
                            </m:ctrlPr>
                          </m:sSubPr>
                          <m:e>
                            <m:r>
                              <a:rPr lang="en-US" altLang="zh-CN" sz="2000" i="1">
                                <a:solidFill>
                                  <a:srgbClr val="09405E"/>
                                </a:solidFill>
                                <a:latin typeface="Cambria Math" panose="02040503050406030204" charset="0"/>
                                <a:cs typeface="Cambria Math" panose="02040503050406030204" charset="0"/>
                              </a:rPr>
                              <m:t>𝛼</m:t>
                            </m:r>
                          </m:e>
                          <m:sub>
                            <m:r>
                              <a:rPr lang="en-US" altLang="zh-CN" sz="2000" i="1">
                                <a:solidFill>
                                  <a:srgbClr val="09405E"/>
                                </a:solidFill>
                                <a:latin typeface="Cambria Math" panose="02040503050406030204" charset="0"/>
                                <a:cs typeface="Cambria Math" panose="02040503050406030204" charset="0"/>
                              </a:rPr>
                              <m:t>2</m:t>
                            </m:r>
                          </m:sub>
                        </m:sSub>
                      </m:den>
                    </m:f>
                    <m:r>
                      <a:rPr lang="en-US" altLang="zh-CN" sz="2000" i="1">
                        <a:solidFill>
                          <a:srgbClr val="09405E"/>
                        </a:solidFill>
                        <a:latin typeface="Cambria Math" panose="02040503050406030204" charset="0"/>
                        <a:cs typeface="Cambria Math" panose="02040503050406030204" charset="0"/>
                      </a:rPr>
                      <m:t>=0 得</m:t>
                    </m:r>
                  </m:oMath>
                </a14:m>
                <a:endParaRPr lang="zh-CN" altLang="en-US" sz="2000" i="1" dirty="0">
                  <a:solidFill>
                    <a:srgbClr val="09405E"/>
                  </a:solidFill>
                  <a:latin typeface="Cambria Math" panose="02040503050406030204" charset="0"/>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746125" y="5152084"/>
                <a:ext cx="7747635" cy="581441"/>
              </a:xfrm>
              <a:prstGeom prst="rect">
                <a:avLst/>
              </a:prstGeom>
              <a:blipFill>
                <a:blip r:embed="rId12"/>
                <a:stretch>
                  <a:fillRect l="-3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664868" y="5914803"/>
                <a:ext cx="7539580" cy="426014"/>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09405E"/>
                          </a:solidFill>
                        </a:rPr>
                        <m:t>(</m:t>
                      </m:r>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11</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22</m:t>
                          </m:r>
                        </m:sub>
                      </m:sSub>
                      <m:r>
                        <a:rPr lang="en-US" altLang="zh-CN" sz="2000" i="1">
                          <a:solidFill>
                            <a:srgbClr val="09405E"/>
                          </a:solidFill>
                        </a:rPr>
                        <m:t>−2</m:t>
                      </m:r>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12</m:t>
                          </m:r>
                        </m:sub>
                      </m:sSub>
                      <m:r>
                        <a:rPr lang="en-US" altLang="zh-CN" sz="2000" i="1">
                          <a:solidFill>
                            <a:srgbClr val="09405E"/>
                          </a:solidFill>
                        </a:rPr>
                        <m:t>)</m:t>
                      </m:r>
                      <m:sSubSup>
                        <m:sSubSupPr>
                          <m:ctrlPr>
                            <a:rPr lang="zh-CN" altLang="zh-CN" sz="2000" i="1" smtClean="0">
                              <a:solidFill>
                                <a:srgbClr val="C00000"/>
                              </a:solidFill>
                            </a:rPr>
                          </m:ctrlPr>
                        </m:sSubSupPr>
                        <m:e>
                          <m:r>
                            <a:rPr lang="en-US" altLang="zh-CN" sz="2000" i="1">
                              <a:solidFill>
                                <a:srgbClr val="C00000"/>
                              </a:solidFill>
                            </a:rPr>
                            <m:t>𝛼</m:t>
                          </m:r>
                        </m:e>
                        <m:sub>
                          <m:r>
                            <a:rPr lang="en-US" altLang="zh-CN" sz="2000" i="1">
                              <a:solidFill>
                                <a:srgbClr val="C00000"/>
                              </a:solidFill>
                            </a:rPr>
                            <m:t>2</m:t>
                          </m:r>
                        </m:sub>
                        <m:sup>
                          <m:r>
                            <m:rPr>
                              <m:sty m:val="p"/>
                            </m:rPr>
                            <a:rPr lang="en-US" altLang="zh-CN" sz="2000">
                              <a:solidFill>
                                <a:srgbClr val="C00000"/>
                              </a:solidFill>
                            </a:rPr>
                            <m:t>new</m:t>
                          </m:r>
                        </m:sup>
                      </m:sSubSup>
                      <m:r>
                        <a:rPr lang="en-US" altLang="zh-CN" sz="2000" i="1">
                          <a:solidFill>
                            <a:srgbClr val="09405E"/>
                          </a:solidFill>
                        </a:rPr>
                        <m:t>=</m:t>
                      </m:r>
                      <m:d>
                        <m:dPr>
                          <m:ctrlPr>
                            <a:rPr lang="zh-CN" altLang="zh-CN" sz="2000" i="1">
                              <a:solidFill>
                                <a:srgbClr val="09405E"/>
                              </a:solidFill>
                            </a:rPr>
                          </m:ctrlPr>
                        </m:dPr>
                        <m:e>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11</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22</m:t>
                              </m:r>
                            </m:sub>
                          </m:sSub>
                          <m:r>
                            <a:rPr lang="en-US" altLang="zh-CN" sz="2000" i="1">
                              <a:solidFill>
                                <a:srgbClr val="09405E"/>
                              </a:solidFill>
                            </a:rPr>
                            <m:t>−2</m:t>
                          </m:r>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12</m:t>
                              </m:r>
                            </m:sub>
                          </m:sSub>
                        </m:e>
                      </m:d>
                      <m:sSubSup>
                        <m:sSubSupPr>
                          <m:ctrlPr>
                            <a:rPr lang="zh-CN" altLang="zh-CN" sz="2000" i="1">
                              <a:solidFill>
                                <a:srgbClr val="09405E"/>
                              </a:solidFill>
                            </a:rPr>
                          </m:ctrlPr>
                        </m:sSubSupPr>
                        <m:e>
                          <m:r>
                            <a:rPr lang="en-US" altLang="zh-CN" sz="2000" i="1">
                              <a:solidFill>
                                <a:srgbClr val="09405E"/>
                              </a:solidFill>
                            </a:rPr>
                            <m:t>𝛼</m:t>
                          </m:r>
                        </m:e>
                        <m:sub>
                          <m:r>
                            <a:rPr lang="en-US" altLang="zh-CN" sz="2000" i="1">
                              <a:solidFill>
                                <a:srgbClr val="09405E"/>
                              </a:solidFill>
                            </a:rPr>
                            <m:t>2</m:t>
                          </m:r>
                        </m:sub>
                        <m:sup>
                          <m:r>
                            <m:rPr>
                              <m:sty m:val="p"/>
                            </m:rPr>
                            <a:rPr lang="en-US" altLang="zh-CN" sz="2000">
                              <a:solidFill>
                                <a:srgbClr val="09405E"/>
                              </a:solidFill>
                            </a:rPr>
                            <m:t>old</m:t>
                          </m:r>
                        </m:sup>
                      </m:sSubSup>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𝑦</m:t>
                          </m:r>
                        </m:e>
                        <m:sub>
                          <m:r>
                            <a:rPr lang="en-US" altLang="zh-CN" sz="2000" i="1">
                              <a:solidFill>
                                <a:srgbClr val="09405E"/>
                              </a:solidFill>
                            </a:rPr>
                            <m:t>2</m:t>
                          </m:r>
                        </m:sub>
                      </m:sSub>
                      <m:d>
                        <m:dPr>
                          <m:ctrlPr>
                            <a:rPr lang="zh-CN" altLang="zh-CN" sz="2000" i="1">
                              <a:solidFill>
                                <a:srgbClr val="09405E"/>
                              </a:solidFill>
                            </a:rPr>
                          </m:ctrlPr>
                        </m:dPr>
                        <m:e>
                          <m:sSub>
                            <m:sSubPr>
                              <m:ctrlPr>
                                <a:rPr lang="zh-CN" altLang="zh-CN" sz="2000" i="1">
                                  <a:solidFill>
                                    <a:srgbClr val="09405E"/>
                                  </a:solidFill>
                                </a:rPr>
                              </m:ctrlPr>
                            </m:sSubPr>
                            <m:e>
                              <m:r>
                                <a:rPr lang="en-US" altLang="zh-CN" sz="2000" i="1">
                                  <a:solidFill>
                                    <a:srgbClr val="09405E"/>
                                  </a:solidFill>
                                </a:rPr>
                                <m:t>𝐸</m:t>
                              </m:r>
                            </m:e>
                            <m:sub>
                              <m:r>
                                <a:rPr lang="en-US" altLang="zh-CN" sz="2000" i="1">
                                  <a:solidFill>
                                    <a:srgbClr val="09405E"/>
                                  </a:solidFill>
                                </a:rPr>
                                <m:t>1</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𝐸</m:t>
                              </m:r>
                            </m:e>
                            <m:sub>
                              <m:r>
                                <a:rPr lang="en-US" altLang="zh-CN" sz="2000" i="1">
                                  <a:solidFill>
                                    <a:srgbClr val="09405E"/>
                                  </a:solidFill>
                                </a:rPr>
                                <m:t>2</m:t>
                              </m:r>
                            </m:sub>
                          </m:sSub>
                        </m:e>
                      </m:d>
                    </m:oMath>
                  </m:oMathPara>
                </a14:m>
                <a:endParaRPr lang="en-US" altLang="zh-CN" sz="2000" i="1" dirty="0">
                  <a:solidFill>
                    <a:srgbClr val="09405E"/>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664868" y="5914803"/>
                <a:ext cx="7539580" cy="426014"/>
              </a:xfrm>
              <a:prstGeom prst="rect">
                <a:avLst/>
              </a:prstGeom>
              <a:blipFill>
                <a:blip r:embed="rId13"/>
                <a:stretch>
                  <a:fillRect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标题 3"/>
              <p:cNvSpPr>
                <a:spLocks noGrp="1"/>
              </p:cNvSpPr>
              <p:nvPr>
                <p:ph type="title"/>
                <p:custDataLst>
                  <p:tags r:id="rId5"/>
                </p:custDataLst>
              </p:nvPr>
            </p:nvSpPr>
            <p:spPr/>
            <p:txBody>
              <a:bodyPr/>
              <a:lstStyle/>
              <a:p>
                <a:r>
                  <a:t>求解</a:t>
                </a:r>
                <a14:m>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charset="0"/>
                            <a:cs typeface="Cambria Math" panose="02040503050406030204" charset="0"/>
                          </a:rPr>
                          <m:t>𝛼</m:t>
                        </m:r>
                      </m:e>
                      <m:sub>
                        <m:r>
                          <a:rPr lang="en-US" altLang="zh-CN" i="1">
                            <a:latin typeface="Cambria Math" charset="0"/>
                            <a:cs typeface="Cambria Math" panose="02040503050406030204" charset="0"/>
                          </a:rPr>
                          <m:t>2</m:t>
                        </m:r>
                      </m:sub>
                    </m:sSub>
                  </m:oMath>
                </a14:m>
                <a:endParaRPr/>
              </a:p>
            </p:txBody>
          </p:sp>
        </mc:Choice>
        <mc:Fallback xmlns="">
          <p:sp>
            <p:nvSpPr>
              <p:cNvPr id="4" name="标题 3"/>
              <p:cNvSpPr>
                <a:spLocks noRot="1" noChangeAspect="1" noMove="1" noResize="1" noEditPoints="1" noAdjustHandles="1" noChangeArrowheads="1" noChangeShapeType="1" noTextEdit="1"/>
              </p:cNvSpPr>
              <p:nvPr>
                <p:ph type="title"/>
                <p:custDataLst>
                  <p:tags r:id="rId24"/>
                </p:custDataLst>
              </p:nvPr>
            </p:nvSpPr>
            <p:spPr>
              <a:blipFill rotWithShape="1">
                <a:blip r:embed="rId25"/>
                <a:stretch>
                  <a:fillRect l="-2" t="-3740" r="1"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7C646DB7-0220-5C21-AEAB-E8D4BCB4C8D4}"/>
                  </a:ext>
                </a:extLst>
              </p:cNvPr>
              <p:cNvSpPr txBox="1"/>
              <p:nvPr>
                <p:custDataLst>
                  <p:tags r:id="rId6"/>
                </p:custDataLst>
              </p:nvPr>
            </p:nvSpPr>
            <p:spPr>
              <a:xfrm>
                <a:off x="583611" y="928132"/>
                <a:ext cx="8634684" cy="728854"/>
              </a:xfrm>
              <a:prstGeom prst="rect">
                <a:avLst/>
              </a:prstGeom>
              <a:noFill/>
            </p:spPr>
            <p:txBody>
              <a:bodyPr wrap="square" rtlCol="0" anchor="t">
                <a:spAutoFit/>
              </a:bodyPr>
              <a:lstStyle/>
              <a:p>
                <a14:m>
                  <m:oMathPara xmlns:m="http://schemas.openxmlformats.org/officeDocument/2006/math">
                    <m:oMathParaPr>
                      <m:jc m:val="centerGroup"/>
                    </m:oMathParaPr>
                    <m:oMath xmlns:m="http://schemas.openxmlformats.org/officeDocument/2006/math">
                      <m:f>
                        <m:fPr>
                          <m:ctrlPr>
                            <a:rPr lang="en-US" altLang="zh-CN" sz="2000" i="1" smtClean="0">
                              <a:solidFill>
                                <a:srgbClr val="09405E"/>
                              </a:solidFill>
                              <a:latin typeface="Cambria Math" panose="02040503050406030204" pitchFamily="18" charset="0"/>
                              <a:cs typeface="Cambria Math" panose="02040503050406030204" charset="0"/>
                            </a:rPr>
                          </m:ctrlPr>
                        </m:fPr>
                        <m:num>
                          <m:r>
                            <a:rPr lang="en-US" altLang="zh-CN" sz="2000" i="1">
                              <a:solidFill>
                                <a:srgbClr val="09405E"/>
                              </a:solidFill>
                              <a:latin typeface="Cambria Math" charset="0"/>
                              <a:cs typeface="Cambria Math" panose="02040503050406030204" charset="0"/>
                            </a:rPr>
                            <m:t>𝜕</m:t>
                          </m:r>
                          <m:r>
                            <a:rPr lang="en-US" altLang="zh-CN" sz="2000" i="1">
                              <a:solidFill>
                                <a:srgbClr val="09405E"/>
                              </a:solidFill>
                              <a:latin typeface="Cambria Math" charset="0"/>
                              <a:cs typeface="Cambria Math" panose="02040503050406030204" charset="0"/>
                            </a:rPr>
                            <m:t>𝑊</m:t>
                          </m:r>
                          <m:r>
                            <a:rPr lang="en-US" altLang="zh-CN" sz="2000" i="1">
                              <a:solidFill>
                                <a:srgbClr val="09405E"/>
                              </a:solidFill>
                              <a:latin typeface="Cambria Math" charset="0"/>
                              <a:cs typeface="Cambria Math" panose="02040503050406030204" charset="0"/>
                            </a:rPr>
                            <m:t>(</m:t>
                          </m:r>
                          <m:sSub>
                            <m:sSubPr>
                              <m:ctrlPr>
                                <a:rPr lang="en-US" altLang="zh-CN" sz="2000" i="1">
                                  <a:solidFill>
                                    <a:srgbClr val="09405E"/>
                                  </a:solidFill>
                                  <a:latin typeface="Cambria Math" panose="02040503050406030204" pitchFamily="18" charset="0"/>
                                  <a:cs typeface="Cambria Math" panose="02040503050406030204" charset="0"/>
                                </a:rPr>
                              </m:ctrlPr>
                            </m:sSubPr>
                            <m:e>
                              <m:r>
                                <a:rPr lang="en-US" altLang="zh-CN" sz="2000" i="1">
                                  <a:solidFill>
                                    <a:srgbClr val="09405E"/>
                                  </a:solidFill>
                                  <a:latin typeface="Cambria Math" charset="0"/>
                                  <a:cs typeface="Cambria Math" panose="02040503050406030204" charset="0"/>
                                </a:rPr>
                                <m:t>𝛼</m:t>
                              </m:r>
                            </m:e>
                            <m:sub>
                              <m:r>
                                <a:rPr lang="en-US" altLang="zh-CN" sz="2000" i="1">
                                  <a:solidFill>
                                    <a:srgbClr val="09405E"/>
                                  </a:solidFill>
                                  <a:latin typeface="Cambria Math" charset="0"/>
                                  <a:cs typeface="Cambria Math" panose="02040503050406030204" charset="0"/>
                                </a:rPr>
                                <m:t>2</m:t>
                              </m:r>
                            </m:sub>
                          </m:sSub>
                          <m:r>
                            <a:rPr lang="en-US" altLang="zh-CN" sz="2000" i="1">
                              <a:solidFill>
                                <a:srgbClr val="09405E"/>
                              </a:solidFill>
                              <a:latin typeface="Cambria Math" panose="02040503050406030204" charset="0"/>
                              <a:cs typeface="Cambria Math" panose="02040503050406030204" charset="0"/>
                            </a:rPr>
                            <m:t>)</m:t>
                          </m:r>
                        </m:num>
                        <m:den>
                          <m:r>
                            <a:rPr lang="en-US" altLang="zh-CN" sz="2000" i="1">
                              <a:solidFill>
                                <a:srgbClr val="09405E"/>
                              </a:solidFill>
                              <a:latin typeface="Cambria Math" panose="02040503050406030204" charset="0"/>
                              <a:cs typeface="Cambria Math" panose="02040503050406030204" charset="0"/>
                            </a:rPr>
                            <m:t>𝜕</m:t>
                          </m:r>
                          <m:sSub>
                            <m:sSubPr>
                              <m:ctrlPr>
                                <a:rPr lang="en-US" altLang="zh-CN" sz="2000" i="1">
                                  <a:solidFill>
                                    <a:srgbClr val="09405E"/>
                                  </a:solidFill>
                                  <a:latin typeface="Cambria Math" panose="02040503050406030204" pitchFamily="18" charset="0"/>
                                  <a:cs typeface="Cambria Math" panose="02040503050406030204" charset="0"/>
                                </a:rPr>
                              </m:ctrlPr>
                            </m:sSubPr>
                            <m:e>
                              <m:r>
                                <a:rPr lang="en-US" altLang="zh-CN" sz="2000" i="1">
                                  <a:solidFill>
                                    <a:srgbClr val="09405E"/>
                                  </a:solidFill>
                                  <a:latin typeface="Cambria Math" panose="02040503050406030204" charset="0"/>
                                  <a:cs typeface="Cambria Math" panose="02040503050406030204" charset="0"/>
                                </a:rPr>
                                <m:t>𝛼</m:t>
                              </m:r>
                            </m:e>
                            <m:sub>
                              <m:r>
                                <a:rPr lang="en-US" altLang="zh-CN" sz="2000" i="1">
                                  <a:solidFill>
                                    <a:srgbClr val="09405E"/>
                                  </a:solidFill>
                                  <a:latin typeface="Cambria Math" panose="02040503050406030204" charset="0"/>
                                  <a:cs typeface="Cambria Math" panose="02040503050406030204" charset="0"/>
                                </a:rPr>
                                <m:t>2</m:t>
                              </m:r>
                            </m:sub>
                          </m:sSub>
                        </m:den>
                      </m:f>
                      <m:r>
                        <a:rPr lang="en-US" altLang="zh-CN" sz="2000" b="0" i="1" smtClean="0">
                          <a:solidFill>
                            <a:srgbClr val="09405E"/>
                          </a:solidFill>
                          <a:latin typeface="Cambria Math" panose="02040503050406030204" pitchFamily="18" charset="0"/>
                          <a:cs typeface="Cambria Math" panose="02040503050406030204" charset="0"/>
                        </a:rPr>
                        <m:t>=</m:t>
                      </m:r>
                      <m:d>
                        <m:dPr>
                          <m:ctrlPr>
                            <a:rPr lang="zh-CN" altLang="zh-CN" sz="2000" i="1">
                              <a:solidFill>
                                <a:srgbClr val="09405E"/>
                              </a:solidFill>
                            </a:rPr>
                          </m:ctrlPr>
                        </m:dPr>
                        <m:e>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11</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22</m:t>
                              </m:r>
                            </m:sub>
                          </m:sSub>
                          <m:r>
                            <a:rPr lang="en-US" altLang="zh-CN" sz="2000" i="1">
                              <a:solidFill>
                                <a:srgbClr val="09405E"/>
                              </a:solidFill>
                            </a:rPr>
                            <m:t>−2</m:t>
                          </m:r>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12</m:t>
                              </m:r>
                            </m:sub>
                          </m:sSub>
                        </m:e>
                      </m:d>
                      <m:sSub>
                        <m:sSubPr>
                          <m:ctrlPr>
                            <a:rPr lang="zh-CN" altLang="zh-CN" sz="2000" i="1">
                              <a:solidFill>
                                <a:srgbClr val="09405E"/>
                              </a:solidFill>
                            </a:rPr>
                          </m:ctrlPr>
                        </m:sSubPr>
                        <m:e>
                          <m:r>
                            <a:rPr lang="en-US" altLang="zh-CN" sz="2000" i="1">
                              <a:solidFill>
                                <a:srgbClr val="09405E"/>
                              </a:solidFill>
                            </a:rPr>
                            <m:t>𝛼</m:t>
                          </m:r>
                        </m:e>
                        <m:sub>
                          <m:r>
                            <a:rPr lang="en-US" altLang="zh-CN" sz="2000" i="1">
                              <a:solidFill>
                                <a:srgbClr val="09405E"/>
                              </a:solidFill>
                            </a:rPr>
                            <m:t>2</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𝑦</m:t>
                          </m:r>
                        </m:e>
                        <m:sub>
                          <m:r>
                            <a:rPr lang="en-US" altLang="zh-CN" sz="2000" i="1">
                              <a:solidFill>
                                <a:srgbClr val="09405E"/>
                              </a:solidFill>
                            </a:rPr>
                            <m:t>2</m:t>
                          </m:r>
                        </m:sub>
                      </m:sSub>
                      <m:d>
                        <m:dPr>
                          <m:ctrlPr>
                            <a:rPr lang="zh-CN" altLang="zh-CN" sz="2000" i="1">
                              <a:solidFill>
                                <a:srgbClr val="09405E"/>
                              </a:solidFill>
                            </a:rPr>
                          </m:ctrlPr>
                        </m:dPr>
                        <m:e>
                          <m:r>
                            <a:rPr lang="en-US" altLang="zh-CN" sz="2000" i="1">
                              <a:solidFill>
                                <a:srgbClr val="09405E"/>
                              </a:solidFill>
                            </a:rPr>
                            <m:t>𝜁</m:t>
                          </m:r>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11</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𝐾</m:t>
                              </m:r>
                            </m:e>
                            <m:sub>
                              <m:r>
                                <a:rPr lang="en-US" altLang="zh-CN" sz="2000" i="1">
                                  <a:solidFill>
                                    <a:srgbClr val="09405E"/>
                                  </a:solidFill>
                                </a:rPr>
                                <m:t>12</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𝑣</m:t>
                              </m:r>
                            </m:e>
                            <m:sub>
                              <m:r>
                                <a:rPr lang="en-US" altLang="zh-CN" sz="2000" i="1">
                                  <a:solidFill>
                                    <a:srgbClr val="09405E"/>
                                  </a:solidFill>
                                </a:rPr>
                                <m:t>1</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𝑣</m:t>
                              </m:r>
                            </m:e>
                            <m:sub>
                              <m:r>
                                <a:rPr lang="en-US" altLang="zh-CN" sz="2000" i="1">
                                  <a:solidFill>
                                    <a:srgbClr val="09405E"/>
                                  </a:solidFill>
                                </a:rPr>
                                <m:t>2</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𝑦</m:t>
                              </m:r>
                            </m:e>
                            <m:sub>
                              <m:r>
                                <a:rPr lang="en-US" altLang="zh-CN" sz="2000" i="1">
                                  <a:solidFill>
                                    <a:srgbClr val="09405E"/>
                                  </a:solidFill>
                                </a:rPr>
                                <m:t>1</m:t>
                              </m:r>
                            </m:sub>
                          </m:sSub>
                          <m:r>
                            <a:rPr lang="en-US" altLang="zh-CN" sz="2000" i="1">
                              <a:solidFill>
                                <a:srgbClr val="09405E"/>
                              </a:solidFill>
                            </a:rPr>
                            <m:t>+</m:t>
                          </m:r>
                          <m:sSub>
                            <m:sSubPr>
                              <m:ctrlPr>
                                <a:rPr lang="zh-CN" altLang="zh-CN" sz="2000" i="1">
                                  <a:solidFill>
                                    <a:srgbClr val="09405E"/>
                                  </a:solidFill>
                                </a:rPr>
                              </m:ctrlPr>
                            </m:sSubPr>
                            <m:e>
                              <m:r>
                                <a:rPr lang="en-US" altLang="zh-CN" sz="2000" i="1">
                                  <a:solidFill>
                                    <a:srgbClr val="09405E"/>
                                  </a:solidFill>
                                </a:rPr>
                                <m:t>𝑦</m:t>
                              </m:r>
                            </m:e>
                            <m:sub>
                              <m:r>
                                <a:rPr lang="en-US" altLang="zh-CN" sz="2000" i="1">
                                  <a:solidFill>
                                    <a:srgbClr val="09405E"/>
                                  </a:solidFill>
                                </a:rPr>
                                <m:t>2</m:t>
                              </m:r>
                            </m:sub>
                          </m:sSub>
                        </m:e>
                      </m:d>
                      <m:r>
                        <a:rPr lang="en-US" altLang="zh-CN" sz="2000" i="1">
                          <a:solidFill>
                            <a:srgbClr val="09405E"/>
                          </a:solidFill>
                          <a:latin typeface="Cambria Math" panose="02040503050406030204" charset="0"/>
                          <a:cs typeface="Cambria Math" panose="02040503050406030204" charset="0"/>
                        </a:rPr>
                        <m:t>=0</m:t>
                      </m:r>
                    </m:oMath>
                  </m:oMathPara>
                </a14:m>
                <a:endParaRPr lang="en-US" altLang="zh-CN" sz="2000" i="1" dirty="0">
                  <a:solidFill>
                    <a:srgbClr val="09405E"/>
                  </a:solidFill>
                  <a:latin typeface="Cambria Math" panose="02040503050406030204" charset="0"/>
                  <a:cs typeface="Cambria Math" panose="02040503050406030204" charset="0"/>
                </a:endParaRPr>
              </a:p>
            </p:txBody>
          </p:sp>
        </mc:Choice>
        <mc:Fallback>
          <p:sp>
            <p:nvSpPr>
              <p:cNvPr id="2" name="文本框 1">
                <a:extLst>
                  <a:ext uri="{FF2B5EF4-FFF2-40B4-BE49-F238E27FC236}">
                    <a16:creationId xmlns:a16="http://schemas.microsoft.com/office/drawing/2014/main" id="{7C646DB7-0220-5C21-AEAB-E8D4BCB4C8D4}"/>
                  </a:ext>
                </a:extLst>
              </p:cNvPr>
              <p:cNvSpPr txBox="1">
                <a:spLocks noRot="1" noChangeAspect="1" noMove="1" noResize="1" noEditPoints="1" noAdjustHandles="1" noChangeArrowheads="1" noChangeShapeType="1" noTextEdit="1"/>
              </p:cNvSpPr>
              <p:nvPr>
                <p:custDataLst>
                  <p:tags r:id="rId6"/>
                </p:custDataLst>
              </p:nvPr>
            </p:nvSpPr>
            <p:spPr>
              <a:xfrm>
                <a:off x="583611" y="928132"/>
                <a:ext cx="8634684" cy="728854"/>
              </a:xfrm>
              <a:prstGeom prst="rect">
                <a:avLst/>
              </a:prstGeom>
              <a:blipFill>
                <a:blip r:embed="rId26"/>
                <a:stretch>
                  <a:fillRect b="-16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874FE217-FC37-4E9F-A3F7-9F8B711B2133}"/>
                  </a:ext>
                </a:extLst>
              </p:cNvPr>
              <p:cNvSpPr txBox="1"/>
              <p:nvPr/>
            </p:nvSpPr>
            <p:spPr>
              <a:xfrm>
                <a:off x="583611" y="1768703"/>
                <a:ext cx="726544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sz="2000" i="1" smtClean="0">
                              <a:solidFill>
                                <a:srgbClr val="09405E"/>
                              </a:solidFill>
                              <a:latin typeface="Cambria Math" panose="02040503050406030204" pitchFamily="18" charset="0"/>
                            </a:rPr>
                          </m:ctrlPr>
                        </m:dPr>
                        <m:e>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𝐾</m:t>
                              </m:r>
                            </m:e>
                            <m:sub>
                              <m:r>
                                <a:rPr lang="zh-CN" altLang="en-US" sz="2000" i="0">
                                  <a:solidFill>
                                    <a:srgbClr val="09405E"/>
                                  </a:solidFill>
                                  <a:latin typeface="Cambria Math" panose="02040503050406030204" pitchFamily="18" charset="0"/>
                                </a:rPr>
                                <m:t>11</m:t>
                              </m:r>
                            </m:sub>
                          </m:sSub>
                          <m:r>
                            <a:rPr lang="zh-CN" altLang="en-US" sz="2000" i="0">
                              <a:solidFill>
                                <a:srgbClr val="09405E"/>
                              </a:solidFill>
                              <a:latin typeface="Cambria Math" panose="02040503050406030204" pitchFamily="18" charset="0"/>
                            </a:rPr>
                            <m:t>+</m:t>
                          </m:r>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𝐾</m:t>
                              </m:r>
                            </m:e>
                            <m:sub>
                              <m:r>
                                <a:rPr lang="zh-CN" altLang="en-US" sz="2000" i="0">
                                  <a:solidFill>
                                    <a:srgbClr val="09405E"/>
                                  </a:solidFill>
                                  <a:latin typeface="Cambria Math" panose="02040503050406030204" pitchFamily="18" charset="0"/>
                                </a:rPr>
                                <m:t>22</m:t>
                              </m:r>
                            </m:sub>
                          </m:sSub>
                          <m:r>
                            <a:rPr lang="zh-CN" altLang="en-US" sz="2000" i="0">
                              <a:solidFill>
                                <a:srgbClr val="09405E"/>
                              </a:solidFill>
                              <a:latin typeface="Cambria Math" panose="02040503050406030204" pitchFamily="18" charset="0"/>
                            </a:rPr>
                            <m:t>−2</m:t>
                          </m:r>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𝐾</m:t>
                              </m:r>
                            </m:e>
                            <m:sub>
                              <m:r>
                                <a:rPr lang="zh-CN" altLang="en-US" sz="2000" i="0">
                                  <a:solidFill>
                                    <a:srgbClr val="09405E"/>
                                  </a:solidFill>
                                  <a:latin typeface="Cambria Math" panose="02040503050406030204" pitchFamily="18" charset="0"/>
                                </a:rPr>
                                <m:t>12</m:t>
                              </m:r>
                            </m:sub>
                          </m:sSub>
                        </m:e>
                      </m:d>
                      <m:sSubSup>
                        <m:sSubSupPr>
                          <m:ctrlPr>
                            <a:rPr lang="zh-CN" altLang="zh-CN" sz="2000" i="1">
                              <a:solidFill>
                                <a:srgbClr val="C00000"/>
                              </a:solidFill>
                              <a:latin typeface="Cambria Math" panose="02040503050406030204" pitchFamily="18" charset="0"/>
                            </a:rPr>
                          </m:ctrlPr>
                        </m:sSubSupPr>
                        <m:e>
                          <m:r>
                            <a:rPr lang="en-US" altLang="zh-CN" sz="2000" i="1">
                              <a:solidFill>
                                <a:srgbClr val="C00000"/>
                              </a:solidFill>
                              <a:latin typeface="Cambria Math" charset="0"/>
                            </a:rPr>
                            <m:t>𝛼</m:t>
                          </m:r>
                        </m:e>
                        <m:sub>
                          <m:r>
                            <a:rPr lang="en-US" altLang="zh-CN" sz="2000" i="1">
                              <a:solidFill>
                                <a:srgbClr val="C00000"/>
                              </a:solidFill>
                              <a:latin typeface="Cambria Math" charset="0"/>
                            </a:rPr>
                            <m:t>2</m:t>
                          </m:r>
                        </m:sub>
                        <m:sup>
                          <m:r>
                            <m:rPr>
                              <m:sty m:val="p"/>
                            </m:rPr>
                            <a:rPr lang="en-US" altLang="zh-CN" sz="2000">
                              <a:solidFill>
                                <a:srgbClr val="C00000"/>
                              </a:solidFill>
                              <a:latin typeface="Cambria Math" charset="0"/>
                            </a:rPr>
                            <m:t>new</m:t>
                          </m:r>
                        </m:sup>
                      </m:sSubSup>
                      <m:r>
                        <a:rPr lang="zh-CN" altLang="en-US" sz="2000" i="0">
                          <a:solidFill>
                            <a:srgbClr val="09405E"/>
                          </a:solidFill>
                          <a:latin typeface="Cambria Math" panose="02040503050406030204" pitchFamily="18" charset="0"/>
                        </a:rPr>
                        <m:t>=</m:t>
                      </m:r>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𝑦</m:t>
                          </m:r>
                        </m:e>
                        <m:sub>
                          <m:r>
                            <a:rPr lang="zh-CN" altLang="en-US" sz="2000" i="0">
                              <a:solidFill>
                                <a:srgbClr val="09405E"/>
                              </a:solidFill>
                              <a:latin typeface="Cambria Math" panose="02040503050406030204" pitchFamily="18" charset="0"/>
                            </a:rPr>
                            <m:t>2</m:t>
                          </m:r>
                        </m:sub>
                      </m:sSub>
                      <m:d>
                        <m:dPr>
                          <m:ctrlPr>
                            <a:rPr lang="zh-CN" altLang="en-US" sz="2000" i="1">
                              <a:solidFill>
                                <a:srgbClr val="09405E"/>
                              </a:solidFill>
                              <a:latin typeface="Cambria Math" panose="02040503050406030204" pitchFamily="18" charset="0"/>
                            </a:rPr>
                          </m:ctrlPr>
                        </m:dPr>
                        <m:e>
                          <m:r>
                            <a:rPr lang="zh-CN" altLang="en-US" sz="2000" i="1">
                              <a:solidFill>
                                <a:srgbClr val="09405E"/>
                              </a:solidFill>
                              <a:latin typeface="Cambria Math" panose="02040503050406030204" pitchFamily="18" charset="0"/>
                            </a:rPr>
                            <m:t>𝜁</m:t>
                          </m:r>
                          <m:d>
                            <m:dPr>
                              <m:ctrlPr>
                                <a:rPr lang="zh-CN" altLang="en-US" sz="2000" i="1">
                                  <a:solidFill>
                                    <a:srgbClr val="09405E"/>
                                  </a:solidFill>
                                  <a:latin typeface="Cambria Math" panose="02040503050406030204" pitchFamily="18" charset="0"/>
                                </a:rPr>
                              </m:ctrlPr>
                            </m:dPr>
                            <m:e>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𝐾</m:t>
                                  </m:r>
                                </m:e>
                                <m:sub>
                                  <m:r>
                                    <a:rPr lang="zh-CN" altLang="en-US" sz="2000" i="0">
                                      <a:solidFill>
                                        <a:srgbClr val="09405E"/>
                                      </a:solidFill>
                                      <a:latin typeface="Cambria Math" panose="02040503050406030204" pitchFamily="18" charset="0"/>
                                    </a:rPr>
                                    <m:t>11</m:t>
                                  </m:r>
                                </m:sub>
                              </m:sSub>
                              <m:r>
                                <a:rPr lang="zh-CN" altLang="en-US" sz="2000" i="0">
                                  <a:solidFill>
                                    <a:srgbClr val="09405E"/>
                                  </a:solidFill>
                                  <a:latin typeface="Cambria Math" panose="02040503050406030204" pitchFamily="18" charset="0"/>
                                </a:rPr>
                                <m:t>−</m:t>
                              </m:r>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𝐾</m:t>
                                  </m:r>
                                </m:e>
                                <m:sub>
                                  <m:r>
                                    <a:rPr lang="zh-CN" altLang="en-US" sz="2000" i="0">
                                      <a:solidFill>
                                        <a:srgbClr val="09405E"/>
                                      </a:solidFill>
                                      <a:latin typeface="Cambria Math" panose="02040503050406030204" pitchFamily="18" charset="0"/>
                                    </a:rPr>
                                    <m:t>12</m:t>
                                  </m:r>
                                </m:sub>
                              </m:sSub>
                            </m:e>
                          </m:d>
                          <m:r>
                            <a:rPr lang="zh-CN" altLang="en-US" sz="2000" i="0">
                              <a:solidFill>
                                <a:srgbClr val="09405E"/>
                              </a:solidFill>
                              <a:latin typeface="Cambria Math" panose="02040503050406030204" pitchFamily="18" charset="0"/>
                            </a:rPr>
                            <m:t>+</m:t>
                          </m:r>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𝑣</m:t>
                              </m:r>
                            </m:e>
                            <m:sub>
                              <m:r>
                                <a:rPr lang="zh-CN" altLang="en-US" sz="2000" i="0">
                                  <a:solidFill>
                                    <a:srgbClr val="09405E"/>
                                  </a:solidFill>
                                  <a:latin typeface="Cambria Math" panose="02040503050406030204" pitchFamily="18" charset="0"/>
                                </a:rPr>
                                <m:t>1</m:t>
                              </m:r>
                            </m:sub>
                          </m:sSub>
                          <m:r>
                            <a:rPr lang="zh-CN" altLang="en-US" sz="2000" i="0">
                              <a:solidFill>
                                <a:srgbClr val="09405E"/>
                              </a:solidFill>
                              <a:latin typeface="Cambria Math" panose="02040503050406030204" pitchFamily="18" charset="0"/>
                            </a:rPr>
                            <m:t>−</m:t>
                          </m:r>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𝑣</m:t>
                              </m:r>
                            </m:e>
                            <m:sub>
                              <m:r>
                                <a:rPr lang="zh-CN" altLang="en-US" sz="2000" i="0">
                                  <a:solidFill>
                                    <a:srgbClr val="09405E"/>
                                  </a:solidFill>
                                  <a:latin typeface="Cambria Math" panose="02040503050406030204" pitchFamily="18" charset="0"/>
                                </a:rPr>
                                <m:t>2</m:t>
                              </m:r>
                            </m:sub>
                          </m:sSub>
                          <m:r>
                            <a:rPr lang="zh-CN" altLang="en-US" sz="2000" i="0">
                              <a:solidFill>
                                <a:srgbClr val="09405E"/>
                              </a:solidFill>
                              <a:latin typeface="Cambria Math" panose="02040503050406030204" pitchFamily="18" charset="0"/>
                            </a:rPr>
                            <m:t>−</m:t>
                          </m:r>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𝑦</m:t>
                              </m:r>
                            </m:e>
                            <m:sub>
                              <m:r>
                                <a:rPr lang="zh-CN" altLang="en-US" sz="2000" i="0">
                                  <a:solidFill>
                                    <a:srgbClr val="09405E"/>
                                  </a:solidFill>
                                  <a:latin typeface="Cambria Math" panose="02040503050406030204" pitchFamily="18" charset="0"/>
                                </a:rPr>
                                <m:t>1</m:t>
                              </m:r>
                            </m:sub>
                          </m:sSub>
                          <m:r>
                            <a:rPr lang="zh-CN" altLang="en-US" sz="2000" i="0">
                              <a:solidFill>
                                <a:srgbClr val="09405E"/>
                              </a:solidFill>
                              <a:latin typeface="Cambria Math" panose="02040503050406030204" pitchFamily="18" charset="0"/>
                            </a:rPr>
                            <m:t>+</m:t>
                          </m:r>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𝑦</m:t>
                              </m:r>
                            </m:e>
                            <m:sub>
                              <m:r>
                                <a:rPr lang="zh-CN" altLang="en-US" sz="2000" i="0">
                                  <a:solidFill>
                                    <a:srgbClr val="09405E"/>
                                  </a:solidFill>
                                  <a:latin typeface="Cambria Math" panose="02040503050406030204" pitchFamily="18" charset="0"/>
                                </a:rPr>
                                <m:t>2</m:t>
                              </m:r>
                            </m:sub>
                          </m:sSub>
                        </m:e>
                      </m:d>
                    </m:oMath>
                  </m:oMathPara>
                </a14:m>
                <a:endParaRPr lang="zh-CN" altLang="en-US" sz="2000" dirty="0">
                  <a:solidFill>
                    <a:srgbClr val="09405E"/>
                  </a:solidFill>
                </a:endParaRPr>
              </a:p>
            </p:txBody>
          </p:sp>
        </mc:Choice>
        <mc:Fallback>
          <p:sp>
            <p:nvSpPr>
              <p:cNvPr id="14" name="文本框 13">
                <a:extLst>
                  <a:ext uri="{FF2B5EF4-FFF2-40B4-BE49-F238E27FC236}">
                    <a16:creationId xmlns:a16="http://schemas.microsoft.com/office/drawing/2014/main" id="{874FE217-FC37-4E9F-A3F7-9F8B711B2133}"/>
                  </a:ext>
                </a:extLst>
              </p:cNvPr>
              <p:cNvSpPr txBox="1">
                <a:spLocks noRot="1" noChangeAspect="1" noMove="1" noResize="1" noEditPoints="1" noAdjustHandles="1" noChangeArrowheads="1" noChangeShapeType="1" noTextEdit="1"/>
              </p:cNvSpPr>
              <p:nvPr/>
            </p:nvSpPr>
            <p:spPr>
              <a:xfrm>
                <a:off x="583611" y="1768703"/>
                <a:ext cx="7265442" cy="400110"/>
              </a:xfrm>
              <a:prstGeom prst="rect">
                <a:avLst/>
              </a:prstGeom>
              <a:blipFill>
                <a:blip r:embed="rId27"/>
                <a:stretch>
                  <a:fillRect b="-12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777E4364-2064-A1B7-B108-DB62EF4108E3}"/>
                  </a:ext>
                </a:extLst>
              </p:cNvPr>
              <p:cNvSpPr/>
              <p:nvPr/>
            </p:nvSpPr>
            <p:spPr>
              <a:xfrm>
                <a:off x="7849053" y="6149192"/>
                <a:ext cx="3800977" cy="728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i="1" smtClean="0">
                              <a:solidFill>
                                <a:srgbClr val="C00000"/>
                              </a:solidFill>
                              <a:latin typeface="Cambria Math" panose="02040503050406030204" pitchFamily="18" charset="0"/>
                            </a:rPr>
                          </m:ctrlPr>
                        </m:sSubSupPr>
                        <m:e>
                          <m:r>
                            <a:rPr lang="en-US" altLang="zh-CN" sz="2000" i="1">
                              <a:solidFill>
                                <a:srgbClr val="C00000"/>
                              </a:solidFill>
                              <a:latin typeface="Cambria Math" charset="0"/>
                            </a:rPr>
                            <m:t>𝛼</m:t>
                          </m:r>
                        </m:e>
                        <m:sub>
                          <m:r>
                            <a:rPr lang="en-US" altLang="zh-CN" sz="2000" i="1">
                              <a:solidFill>
                                <a:srgbClr val="C00000"/>
                              </a:solidFill>
                              <a:latin typeface="Cambria Math" charset="0"/>
                            </a:rPr>
                            <m:t>2</m:t>
                          </m:r>
                        </m:sub>
                        <m:sup>
                          <m:r>
                            <m:rPr>
                              <m:sty m:val="p"/>
                            </m:rPr>
                            <a:rPr lang="en-US" altLang="zh-CN" sz="2000">
                              <a:solidFill>
                                <a:srgbClr val="C00000"/>
                              </a:solidFill>
                              <a:latin typeface="Cambria Math" charset="0"/>
                            </a:rPr>
                            <m:t>new</m:t>
                          </m:r>
                        </m:sup>
                      </m:sSubSup>
                      <m:r>
                        <a:rPr lang="en-US" altLang="zh-CN" sz="2000" i="1">
                          <a:solidFill>
                            <a:srgbClr val="C00000"/>
                          </a:solidFill>
                          <a:latin typeface="Cambria Math" charset="0"/>
                        </a:rPr>
                        <m:t>=</m:t>
                      </m:r>
                      <m:sSubSup>
                        <m:sSubSupPr>
                          <m:ctrlPr>
                            <a:rPr lang="zh-CN" altLang="zh-CN" sz="2000" i="1">
                              <a:solidFill>
                                <a:srgbClr val="C00000"/>
                              </a:solidFill>
                              <a:latin typeface="Cambria Math" panose="02040503050406030204" pitchFamily="18" charset="0"/>
                            </a:rPr>
                          </m:ctrlPr>
                        </m:sSubSupPr>
                        <m:e>
                          <m:r>
                            <a:rPr lang="en-US" altLang="zh-CN" sz="2000" i="1">
                              <a:solidFill>
                                <a:srgbClr val="C00000"/>
                              </a:solidFill>
                              <a:latin typeface="Cambria Math" charset="0"/>
                            </a:rPr>
                            <m:t>𝛼</m:t>
                          </m:r>
                        </m:e>
                        <m:sub>
                          <m:r>
                            <a:rPr lang="en-US" altLang="zh-CN" sz="2000" i="1">
                              <a:solidFill>
                                <a:srgbClr val="C00000"/>
                              </a:solidFill>
                              <a:latin typeface="Cambria Math" charset="0"/>
                            </a:rPr>
                            <m:t>2</m:t>
                          </m:r>
                        </m:sub>
                        <m:sup>
                          <m:r>
                            <m:rPr>
                              <m:sty m:val="p"/>
                            </m:rPr>
                            <a:rPr lang="en-US" altLang="zh-CN" sz="2000">
                              <a:solidFill>
                                <a:srgbClr val="C00000"/>
                              </a:solidFill>
                              <a:latin typeface="Cambria Math" charset="0"/>
                            </a:rPr>
                            <m:t>old</m:t>
                          </m:r>
                        </m:sup>
                      </m:sSubSup>
                      <m:r>
                        <a:rPr lang="en-US" altLang="zh-CN" sz="2000" i="1">
                          <a:solidFill>
                            <a:srgbClr val="C00000"/>
                          </a:solidFill>
                          <a:latin typeface="Cambria Math" charset="0"/>
                        </a:rPr>
                        <m:t>+</m:t>
                      </m:r>
                      <m:f>
                        <m:fPr>
                          <m:ctrlPr>
                            <a:rPr lang="zh-CN" altLang="zh-CN" sz="2000" i="1">
                              <a:solidFill>
                                <a:srgbClr val="C00000"/>
                              </a:solidFill>
                              <a:latin typeface="Cambria Math" panose="02040503050406030204" pitchFamily="18" charset="0"/>
                            </a:rPr>
                          </m:ctrlPr>
                        </m:fPr>
                        <m:num>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charset="0"/>
                                </a:rPr>
                                <m:t>𝑦</m:t>
                              </m:r>
                            </m:e>
                            <m:sub>
                              <m:r>
                                <a:rPr lang="en-US" altLang="zh-CN" sz="2000" i="1">
                                  <a:solidFill>
                                    <a:srgbClr val="C00000"/>
                                  </a:solidFill>
                                  <a:latin typeface="Cambria Math" charset="0"/>
                                </a:rPr>
                                <m:t>2</m:t>
                              </m:r>
                            </m:sub>
                          </m:sSub>
                          <m:r>
                            <a:rPr lang="en-US" altLang="zh-CN" sz="2000" i="1">
                              <a:solidFill>
                                <a:srgbClr val="C00000"/>
                              </a:solidFill>
                              <a:latin typeface="Cambria Math" charset="0"/>
                            </a:rPr>
                            <m:t>(</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charset="0"/>
                                </a:rPr>
                                <m:t>𝐸</m:t>
                              </m:r>
                            </m:e>
                            <m:sub>
                              <m:r>
                                <a:rPr lang="en-US" altLang="zh-CN" sz="2000" i="1">
                                  <a:solidFill>
                                    <a:srgbClr val="C00000"/>
                                  </a:solidFill>
                                  <a:latin typeface="Cambria Math" charset="0"/>
                                </a:rPr>
                                <m:t>1</m:t>
                              </m:r>
                            </m:sub>
                          </m:sSub>
                          <m:r>
                            <a:rPr lang="en-US" altLang="zh-CN" sz="2000" i="1">
                              <a:solidFill>
                                <a:srgbClr val="C00000"/>
                              </a:solidFill>
                              <a:latin typeface="Cambria Math" charset="0"/>
                            </a:rPr>
                            <m:t>−</m:t>
                          </m:r>
                          <m:sSub>
                            <m:sSubPr>
                              <m:ctrlPr>
                                <a:rPr lang="zh-CN" altLang="zh-CN" sz="2000" i="1">
                                  <a:solidFill>
                                    <a:srgbClr val="C00000"/>
                                  </a:solidFill>
                                  <a:latin typeface="Cambria Math" panose="02040503050406030204" pitchFamily="18" charset="0"/>
                                </a:rPr>
                              </m:ctrlPr>
                            </m:sSubPr>
                            <m:e>
                              <m:r>
                                <a:rPr lang="en-US" altLang="zh-CN" sz="2000" i="1">
                                  <a:solidFill>
                                    <a:srgbClr val="C00000"/>
                                  </a:solidFill>
                                  <a:latin typeface="Cambria Math" charset="0"/>
                                </a:rPr>
                                <m:t>𝐸</m:t>
                              </m:r>
                            </m:e>
                            <m:sub>
                              <m:r>
                                <a:rPr lang="en-US" altLang="zh-CN" sz="2000" i="1">
                                  <a:solidFill>
                                    <a:srgbClr val="C00000"/>
                                  </a:solidFill>
                                  <a:latin typeface="Cambria Math" charset="0"/>
                                </a:rPr>
                                <m:t>2</m:t>
                              </m:r>
                            </m:sub>
                          </m:sSub>
                          <m:r>
                            <a:rPr lang="en-US" altLang="zh-CN" sz="2000" i="1">
                              <a:solidFill>
                                <a:srgbClr val="C00000"/>
                              </a:solidFill>
                              <a:latin typeface="Cambria Math" charset="0"/>
                            </a:rPr>
                            <m:t>)</m:t>
                          </m:r>
                        </m:num>
                        <m:den>
                          <m:sSub>
                            <m:sSubPr>
                              <m:ctrlPr>
                                <a:rPr lang="zh-CN" altLang="en-US" sz="2000" i="1">
                                  <a:solidFill>
                                    <a:srgbClr val="C00000"/>
                                  </a:solidFill>
                                </a:rPr>
                              </m:ctrlPr>
                            </m:sSubPr>
                            <m:e>
                              <m:r>
                                <a:rPr lang="en-US" altLang="zh-CN" sz="2000" i="1">
                                  <a:solidFill>
                                    <a:srgbClr val="C00000"/>
                                  </a:solidFill>
                                </a:rPr>
                                <m:t>𝐾</m:t>
                              </m:r>
                            </m:e>
                            <m:sub>
                              <m:r>
                                <a:rPr lang="en-US" altLang="zh-CN" sz="2000" i="1">
                                  <a:solidFill>
                                    <a:srgbClr val="C00000"/>
                                  </a:solidFill>
                                </a:rPr>
                                <m:t>11</m:t>
                              </m:r>
                            </m:sub>
                          </m:sSub>
                          <m:r>
                            <a:rPr lang="en-US" altLang="zh-CN" sz="2000" i="1">
                              <a:solidFill>
                                <a:srgbClr val="C00000"/>
                              </a:solidFill>
                            </a:rPr>
                            <m:t>+</m:t>
                          </m:r>
                          <m:sSub>
                            <m:sSubPr>
                              <m:ctrlPr>
                                <a:rPr lang="zh-CN" altLang="en-US" sz="2000" i="1">
                                  <a:solidFill>
                                    <a:srgbClr val="C00000"/>
                                  </a:solidFill>
                                </a:rPr>
                              </m:ctrlPr>
                            </m:sSubPr>
                            <m:e>
                              <m:r>
                                <a:rPr lang="en-US" altLang="zh-CN" sz="2000" i="1">
                                  <a:solidFill>
                                    <a:srgbClr val="C00000"/>
                                  </a:solidFill>
                                </a:rPr>
                                <m:t>𝐾</m:t>
                              </m:r>
                            </m:e>
                            <m:sub>
                              <m:r>
                                <a:rPr lang="en-US" altLang="zh-CN" sz="2000" i="1">
                                  <a:solidFill>
                                    <a:srgbClr val="C00000"/>
                                  </a:solidFill>
                                </a:rPr>
                                <m:t>22</m:t>
                              </m:r>
                            </m:sub>
                          </m:sSub>
                          <m:r>
                            <a:rPr lang="en-US" altLang="zh-CN" sz="2000" i="1">
                              <a:solidFill>
                                <a:srgbClr val="C00000"/>
                              </a:solidFill>
                            </a:rPr>
                            <m:t>−2</m:t>
                          </m:r>
                          <m:sSub>
                            <m:sSubPr>
                              <m:ctrlPr>
                                <a:rPr lang="zh-CN" altLang="en-US" sz="2000" i="1">
                                  <a:solidFill>
                                    <a:srgbClr val="C00000"/>
                                  </a:solidFill>
                                </a:rPr>
                              </m:ctrlPr>
                            </m:sSubPr>
                            <m:e>
                              <m:r>
                                <a:rPr lang="en-US" altLang="zh-CN" sz="2000" i="1">
                                  <a:solidFill>
                                    <a:srgbClr val="C00000"/>
                                  </a:solidFill>
                                </a:rPr>
                                <m:t>𝐾</m:t>
                              </m:r>
                            </m:e>
                            <m:sub>
                              <m:r>
                                <a:rPr lang="en-US" altLang="zh-CN" sz="2000" i="1">
                                  <a:solidFill>
                                    <a:srgbClr val="C00000"/>
                                  </a:solidFill>
                                </a:rPr>
                                <m:t>12</m:t>
                              </m:r>
                            </m:sub>
                          </m:sSub>
                        </m:den>
                      </m:f>
                    </m:oMath>
                  </m:oMathPara>
                </a14:m>
                <a:endParaRPr lang="zh-CN" altLang="en-US" sz="2000" dirty="0">
                  <a:solidFill>
                    <a:srgbClr val="C00000"/>
                  </a:solidFill>
                </a:endParaRPr>
              </a:p>
            </p:txBody>
          </p:sp>
        </mc:Choice>
        <mc:Fallback>
          <p:sp>
            <p:nvSpPr>
              <p:cNvPr id="17" name="矩形 16">
                <a:extLst>
                  <a:ext uri="{FF2B5EF4-FFF2-40B4-BE49-F238E27FC236}">
                    <a16:creationId xmlns:a16="http://schemas.microsoft.com/office/drawing/2014/main" id="{777E4364-2064-A1B7-B108-DB62EF4108E3}"/>
                  </a:ext>
                </a:extLst>
              </p:cNvPr>
              <p:cNvSpPr>
                <a:spLocks noRot="1" noChangeAspect="1" noMove="1" noResize="1" noEditPoints="1" noAdjustHandles="1" noChangeArrowheads="1" noChangeShapeType="1" noTextEdit="1"/>
              </p:cNvSpPr>
              <p:nvPr/>
            </p:nvSpPr>
            <p:spPr>
              <a:xfrm>
                <a:off x="7849053" y="6149192"/>
                <a:ext cx="3800977" cy="728854"/>
              </a:xfrm>
              <a:prstGeom prst="rect">
                <a:avLst/>
              </a:prstGeom>
              <a:blipFill>
                <a:blip r:embed="rId28"/>
                <a:stretch>
                  <a:fillRect b="-1724"/>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SMO: </a:t>
            </a:r>
            <a:r>
              <a:rPr lang="zh-CN" altLang="en-US" dirty="0"/>
              <a:t>关于一个变量优化</a:t>
            </a:r>
            <a:endParaRPr kumimoji="1" lang="zh-CN" altLang="en-US" dirty="0"/>
          </a:p>
        </p:txBody>
      </p:sp>
      <p:sp>
        <p:nvSpPr>
          <p:cNvPr id="3" name="内容占位符 2"/>
          <p:cNvSpPr>
            <a:spLocks noGrp="1"/>
          </p:cNvSpPr>
          <p:nvPr>
            <p:ph sz="quarter" idx="10"/>
          </p:nvPr>
        </p:nvSpPr>
        <p:spPr/>
        <p:txBody>
          <a:bodyPr/>
          <a:lstStyle/>
          <a:p>
            <a:r>
              <a:rPr lang="zh-CN" altLang="en-US" dirty="0"/>
              <a:t>考虑约束条件：</a:t>
            </a:r>
          </a:p>
          <a:p>
            <a:endParaRPr kumimoji="1" lang="zh-CN" altLang="en-US" dirty="0"/>
          </a:p>
        </p:txBody>
      </p:sp>
      <p:grpSp>
        <p:nvGrpSpPr>
          <p:cNvPr id="5" name="组合 20"/>
          <p:cNvGrpSpPr/>
          <p:nvPr/>
        </p:nvGrpSpPr>
        <p:grpSpPr>
          <a:xfrm>
            <a:off x="8896989" y="1226972"/>
            <a:ext cx="2723102" cy="2539426"/>
            <a:chOff x="6626831" y="2414426"/>
            <a:chExt cx="3071973" cy="2000914"/>
          </a:xfrm>
        </p:grpSpPr>
        <p:graphicFrame>
          <p:nvGraphicFramePr>
            <p:cNvPr id="6" name="Object 12"/>
            <p:cNvGraphicFramePr>
              <a:graphicFrameLocks noChangeAspect="1"/>
            </p:cNvGraphicFramePr>
            <p:nvPr/>
          </p:nvGraphicFramePr>
          <p:xfrm>
            <a:off x="9192108" y="3612631"/>
            <a:ext cx="351633" cy="422457"/>
          </p:xfrm>
          <a:graphic>
            <a:graphicData uri="http://schemas.openxmlformats.org/presentationml/2006/ole">
              <mc:AlternateContent xmlns:mc="http://schemas.openxmlformats.org/markup-compatibility/2006">
                <mc:Choice xmlns:v="urn:schemas-microsoft-com:vml" Requires="v">
                  <p:oleObj name="Equation" r:id="rId3" imgW="4572000" imgH="5486400" progId="Equation.DSMT4">
                    <p:embed/>
                  </p:oleObj>
                </mc:Choice>
                <mc:Fallback>
                  <p:oleObj name="Equation" r:id="rId3" imgW="4572000" imgH="5486400" progId="Equation.DSMT4">
                    <p:embed/>
                    <p:pic>
                      <p:nvPicPr>
                        <p:cNvPr id="0" name=""/>
                        <p:cNvPicPr>
                          <a:picLocks noChangeAspect="1"/>
                        </p:cNvPicPr>
                        <p:nvPr/>
                      </p:nvPicPr>
                      <p:blipFill>
                        <a:blip r:embed="rId4"/>
                        <a:stretch>
                          <a:fillRect/>
                        </a:stretch>
                      </p:blipFill>
                      <p:spPr>
                        <a:xfrm>
                          <a:off x="9192108" y="3612631"/>
                          <a:ext cx="351633" cy="422457"/>
                        </a:xfrm>
                        <a:prstGeom prst="rect">
                          <a:avLst/>
                        </a:prstGeom>
                        <a:noFill/>
                        <a:ln w="9525">
                          <a:noFill/>
                        </a:ln>
                      </p:spPr>
                    </p:pic>
                  </p:oleObj>
                </mc:Fallback>
              </mc:AlternateContent>
            </a:graphicData>
          </a:graphic>
        </p:graphicFrame>
        <p:sp>
          <p:nvSpPr>
            <p:cNvPr id="7" name="任意多边形 15"/>
            <p:cNvSpPr/>
            <p:nvPr/>
          </p:nvSpPr>
          <p:spPr bwMode="auto">
            <a:xfrm rot="21439964">
              <a:off x="7158789" y="2525730"/>
              <a:ext cx="1646162" cy="1247807"/>
            </a:xfrm>
            <a:custGeom>
              <a:avLst/>
              <a:gdLst>
                <a:gd name="connsiteX0" fmla="*/ 0 w 1520575"/>
                <a:gd name="connsiteY0" fmla="*/ 988031 h 1059950"/>
                <a:gd name="connsiteX1" fmla="*/ 708916 w 1520575"/>
                <a:gd name="connsiteY1" fmla="*/ 11986 h 1059950"/>
                <a:gd name="connsiteX2" fmla="*/ 1520575 w 1520575"/>
                <a:gd name="connsiteY2" fmla="*/ 1059950 h 1059950"/>
                <a:gd name="connsiteX3" fmla="*/ 1520575 w 1520575"/>
                <a:gd name="connsiteY3" fmla="*/ 1059950 h 1059950"/>
              </a:gdLst>
              <a:ahLst/>
              <a:cxnLst>
                <a:cxn ang="0">
                  <a:pos x="connsiteX0" y="connsiteY0"/>
                </a:cxn>
                <a:cxn ang="0">
                  <a:pos x="connsiteX1" y="connsiteY1"/>
                </a:cxn>
                <a:cxn ang="0">
                  <a:pos x="connsiteX2" y="connsiteY2"/>
                </a:cxn>
                <a:cxn ang="0">
                  <a:pos x="connsiteX3" y="connsiteY3"/>
                </a:cxn>
              </a:cxnLst>
              <a:rect l="l" t="t" r="r" b="b"/>
              <a:pathLst>
                <a:path w="1520575" h="1059950">
                  <a:moveTo>
                    <a:pt x="0" y="988031"/>
                  </a:moveTo>
                  <a:cubicBezTo>
                    <a:pt x="227743" y="494015"/>
                    <a:pt x="455487" y="0"/>
                    <a:pt x="708916" y="11986"/>
                  </a:cubicBezTo>
                  <a:cubicBezTo>
                    <a:pt x="962345" y="23972"/>
                    <a:pt x="1520575" y="1059950"/>
                    <a:pt x="1520575" y="1059950"/>
                  </a:cubicBezTo>
                  <a:lnTo>
                    <a:pt x="1520575" y="1059950"/>
                  </a:lnTo>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endParaRPr lang="zh-CN" altLang="en-US"/>
            </a:p>
          </p:txBody>
        </p:sp>
        <p:cxnSp>
          <p:nvCxnSpPr>
            <p:cNvPr id="8" name="直接连接符 17"/>
            <p:cNvCxnSpPr/>
            <p:nvPr/>
          </p:nvCxnSpPr>
          <p:spPr bwMode="auto">
            <a:xfrm rot="5400000">
              <a:off x="6999269" y="3285161"/>
              <a:ext cx="1751744" cy="10274"/>
            </a:xfrm>
            <a:prstGeom prst="line">
              <a:avLst/>
            </a:prstGeom>
            <a:ln>
              <a:prstDash val="sysDash"/>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cxnSp>
          <p:nvCxnSpPr>
            <p:cNvPr id="9" name="直接箭头连接符 21"/>
            <p:cNvCxnSpPr/>
            <p:nvPr/>
          </p:nvCxnSpPr>
          <p:spPr bwMode="auto">
            <a:xfrm>
              <a:off x="6626831" y="3678149"/>
              <a:ext cx="3071973" cy="1027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0" name="Object 15"/>
            <p:cNvGraphicFramePr>
              <a:graphicFrameLocks noChangeAspect="1"/>
            </p:cNvGraphicFramePr>
            <p:nvPr/>
          </p:nvGraphicFramePr>
          <p:xfrm>
            <a:off x="7632024" y="3986694"/>
            <a:ext cx="1216685" cy="428646"/>
          </p:xfrm>
          <a:graphic>
            <a:graphicData uri="http://schemas.openxmlformats.org/presentationml/2006/ole">
              <mc:AlternateContent xmlns:mc="http://schemas.openxmlformats.org/markup-compatibility/2006">
                <mc:Choice xmlns:v="urn:schemas-microsoft-com:vml" Requires="v">
                  <p:oleObj name="Equation" r:id="rId5" imgW="16459200" imgH="5791200" progId="Equation.DSMT4">
                    <p:embed/>
                  </p:oleObj>
                </mc:Choice>
                <mc:Fallback>
                  <p:oleObj name="Equation" r:id="rId5" imgW="16459200" imgH="5791200" progId="Equation.DSMT4">
                    <p:embed/>
                    <p:pic>
                      <p:nvPicPr>
                        <p:cNvPr id="0" name=""/>
                        <p:cNvPicPr>
                          <a:picLocks noChangeAspect="1"/>
                        </p:cNvPicPr>
                        <p:nvPr/>
                      </p:nvPicPr>
                      <p:blipFill>
                        <a:blip r:embed="rId6"/>
                        <a:stretch>
                          <a:fillRect/>
                        </a:stretch>
                      </p:blipFill>
                      <p:spPr>
                        <a:xfrm>
                          <a:off x="7632024" y="3986694"/>
                          <a:ext cx="1216685" cy="428646"/>
                        </a:xfrm>
                        <a:prstGeom prst="rect">
                          <a:avLst/>
                        </a:prstGeom>
                        <a:noFill/>
                        <a:ln w="9525">
                          <a:noFill/>
                        </a:ln>
                      </p:spPr>
                    </p:pic>
                  </p:oleObj>
                </mc:Fallback>
              </mc:AlternateContent>
            </a:graphicData>
          </a:graphic>
        </p:graphicFrame>
      </p:grpSp>
      <mc:AlternateContent xmlns:mc="http://schemas.openxmlformats.org/markup-compatibility/2006">
        <mc:Choice xmlns:a14="http://schemas.microsoft.com/office/drawing/2010/main" Requires="a14">
          <p:sp>
            <p:nvSpPr>
              <p:cNvPr id="11" name="矩形 10"/>
              <p:cNvSpPr/>
              <p:nvPr/>
            </p:nvSpPr>
            <p:spPr>
              <a:xfrm>
                <a:off x="746125" y="1722062"/>
                <a:ext cx="6482608"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i="1" smtClean="0">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sup>
                      </m:sSubSup>
                      <m:r>
                        <a:rPr lang="zh-CN" altLang="en-US" sz="2400" i="0">
                          <a:solidFill>
                            <a:srgbClr val="09405E"/>
                          </a:solidFill>
                          <a:latin typeface="Cambria Math" charset="0"/>
                        </a:rPr>
                        <m:t>=</m:t>
                      </m:r>
                      <m:d>
                        <m:dPr>
                          <m:begChr m:val="{"/>
                          <m:endChr m:val=""/>
                          <m:ctrlPr>
                            <a:rPr lang="zh-CN" altLang="en-US" sz="2400" i="1">
                              <a:solidFill>
                                <a:srgbClr val="09405E"/>
                              </a:solidFill>
                              <a:latin typeface="Cambria Math" panose="02040503050406030204" pitchFamily="18" charset="0"/>
                            </a:rPr>
                          </m:ctrlPr>
                        </m:dPr>
                        <m:e>
                          <m:m>
                            <m:mPr>
                              <m:plcHide m:val="on"/>
                              <m:mcs>
                                <m:mc>
                                  <m:mcPr>
                                    <m:count m:val="2"/>
                                    <m:mcJc m:val="center"/>
                                  </m:mcPr>
                                </m:mc>
                              </m:mcs>
                              <m:ctrlPr>
                                <a:rPr lang="zh-CN" altLang="en-US" sz="2400" i="1">
                                  <a:solidFill>
                                    <a:srgbClr val="09405E"/>
                                  </a:solidFill>
                                  <a:latin typeface="Cambria Math" panose="02040503050406030204" pitchFamily="18" charset="0"/>
                                </a:rPr>
                              </m:ctrlPr>
                            </m:mPr>
                            <m:mr>
                              <m:e>
                                <m:r>
                                  <a:rPr lang="zh-CN" altLang="en-US" sz="2400" i="1">
                                    <a:solidFill>
                                      <a:srgbClr val="09405E"/>
                                    </a:solidFill>
                                    <a:latin typeface="Cambria Math" charset="0"/>
                                  </a:rPr>
                                  <m:t>𝐻</m:t>
                                </m:r>
                              </m:e>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r>
                                      <a:rPr lang="zh-CN" altLang="en-US" sz="2400" i="0">
                                        <a:solidFill>
                                          <a:srgbClr val="09405E"/>
                                        </a:solidFill>
                                        <a:latin typeface="Cambria Math" charset="0"/>
                                      </a:rPr>
                                      <m:t>,</m:t>
                                    </m:r>
                                    <m:r>
                                      <m:rPr>
                                        <m:sty m:val="p"/>
                                      </m:rPr>
                                      <a:rPr lang="zh-CN" altLang="en-US" sz="2400" i="0">
                                        <a:solidFill>
                                          <a:srgbClr val="09405E"/>
                                        </a:solidFill>
                                        <a:latin typeface="Cambria Math" charset="0"/>
                                      </a:rPr>
                                      <m:t>unclipped</m:t>
                                    </m:r>
                                  </m:sup>
                                </m:sSubSup>
                                <m:r>
                                  <a:rPr lang="zh-CN" altLang="en-US" sz="2400" i="0">
                                    <a:solidFill>
                                      <a:srgbClr val="09405E"/>
                                    </a:solidFill>
                                    <a:latin typeface="Cambria Math" charset="0"/>
                                  </a:rPr>
                                  <m:t>&gt;</m:t>
                                </m:r>
                                <m:r>
                                  <a:rPr lang="zh-CN" altLang="en-US" sz="2400" i="1">
                                    <a:solidFill>
                                      <a:srgbClr val="09405E"/>
                                    </a:solidFill>
                                    <a:latin typeface="Cambria Math" charset="0"/>
                                  </a:rPr>
                                  <m:t>𝐻</m:t>
                                </m:r>
                              </m:e>
                            </m:mr>
                            <m:mr>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r>
                                      <a:rPr lang="zh-CN" altLang="en-US" sz="2400" i="0">
                                        <a:solidFill>
                                          <a:srgbClr val="09405E"/>
                                        </a:solidFill>
                                        <a:latin typeface="Cambria Math" charset="0"/>
                                      </a:rPr>
                                      <m:t>,</m:t>
                                    </m:r>
                                    <m:r>
                                      <m:rPr>
                                        <m:sty m:val="p"/>
                                      </m:rPr>
                                      <a:rPr lang="zh-CN" altLang="en-US" sz="2400" i="0">
                                        <a:solidFill>
                                          <a:srgbClr val="09405E"/>
                                        </a:solidFill>
                                        <a:latin typeface="Cambria Math" charset="0"/>
                                      </a:rPr>
                                      <m:t>unclipped</m:t>
                                    </m:r>
                                  </m:sup>
                                </m:sSubSup>
                              </m:e>
                              <m:e>
                                <m:r>
                                  <a:rPr lang="zh-CN" altLang="en-US" sz="2400" i="1">
                                    <a:solidFill>
                                      <a:srgbClr val="09405E"/>
                                    </a:solidFill>
                                    <a:latin typeface="Cambria Math" charset="0"/>
                                  </a:rPr>
                                  <m:t>𝐿</m:t>
                                </m:r>
                                <m:r>
                                  <a:rPr lang="zh-CN" altLang="en-US" sz="2400" i="0">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r>
                                      <a:rPr lang="zh-CN" altLang="en-US" sz="2400" i="0">
                                        <a:solidFill>
                                          <a:srgbClr val="09405E"/>
                                        </a:solidFill>
                                        <a:latin typeface="Cambria Math" charset="0"/>
                                      </a:rPr>
                                      <m:t>,</m:t>
                                    </m:r>
                                    <m:r>
                                      <m:rPr>
                                        <m:sty m:val="p"/>
                                      </m:rPr>
                                      <a:rPr lang="zh-CN" altLang="en-US" sz="2400" i="0">
                                        <a:solidFill>
                                          <a:srgbClr val="09405E"/>
                                        </a:solidFill>
                                        <a:latin typeface="Cambria Math" charset="0"/>
                                      </a:rPr>
                                      <m:t>unclipped</m:t>
                                    </m:r>
                                  </m:sup>
                                </m:sSubSup>
                                <m:r>
                                  <m:rPr>
                                    <m:nor/>
                                  </m:rPr>
                                  <a:rPr lang="zh-CN" altLang="en-US" sz="2400" i="1">
                                    <a:solidFill>
                                      <a:srgbClr val="09405E"/>
                                    </a:solidFill>
                                    <a:latin typeface="Cambria Math" charset="0"/>
                                  </a:rPr>
                                  <m:t>≤</m:t>
                                </m:r>
                                <m:r>
                                  <a:rPr lang="zh-CN" altLang="en-US" sz="2400" i="1">
                                    <a:solidFill>
                                      <a:srgbClr val="09405E"/>
                                    </a:solidFill>
                                    <a:latin typeface="Cambria Math" charset="0"/>
                                  </a:rPr>
                                  <m:t>𝐻</m:t>
                                </m:r>
                              </m:e>
                            </m:mr>
                            <m:mr>
                              <m:e>
                                <m:r>
                                  <a:rPr lang="zh-CN" altLang="en-US" sz="2400" i="1">
                                    <a:solidFill>
                                      <a:srgbClr val="09405E"/>
                                    </a:solidFill>
                                    <a:latin typeface="Cambria Math" charset="0"/>
                                  </a:rPr>
                                  <m:t>𝐿</m:t>
                                </m:r>
                              </m:e>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r>
                                      <a:rPr lang="zh-CN" altLang="en-US" sz="2400" i="0">
                                        <a:solidFill>
                                          <a:srgbClr val="09405E"/>
                                        </a:solidFill>
                                        <a:latin typeface="Cambria Math" charset="0"/>
                                      </a:rPr>
                                      <m:t>,</m:t>
                                    </m:r>
                                    <m:r>
                                      <m:rPr>
                                        <m:sty m:val="p"/>
                                      </m:rPr>
                                      <a:rPr lang="zh-CN" altLang="en-US" sz="2400" i="0">
                                        <a:solidFill>
                                          <a:srgbClr val="09405E"/>
                                        </a:solidFill>
                                        <a:latin typeface="Cambria Math" charset="0"/>
                                      </a:rPr>
                                      <m:t>unclipped</m:t>
                                    </m:r>
                                  </m:sup>
                                </m:sSubSup>
                                <m:r>
                                  <a:rPr lang="zh-CN" altLang="en-US" sz="2400" i="0">
                                    <a:solidFill>
                                      <a:srgbClr val="09405E"/>
                                    </a:solidFill>
                                    <a:latin typeface="Cambria Math" charset="0"/>
                                  </a:rPr>
                                  <m:t>&lt;</m:t>
                                </m:r>
                                <m:r>
                                  <a:rPr lang="zh-CN" altLang="en-US" sz="2400" i="1">
                                    <a:solidFill>
                                      <a:srgbClr val="09405E"/>
                                    </a:solidFill>
                                    <a:latin typeface="Cambria Math" charset="0"/>
                                  </a:rPr>
                                  <m:t>𝐿</m:t>
                                </m:r>
                              </m:e>
                            </m:mr>
                          </m:m>
                        </m:e>
                      </m:d>
                    </m:oMath>
                  </m:oMathPara>
                </a14:m>
                <a:endParaRPr lang="zh-CN" altLang="en-US" sz="2400" dirty="0">
                  <a:solidFill>
                    <a:srgbClr val="09405E"/>
                  </a:solidFill>
                </a:endParaRPr>
              </a:p>
            </p:txBody>
          </p:sp>
        </mc:Choice>
        <mc:Fallback>
          <p:sp>
            <p:nvSpPr>
              <p:cNvPr id="11" name="矩形 10"/>
              <p:cNvSpPr>
                <a:spLocks noRot="1" noChangeAspect="1" noMove="1" noResize="1" noEditPoints="1" noAdjustHandles="1" noChangeArrowheads="1" noChangeShapeType="1" noTextEdit="1"/>
              </p:cNvSpPr>
              <p:nvPr/>
            </p:nvSpPr>
            <p:spPr>
              <a:xfrm>
                <a:off x="746125" y="1722062"/>
                <a:ext cx="6482608" cy="1757148"/>
              </a:xfrm>
              <a:prstGeom prst="rect">
                <a:avLst/>
              </a:prstGeom>
              <a:blipFill>
                <a:blip r:embed="rId7"/>
                <a:stretch>
                  <a:fillRect/>
                </a:stretch>
              </a:blipFill>
            </p:spPr>
            <p:txBody>
              <a:bodyPr/>
              <a:lstStyle/>
              <a:p>
                <a:r>
                  <a:rPr lang="zh-CN" altLang="en-US">
                    <a:noFill/>
                  </a:rPr>
                  <a:t> </a:t>
                </a:r>
              </a:p>
            </p:txBody>
          </p:sp>
        </mc:Fallback>
      </mc:AlternateContent>
      <p:pic>
        <p:nvPicPr>
          <p:cNvPr id="12" name="Picture"/>
          <p:cNvPicPr/>
          <p:nvPr/>
        </p:nvPicPr>
        <p:blipFill>
          <a:blip r:embed="rId8"/>
          <a:stretch>
            <a:fillRect/>
          </a:stretch>
        </p:blipFill>
        <p:spPr bwMode="auto">
          <a:xfrm>
            <a:off x="3496330" y="4114574"/>
            <a:ext cx="5603542" cy="2490441"/>
          </a:xfrm>
          <a:prstGeom prst="rect">
            <a:avLst/>
          </a:prstGeom>
          <a:noFill/>
          <a:ln w="9525">
            <a:noFill/>
            <a:headEnd/>
            <a:tailEnd/>
          </a:ln>
        </p:spPr>
      </p:pic>
      <mc:AlternateContent xmlns:mc="http://schemas.openxmlformats.org/markup-compatibility/2006">
        <mc:Choice xmlns:a14="http://schemas.microsoft.com/office/drawing/2010/main" Requires="a14">
          <p:sp>
            <p:nvSpPr>
              <p:cNvPr id="15" name="矩形 14"/>
              <p:cNvSpPr/>
              <p:nvPr/>
            </p:nvSpPr>
            <p:spPr>
              <a:xfrm>
                <a:off x="15569" y="4770698"/>
                <a:ext cx="2933880" cy="4441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000" i="1" smtClean="0">
                              <a:solidFill>
                                <a:srgbClr val="09405E"/>
                              </a:solidFill>
                              <a:latin typeface="Cambria Math" panose="02040503050406030204" pitchFamily="18" charset="0"/>
                            </a:rPr>
                          </m:ctrlPr>
                        </m:dPr>
                        <m:e>
                          <m:r>
                            <a:rPr lang="zh-CN" altLang="en-US" sz="2000" i="1">
                              <a:solidFill>
                                <a:srgbClr val="09405E"/>
                              </a:solidFill>
                              <a:latin typeface="Cambria Math" charset="0"/>
                            </a:rPr>
                            <m:t>𝐿</m:t>
                          </m:r>
                          <m:r>
                            <a:rPr lang="zh-CN" altLang="en-US" sz="2000" i="0">
                              <a:solidFill>
                                <a:srgbClr val="09405E"/>
                              </a:solidFill>
                              <a:latin typeface="Cambria Math" charset="0"/>
                            </a:rPr>
                            <m:t>=</m:t>
                          </m:r>
                          <m:r>
                            <m:rPr>
                              <m:sty m:val="p"/>
                            </m:rPr>
                            <a:rPr lang="zh-CN" altLang="en-US" sz="2000" i="0">
                              <a:solidFill>
                                <a:srgbClr val="09405E"/>
                              </a:solidFill>
                              <a:latin typeface="Cambria Math" charset="0"/>
                            </a:rPr>
                            <m:t>max</m:t>
                          </m:r>
                          <m:r>
                            <a:rPr lang="zh-CN" altLang="en-US" sz="2000" i="0">
                              <a:solidFill>
                                <a:srgbClr val="09405E"/>
                              </a:solidFill>
                              <a:latin typeface="Cambria Math" charset="0"/>
                            </a:rPr>
                            <m:t> (0, </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charset="0"/>
                                </a:rPr>
                                <m:t>𝛼</m:t>
                              </m:r>
                            </m:e>
                            <m:sub>
                              <m:r>
                                <a:rPr lang="zh-CN" altLang="en-US" sz="2000" i="0">
                                  <a:solidFill>
                                    <a:srgbClr val="09405E"/>
                                  </a:solidFill>
                                  <a:latin typeface="Cambria Math" charset="0"/>
                                </a:rPr>
                                <m:t>2</m:t>
                              </m:r>
                            </m:sub>
                            <m:sup>
                              <m:r>
                                <m:rPr>
                                  <m:sty m:val="p"/>
                                </m:rPr>
                                <a:rPr lang="zh-CN" altLang="en-US" sz="2000" i="0">
                                  <a:solidFill>
                                    <a:srgbClr val="09405E"/>
                                  </a:solidFill>
                                  <a:latin typeface="Cambria Math" charset="0"/>
                                </a:rPr>
                                <m:t>old</m:t>
                              </m:r>
                            </m:sup>
                          </m:sSubSup>
                          <m:r>
                            <a:rPr lang="zh-CN" altLang="en-US" sz="2000" i="0">
                              <a:solidFill>
                                <a:srgbClr val="09405E"/>
                              </a:solidFill>
                              <a:latin typeface="Cambria Math" charset="0"/>
                            </a:rPr>
                            <m:t>−</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charset="0"/>
                                </a:rPr>
                                <m:t>𝛼</m:t>
                              </m:r>
                            </m:e>
                            <m:sub>
                              <m:r>
                                <a:rPr lang="zh-CN" altLang="en-US" sz="2000" i="0">
                                  <a:solidFill>
                                    <a:srgbClr val="09405E"/>
                                  </a:solidFill>
                                  <a:latin typeface="Cambria Math" charset="0"/>
                                </a:rPr>
                                <m:t>1</m:t>
                              </m:r>
                            </m:sub>
                            <m:sup>
                              <m:r>
                                <m:rPr>
                                  <m:sty m:val="p"/>
                                </m:rPr>
                                <a:rPr lang="zh-CN" altLang="en-US" sz="2000" i="0">
                                  <a:solidFill>
                                    <a:srgbClr val="09405E"/>
                                  </a:solidFill>
                                  <a:latin typeface="Cambria Math" charset="0"/>
                                </a:rPr>
                                <m:t>old</m:t>
                              </m:r>
                            </m:sup>
                          </m:sSubSup>
                        </m:e>
                      </m:d>
                    </m:oMath>
                  </m:oMathPara>
                </a14:m>
                <a:endParaRPr lang="zh-CN" altLang="en-US" sz="2000" dirty="0">
                  <a:solidFill>
                    <a:srgbClr val="09405E"/>
                  </a:solidFill>
                </a:endParaRPr>
              </a:p>
            </p:txBody>
          </p:sp>
        </mc:Choice>
        <mc:Fallback>
          <p:sp>
            <p:nvSpPr>
              <p:cNvPr id="15" name="矩形 14"/>
              <p:cNvSpPr>
                <a:spLocks noRot="1" noChangeAspect="1" noMove="1" noResize="1" noEditPoints="1" noAdjustHandles="1" noChangeArrowheads="1" noChangeShapeType="1" noTextEdit="1"/>
              </p:cNvSpPr>
              <p:nvPr/>
            </p:nvSpPr>
            <p:spPr>
              <a:xfrm>
                <a:off x="15569" y="4770698"/>
                <a:ext cx="2933880" cy="444161"/>
              </a:xfrm>
              <a:prstGeom prst="rect">
                <a:avLst/>
              </a:prstGeom>
              <a:blipFill>
                <a:blip r:embed="rId9"/>
                <a:stretch>
                  <a:fillRect t="-147222" r="-12500" b="-2222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0" y="5590501"/>
                <a:ext cx="3441391" cy="4441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000" i="1" smtClean="0">
                              <a:solidFill>
                                <a:srgbClr val="09405E"/>
                              </a:solidFill>
                              <a:latin typeface="Cambria Math" panose="02040503050406030204" pitchFamily="18" charset="0"/>
                            </a:rPr>
                          </m:ctrlPr>
                        </m:dPr>
                        <m:e>
                          <m:r>
                            <a:rPr lang="zh-CN" altLang="en-US" sz="2000" i="1">
                              <a:solidFill>
                                <a:srgbClr val="09405E"/>
                              </a:solidFill>
                              <a:latin typeface="Cambria Math" charset="0"/>
                            </a:rPr>
                            <m:t>𝐻</m:t>
                          </m:r>
                          <m:r>
                            <a:rPr lang="zh-CN" altLang="en-US" sz="2000" i="0">
                              <a:solidFill>
                                <a:srgbClr val="09405E"/>
                              </a:solidFill>
                              <a:latin typeface="Cambria Math" charset="0"/>
                            </a:rPr>
                            <m:t>=</m:t>
                          </m:r>
                          <m:r>
                            <m:rPr>
                              <m:sty m:val="p"/>
                            </m:rPr>
                            <a:rPr lang="zh-CN" altLang="en-US" sz="2000" i="0">
                              <a:solidFill>
                                <a:srgbClr val="09405E"/>
                              </a:solidFill>
                              <a:latin typeface="Cambria Math" charset="0"/>
                            </a:rPr>
                            <m:t>min</m:t>
                          </m:r>
                          <m:r>
                            <a:rPr lang="zh-CN" altLang="en-US" sz="2000" i="0">
                              <a:solidFill>
                                <a:srgbClr val="09405E"/>
                              </a:solidFill>
                              <a:latin typeface="Cambria Math" charset="0"/>
                            </a:rPr>
                            <m:t> (</m:t>
                          </m:r>
                          <m:r>
                            <a:rPr lang="zh-CN" altLang="en-US" sz="2000" i="1">
                              <a:solidFill>
                                <a:srgbClr val="09405E"/>
                              </a:solidFill>
                              <a:latin typeface="Cambria Math" charset="0"/>
                            </a:rPr>
                            <m:t>𝐶</m:t>
                          </m:r>
                          <m:r>
                            <a:rPr lang="zh-CN" altLang="en-US" sz="2000" i="0">
                              <a:solidFill>
                                <a:srgbClr val="09405E"/>
                              </a:solidFill>
                              <a:latin typeface="Cambria Math" charset="0"/>
                            </a:rPr>
                            <m:t>, </m:t>
                          </m:r>
                          <m:r>
                            <a:rPr lang="zh-CN" altLang="en-US" sz="2000" i="1">
                              <a:solidFill>
                                <a:srgbClr val="09405E"/>
                              </a:solidFill>
                              <a:latin typeface="Cambria Math" charset="0"/>
                            </a:rPr>
                            <m:t>𝐶</m:t>
                          </m:r>
                          <m:r>
                            <a:rPr lang="zh-CN" altLang="en-US" sz="2000" i="0">
                              <a:solidFill>
                                <a:srgbClr val="09405E"/>
                              </a:solidFill>
                              <a:latin typeface="Cambria Math" charset="0"/>
                            </a:rPr>
                            <m:t>+</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charset="0"/>
                                </a:rPr>
                                <m:t>𝛼</m:t>
                              </m:r>
                            </m:e>
                            <m:sub>
                              <m:r>
                                <a:rPr lang="zh-CN" altLang="en-US" sz="2000" i="0">
                                  <a:solidFill>
                                    <a:srgbClr val="09405E"/>
                                  </a:solidFill>
                                  <a:latin typeface="Cambria Math" charset="0"/>
                                </a:rPr>
                                <m:t>2</m:t>
                              </m:r>
                            </m:sub>
                            <m:sup>
                              <m:r>
                                <m:rPr>
                                  <m:sty m:val="p"/>
                                </m:rPr>
                                <a:rPr lang="zh-CN" altLang="en-US" sz="2000" i="0">
                                  <a:solidFill>
                                    <a:srgbClr val="09405E"/>
                                  </a:solidFill>
                                  <a:latin typeface="Cambria Math" charset="0"/>
                                </a:rPr>
                                <m:t>old</m:t>
                              </m:r>
                            </m:sup>
                          </m:sSubSup>
                          <m:r>
                            <a:rPr lang="zh-CN" altLang="en-US" sz="2000" i="0">
                              <a:solidFill>
                                <a:srgbClr val="09405E"/>
                              </a:solidFill>
                              <a:latin typeface="Cambria Math" charset="0"/>
                            </a:rPr>
                            <m:t>−</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charset="0"/>
                                </a:rPr>
                                <m:t>𝛼</m:t>
                              </m:r>
                            </m:e>
                            <m:sub>
                              <m:r>
                                <a:rPr lang="zh-CN" altLang="en-US" sz="2000" i="0">
                                  <a:solidFill>
                                    <a:srgbClr val="09405E"/>
                                  </a:solidFill>
                                  <a:latin typeface="Cambria Math" charset="0"/>
                                </a:rPr>
                                <m:t>1</m:t>
                              </m:r>
                            </m:sub>
                            <m:sup>
                              <m:r>
                                <m:rPr>
                                  <m:sty m:val="p"/>
                                </m:rPr>
                                <a:rPr lang="zh-CN" altLang="en-US" sz="2000" i="0">
                                  <a:solidFill>
                                    <a:srgbClr val="09405E"/>
                                  </a:solidFill>
                                  <a:latin typeface="Cambria Math" charset="0"/>
                                </a:rPr>
                                <m:t>old</m:t>
                              </m:r>
                            </m:sup>
                          </m:sSubSup>
                        </m:e>
                      </m:d>
                    </m:oMath>
                  </m:oMathPara>
                </a14:m>
                <a:endParaRPr lang="zh-CN" altLang="en-US" sz="2000" dirty="0">
                  <a:solidFill>
                    <a:srgbClr val="09405E"/>
                  </a:solidFill>
                </a:endParaRPr>
              </a:p>
            </p:txBody>
          </p:sp>
        </mc:Choice>
        <mc:Fallback>
          <p:sp>
            <p:nvSpPr>
              <p:cNvPr id="16" name="矩形 15"/>
              <p:cNvSpPr>
                <a:spLocks noRot="1" noChangeAspect="1" noMove="1" noResize="1" noEditPoints="1" noAdjustHandles="1" noChangeArrowheads="1" noChangeShapeType="1" noTextEdit="1"/>
              </p:cNvSpPr>
              <p:nvPr/>
            </p:nvSpPr>
            <p:spPr>
              <a:xfrm>
                <a:off x="0" y="5590501"/>
                <a:ext cx="3441391" cy="444161"/>
              </a:xfrm>
              <a:prstGeom prst="rect">
                <a:avLst/>
              </a:prstGeom>
              <a:blipFill>
                <a:blip r:embed="rId10"/>
                <a:stretch>
                  <a:fillRect t="-150000" r="-10294" b="-2194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8832375" y="4646761"/>
                <a:ext cx="3344056" cy="4441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000" i="1" smtClean="0">
                              <a:solidFill>
                                <a:srgbClr val="09405E"/>
                              </a:solidFill>
                              <a:latin typeface="Cambria Math" panose="02040503050406030204" pitchFamily="18" charset="0"/>
                            </a:rPr>
                          </m:ctrlPr>
                        </m:dPr>
                        <m:e>
                          <m:r>
                            <m:rPr>
                              <m:sty m:val="p"/>
                            </m:rPr>
                            <a:rPr lang="zh-CN" altLang="en-US" sz="2000">
                              <a:solidFill>
                                <a:srgbClr val="09405E"/>
                              </a:solidFill>
                              <a:latin typeface="Cambria Math" charset="0"/>
                            </a:rPr>
                            <m:t>L</m:t>
                          </m:r>
                          <m:r>
                            <a:rPr lang="zh-CN" altLang="en-US" sz="2000" i="0">
                              <a:solidFill>
                                <a:srgbClr val="09405E"/>
                              </a:solidFill>
                              <a:latin typeface="Cambria Math" charset="0"/>
                            </a:rPr>
                            <m:t>=</m:t>
                          </m:r>
                          <m:r>
                            <m:rPr>
                              <m:sty m:val="p"/>
                            </m:rPr>
                            <a:rPr lang="zh-CN" altLang="en-US" sz="2000" i="0">
                              <a:solidFill>
                                <a:srgbClr val="09405E"/>
                              </a:solidFill>
                              <a:latin typeface="Cambria Math" charset="0"/>
                            </a:rPr>
                            <m:t>max</m:t>
                          </m:r>
                          <m:r>
                            <a:rPr lang="zh-CN" altLang="en-US" sz="2000" i="0">
                              <a:solidFill>
                                <a:srgbClr val="09405E"/>
                              </a:solidFill>
                              <a:latin typeface="Cambria Math" charset="0"/>
                            </a:rPr>
                            <m:t>(0,</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charset="0"/>
                                </a:rPr>
                                <m:t>𝛼</m:t>
                              </m:r>
                            </m:e>
                            <m:sub>
                              <m:r>
                                <a:rPr lang="zh-CN" altLang="en-US" sz="2000" i="0">
                                  <a:solidFill>
                                    <a:srgbClr val="09405E"/>
                                  </a:solidFill>
                                  <a:latin typeface="Cambria Math" charset="0"/>
                                </a:rPr>
                                <m:t>1</m:t>
                              </m:r>
                            </m:sub>
                            <m:sup>
                              <m:r>
                                <m:rPr>
                                  <m:sty m:val="p"/>
                                </m:rPr>
                                <a:rPr lang="zh-CN" altLang="en-US" sz="2000" i="0">
                                  <a:solidFill>
                                    <a:srgbClr val="09405E"/>
                                  </a:solidFill>
                                  <a:latin typeface="Cambria Math" charset="0"/>
                                </a:rPr>
                                <m:t>old</m:t>
                              </m:r>
                            </m:sup>
                          </m:sSubSup>
                          <m:r>
                            <a:rPr lang="zh-CN" altLang="en-US" sz="2000" i="0">
                              <a:solidFill>
                                <a:srgbClr val="09405E"/>
                              </a:solidFill>
                              <a:latin typeface="Cambria Math" charset="0"/>
                            </a:rPr>
                            <m:t>+</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charset="0"/>
                                </a:rPr>
                                <m:t>𝛼</m:t>
                              </m:r>
                            </m:e>
                            <m:sub>
                              <m:r>
                                <a:rPr lang="zh-CN" altLang="en-US" sz="2000" i="0">
                                  <a:solidFill>
                                    <a:srgbClr val="09405E"/>
                                  </a:solidFill>
                                  <a:latin typeface="Cambria Math" charset="0"/>
                                </a:rPr>
                                <m:t>2</m:t>
                              </m:r>
                            </m:sub>
                            <m:sup>
                              <m:r>
                                <m:rPr>
                                  <m:sty m:val="p"/>
                                </m:rPr>
                                <a:rPr lang="zh-CN" altLang="en-US" sz="2000" i="0">
                                  <a:solidFill>
                                    <a:srgbClr val="09405E"/>
                                  </a:solidFill>
                                  <a:latin typeface="Cambria Math" charset="0"/>
                                </a:rPr>
                                <m:t>old</m:t>
                              </m:r>
                            </m:sup>
                          </m:sSubSup>
                          <m:r>
                            <a:rPr lang="zh-CN" altLang="en-US" sz="2000" i="0">
                              <a:solidFill>
                                <a:srgbClr val="09405E"/>
                              </a:solidFill>
                              <a:latin typeface="Cambria Math" charset="0"/>
                            </a:rPr>
                            <m:t>−</m:t>
                          </m:r>
                          <m:r>
                            <a:rPr lang="zh-CN" altLang="en-US" sz="2000" i="1">
                              <a:solidFill>
                                <a:srgbClr val="09405E"/>
                              </a:solidFill>
                              <a:latin typeface="Cambria Math" charset="0"/>
                            </a:rPr>
                            <m:t>𝐶</m:t>
                          </m:r>
                        </m:e>
                      </m:d>
                    </m:oMath>
                  </m:oMathPara>
                </a14:m>
                <a:endParaRPr lang="zh-CN" altLang="en-US" sz="2000" dirty="0">
                  <a:solidFill>
                    <a:srgbClr val="09405E"/>
                  </a:solidFill>
                </a:endParaRPr>
              </a:p>
            </p:txBody>
          </p:sp>
        </mc:Choice>
        <mc:Fallback>
          <p:sp>
            <p:nvSpPr>
              <p:cNvPr id="17" name="矩形 16"/>
              <p:cNvSpPr>
                <a:spLocks noRot="1" noChangeAspect="1" noMove="1" noResize="1" noEditPoints="1" noAdjustHandles="1" noChangeArrowheads="1" noChangeShapeType="1" noTextEdit="1"/>
              </p:cNvSpPr>
              <p:nvPr/>
            </p:nvSpPr>
            <p:spPr>
              <a:xfrm>
                <a:off x="8832375" y="4646761"/>
                <a:ext cx="3344056" cy="444161"/>
              </a:xfrm>
              <a:prstGeom prst="rect">
                <a:avLst/>
              </a:prstGeom>
              <a:blipFill>
                <a:blip r:embed="rId11"/>
                <a:stretch>
                  <a:fillRect t="-147222" r="-10985" b="-2222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8896989" y="5368420"/>
                <a:ext cx="2898229" cy="4441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000" i="1" smtClean="0">
                              <a:solidFill>
                                <a:srgbClr val="09405E"/>
                              </a:solidFill>
                              <a:latin typeface="Cambria Math" panose="02040503050406030204" pitchFamily="18" charset="0"/>
                            </a:rPr>
                          </m:ctrlPr>
                        </m:dPr>
                        <m:e>
                          <m:r>
                            <m:rPr>
                              <m:sty m:val="p"/>
                            </m:rPr>
                            <a:rPr lang="zh-CN" altLang="en-US" sz="2000">
                              <a:solidFill>
                                <a:srgbClr val="09405E"/>
                              </a:solidFill>
                              <a:latin typeface="Cambria Math" charset="0"/>
                            </a:rPr>
                            <m:t>H</m:t>
                          </m:r>
                          <m:r>
                            <a:rPr lang="zh-CN" altLang="en-US" sz="2000" i="0">
                              <a:solidFill>
                                <a:srgbClr val="09405E"/>
                              </a:solidFill>
                              <a:latin typeface="Cambria Math" charset="0"/>
                            </a:rPr>
                            <m:t>=</m:t>
                          </m:r>
                          <m:r>
                            <m:rPr>
                              <m:sty m:val="p"/>
                            </m:rPr>
                            <a:rPr lang="zh-CN" altLang="en-US" sz="2000" i="0">
                              <a:solidFill>
                                <a:srgbClr val="09405E"/>
                              </a:solidFill>
                              <a:latin typeface="Cambria Math" charset="0"/>
                            </a:rPr>
                            <m:t>min</m:t>
                          </m:r>
                          <m:r>
                            <a:rPr lang="zh-CN" altLang="en-US" sz="2000" i="0">
                              <a:solidFill>
                                <a:srgbClr val="09405E"/>
                              </a:solidFill>
                              <a:latin typeface="Cambria Math" charset="0"/>
                            </a:rPr>
                            <m:t>(</m:t>
                          </m:r>
                          <m:r>
                            <a:rPr lang="zh-CN" altLang="en-US" sz="2000" i="1">
                              <a:solidFill>
                                <a:srgbClr val="09405E"/>
                              </a:solidFill>
                              <a:latin typeface="Cambria Math" charset="0"/>
                            </a:rPr>
                            <m:t>𝐶</m:t>
                          </m:r>
                          <m:r>
                            <a:rPr lang="zh-CN" altLang="en-US" sz="2000" i="0">
                              <a:solidFill>
                                <a:srgbClr val="09405E"/>
                              </a:solidFill>
                              <a:latin typeface="Cambria Math" charset="0"/>
                            </a:rPr>
                            <m:t>,</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charset="0"/>
                                </a:rPr>
                                <m:t>𝛼</m:t>
                              </m:r>
                            </m:e>
                            <m:sub>
                              <m:r>
                                <a:rPr lang="zh-CN" altLang="en-US" sz="2000" i="0">
                                  <a:solidFill>
                                    <a:srgbClr val="09405E"/>
                                  </a:solidFill>
                                  <a:latin typeface="Cambria Math" charset="0"/>
                                </a:rPr>
                                <m:t>2</m:t>
                              </m:r>
                            </m:sub>
                            <m:sup>
                              <m:r>
                                <m:rPr>
                                  <m:sty m:val="p"/>
                                </m:rPr>
                                <a:rPr lang="zh-CN" altLang="en-US" sz="2000" i="0">
                                  <a:solidFill>
                                    <a:srgbClr val="09405E"/>
                                  </a:solidFill>
                                  <a:latin typeface="Cambria Math" charset="0"/>
                                </a:rPr>
                                <m:t>old</m:t>
                              </m:r>
                            </m:sup>
                          </m:sSubSup>
                          <m:r>
                            <a:rPr lang="zh-CN" altLang="en-US" sz="2000" i="0">
                              <a:solidFill>
                                <a:srgbClr val="09405E"/>
                              </a:solidFill>
                              <a:latin typeface="Cambria Math" charset="0"/>
                            </a:rPr>
                            <m:t>+</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charset="0"/>
                                </a:rPr>
                                <m:t>𝛼</m:t>
                              </m:r>
                            </m:e>
                            <m:sub>
                              <m:r>
                                <a:rPr lang="zh-CN" altLang="en-US" sz="2000" i="0">
                                  <a:solidFill>
                                    <a:srgbClr val="09405E"/>
                                  </a:solidFill>
                                  <a:latin typeface="Cambria Math" charset="0"/>
                                </a:rPr>
                                <m:t>1</m:t>
                              </m:r>
                            </m:sub>
                            <m:sup>
                              <m:r>
                                <m:rPr>
                                  <m:sty m:val="p"/>
                                </m:rPr>
                                <a:rPr lang="zh-CN" altLang="en-US" sz="2000" i="0">
                                  <a:solidFill>
                                    <a:srgbClr val="09405E"/>
                                  </a:solidFill>
                                  <a:latin typeface="Cambria Math" charset="0"/>
                                </a:rPr>
                                <m:t>old</m:t>
                              </m:r>
                            </m:sup>
                          </m:sSubSup>
                        </m:e>
                      </m:d>
                    </m:oMath>
                  </m:oMathPara>
                </a14:m>
                <a:endParaRPr lang="zh-CN" altLang="en-US" sz="2000" dirty="0">
                  <a:solidFill>
                    <a:srgbClr val="09405E"/>
                  </a:solidFill>
                </a:endParaRPr>
              </a:p>
            </p:txBody>
          </p:sp>
        </mc:Choice>
        <mc:Fallback>
          <p:sp>
            <p:nvSpPr>
              <p:cNvPr id="18" name="矩形 17"/>
              <p:cNvSpPr>
                <a:spLocks noRot="1" noChangeAspect="1" noMove="1" noResize="1" noEditPoints="1" noAdjustHandles="1" noChangeArrowheads="1" noChangeShapeType="1" noTextEdit="1"/>
              </p:cNvSpPr>
              <p:nvPr/>
            </p:nvSpPr>
            <p:spPr>
              <a:xfrm>
                <a:off x="8896989" y="5368420"/>
                <a:ext cx="2898229" cy="444161"/>
              </a:xfrm>
              <a:prstGeom prst="rect">
                <a:avLst/>
              </a:prstGeom>
              <a:blipFill>
                <a:blip r:embed="rId12"/>
                <a:stretch>
                  <a:fillRect t="-147222" r="-12664" b="-2222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1E577ED7-075F-72A1-C94E-5337F10F9C34}"/>
                  </a:ext>
                </a:extLst>
              </p:cNvPr>
              <p:cNvSpPr txBox="1"/>
              <p:nvPr/>
            </p:nvSpPr>
            <p:spPr>
              <a:xfrm>
                <a:off x="5435016" y="6531653"/>
                <a:ext cx="2025327" cy="369332"/>
              </a:xfrm>
              <a:prstGeom prst="rect">
                <a:avLst/>
              </a:prstGeom>
              <a:noFill/>
            </p:spPr>
            <p:txBody>
              <a:bodyPr wrap="square">
                <a:spAutoFit/>
              </a:bodyPr>
              <a:lstStyle/>
              <a:p>
                <a14:m>
                  <m:oMath xmlns:m="http://schemas.openxmlformats.org/officeDocument/2006/math">
                    <m:sSub>
                      <m:sSubPr>
                        <m:ctrlPr>
                          <a:rPr lang="zh-CN" altLang="zh-CN" sz="1800" i="1" smtClean="0">
                            <a:solidFill>
                              <a:srgbClr val="09405E"/>
                            </a:solidFill>
                            <a:latin typeface="Cambria Math" panose="02040503050406030204" pitchFamily="18" charset="0"/>
                          </a:rPr>
                        </m:ctrlPr>
                      </m:sSubPr>
                      <m:e>
                        <m:r>
                          <a:rPr lang="en-US" altLang="zh-CN" sz="1800" i="1">
                            <a:solidFill>
                              <a:srgbClr val="09405E"/>
                            </a:solidFill>
                            <a:latin typeface="Cambria Math" panose="02040503050406030204" pitchFamily="18" charset="0"/>
                          </a:rPr>
                          <m:t>𝛼</m:t>
                        </m:r>
                      </m:e>
                      <m:sub>
                        <m:r>
                          <a:rPr lang="en-US" altLang="zh-CN" sz="1800" i="1">
                            <a:solidFill>
                              <a:srgbClr val="09405E"/>
                            </a:solidFill>
                            <a:latin typeface="Cambria Math" panose="02040503050406030204" pitchFamily="18" charset="0"/>
                          </a:rPr>
                          <m:t>1</m:t>
                        </m:r>
                      </m:sub>
                    </m:sSub>
                    <m:sSub>
                      <m:sSubPr>
                        <m:ctrlPr>
                          <a:rPr lang="zh-CN" altLang="zh-CN" sz="1800" i="1">
                            <a:solidFill>
                              <a:srgbClr val="09405E"/>
                            </a:solidFill>
                            <a:latin typeface="Cambria Math" panose="02040503050406030204" pitchFamily="18" charset="0"/>
                          </a:rPr>
                        </m:ctrlPr>
                      </m:sSubPr>
                      <m:e>
                        <m:r>
                          <a:rPr lang="en-US" altLang="zh-CN" sz="1800" i="1">
                            <a:solidFill>
                              <a:srgbClr val="09405E"/>
                            </a:solidFill>
                            <a:latin typeface="Cambria Math" panose="02040503050406030204" pitchFamily="18" charset="0"/>
                          </a:rPr>
                          <m:t>𝑦</m:t>
                        </m:r>
                      </m:e>
                      <m:sub>
                        <m:r>
                          <a:rPr lang="en-US" altLang="zh-CN" sz="1800" i="1">
                            <a:solidFill>
                              <a:srgbClr val="09405E"/>
                            </a:solidFill>
                            <a:latin typeface="Cambria Math" panose="02040503050406030204" pitchFamily="18" charset="0"/>
                          </a:rPr>
                          <m:t>1</m:t>
                        </m:r>
                      </m:sub>
                    </m:sSub>
                    <m:r>
                      <a:rPr lang="en-US" altLang="zh-CN" sz="1800" i="1">
                        <a:solidFill>
                          <a:srgbClr val="09405E"/>
                        </a:solidFill>
                        <a:latin typeface="Cambria Math" panose="02040503050406030204" pitchFamily="18" charset="0"/>
                      </a:rPr>
                      <m:t>+</m:t>
                    </m:r>
                    <m:sSub>
                      <m:sSubPr>
                        <m:ctrlPr>
                          <a:rPr lang="zh-CN" altLang="zh-CN" sz="1800" i="1">
                            <a:solidFill>
                              <a:srgbClr val="09405E"/>
                            </a:solidFill>
                            <a:latin typeface="Cambria Math" panose="02040503050406030204" pitchFamily="18" charset="0"/>
                          </a:rPr>
                        </m:ctrlPr>
                      </m:sSubPr>
                      <m:e>
                        <m:r>
                          <a:rPr lang="en-US" altLang="zh-CN" sz="1800" i="1">
                            <a:solidFill>
                              <a:srgbClr val="09405E"/>
                            </a:solidFill>
                            <a:latin typeface="Cambria Math" panose="02040503050406030204" pitchFamily="18" charset="0"/>
                          </a:rPr>
                          <m:t>𝛼</m:t>
                        </m:r>
                      </m:e>
                      <m:sub>
                        <m:r>
                          <a:rPr lang="en-US" altLang="zh-CN" sz="1800" i="1">
                            <a:solidFill>
                              <a:srgbClr val="09405E"/>
                            </a:solidFill>
                            <a:latin typeface="Cambria Math" panose="02040503050406030204" pitchFamily="18" charset="0"/>
                          </a:rPr>
                          <m:t>2</m:t>
                        </m:r>
                      </m:sub>
                    </m:sSub>
                    <m:sSub>
                      <m:sSubPr>
                        <m:ctrlPr>
                          <a:rPr lang="zh-CN" altLang="zh-CN" sz="1800" i="1">
                            <a:solidFill>
                              <a:srgbClr val="09405E"/>
                            </a:solidFill>
                            <a:latin typeface="Cambria Math" panose="02040503050406030204" pitchFamily="18" charset="0"/>
                          </a:rPr>
                        </m:ctrlPr>
                      </m:sSubPr>
                      <m:e>
                        <m:r>
                          <a:rPr lang="en-US" altLang="zh-CN" sz="1800" i="1">
                            <a:solidFill>
                              <a:srgbClr val="09405E"/>
                            </a:solidFill>
                            <a:latin typeface="Cambria Math" panose="02040503050406030204" pitchFamily="18" charset="0"/>
                          </a:rPr>
                          <m:t>𝑦</m:t>
                        </m:r>
                      </m:e>
                      <m:sub>
                        <m:r>
                          <a:rPr lang="en-US" altLang="zh-CN" sz="1800" i="1">
                            <a:solidFill>
                              <a:srgbClr val="09405E"/>
                            </a:solidFill>
                            <a:latin typeface="Cambria Math" panose="02040503050406030204" pitchFamily="18" charset="0"/>
                          </a:rPr>
                          <m:t>2</m:t>
                        </m:r>
                      </m:sub>
                    </m:sSub>
                    <m:r>
                      <a:rPr lang="en-US" altLang="zh-CN" sz="1800" i="1">
                        <a:solidFill>
                          <a:srgbClr val="09405E"/>
                        </a:solidFill>
                        <a:latin typeface="Cambria Math" panose="02040503050406030204" pitchFamily="18" charset="0"/>
                      </a:rPr>
                      <m:t>=</m:t>
                    </m:r>
                    <m:r>
                      <a:rPr lang="en-US" altLang="zh-CN" sz="1800" i="1">
                        <a:solidFill>
                          <a:srgbClr val="09405E"/>
                        </a:solidFill>
                        <a:latin typeface="Cambria Math" panose="02040503050406030204" pitchFamily="18" charset="0"/>
                      </a:rPr>
                      <m:t>𝜁</m:t>
                    </m:r>
                  </m:oMath>
                </a14:m>
                <a:r>
                  <a:rPr lang="zh-CN" altLang="zh-CN" sz="1800" dirty="0">
                    <a:solidFill>
                      <a:srgbClr val="09405E"/>
                    </a:solidFill>
                    <a:effectLst/>
                  </a:rPr>
                  <a:t> </a:t>
                </a:r>
                <a:endParaRPr lang="zh-CN" altLang="en-US" dirty="0"/>
              </a:p>
            </p:txBody>
          </p:sp>
        </mc:Choice>
        <mc:Fallback>
          <p:sp>
            <p:nvSpPr>
              <p:cNvPr id="13" name="文本框 12">
                <a:extLst>
                  <a:ext uri="{FF2B5EF4-FFF2-40B4-BE49-F238E27FC236}">
                    <a16:creationId xmlns:a16="http://schemas.microsoft.com/office/drawing/2014/main" id="{1E577ED7-075F-72A1-C94E-5337F10F9C34}"/>
                  </a:ext>
                </a:extLst>
              </p:cNvPr>
              <p:cNvSpPr txBox="1">
                <a:spLocks noRot="1" noChangeAspect="1" noMove="1" noResize="1" noEditPoints="1" noAdjustHandles="1" noChangeArrowheads="1" noChangeShapeType="1" noTextEdit="1"/>
              </p:cNvSpPr>
              <p:nvPr/>
            </p:nvSpPr>
            <p:spPr>
              <a:xfrm>
                <a:off x="5435016" y="6531653"/>
                <a:ext cx="2025327" cy="369332"/>
              </a:xfrm>
              <a:prstGeom prst="rect">
                <a:avLst/>
              </a:prstGeom>
              <a:blipFill>
                <a:blip r:embed="rId13"/>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63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561763" cy="5237271"/>
              </a:xfrm>
            </p:spPr>
            <p:txBody>
              <a:bodyPr/>
              <a:lstStyle/>
              <a:p>
                <a:pPr>
                  <a:lnSpc>
                    <a:spcPct val="100000"/>
                  </a:lnSpc>
                  <a:spcBef>
                    <a:spcPts val="600"/>
                  </a:spcBef>
                </a:pPr>
                <a:r>
                  <a:rPr lang="zh-CN" altLang="en-US" dirty="0">
                    <a:latin typeface="Times New Roman" pitchFamily="18" charset="0"/>
                    <a:cs typeface="Times New Roman" pitchFamily="18" charset="0"/>
                  </a:rPr>
                  <a:t>线性判别函数利用一个超平面把特征空间分隔成两个区域</a:t>
                </a:r>
                <a:r>
                  <a:rPr lang="en-US" altLang="zh-CN" dirty="0">
                    <a:latin typeface="Times New Roman" pitchFamily="18" charset="0"/>
                    <a:cs typeface="Times New Roman" pitchFamily="18" charset="0"/>
                  </a:rPr>
                  <a:t>.</a:t>
                </a:r>
              </a:p>
              <a:p>
                <a:pPr>
                  <a:lnSpc>
                    <a:spcPct val="100000"/>
                  </a:lnSpc>
                  <a:spcBef>
                    <a:spcPts val="600"/>
                  </a:spcBef>
                </a:pPr>
                <a:r>
                  <a:rPr lang="zh-CN" altLang="en-US" dirty="0">
                    <a:latin typeface="Times New Roman" pitchFamily="18" charset="0"/>
                    <a:cs typeface="Times New Roman" pitchFamily="18" charset="0"/>
                  </a:rPr>
                  <a:t>超平面的方向由法向量</a:t>
                </a:r>
                <a14:m>
                  <m:oMath xmlns:m="http://schemas.openxmlformats.org/officeDocument/2006/math">
                    <m:r>
                      <a:rPr lang="en-US" altLang="zh-CN" b="1" i="1" dirty="0" smtClean="0">
                        <a:latin typeface="Cambria Math" charset="0"/>
                        <a:cs typeface="Times New Roman" pitchFamily="18" charset="0"/>
                      </a:rPr>
                      <m:t>𝒘</m:t>
                    </m:r>
                  </m:oMath>
                </a14:m>
                <a:r>
                  <a:rPr lang="zh-CN" altLang="en-US" dirty="0">
                    <a:latin typeface="Times New Roman" pitchFamily="18" charset="0"/>
                    <a:cs typeface="Times New Roman" pitchFamily="18" charset="0"/>
                  </a:rPr>
                  <a:t>确定，它的位置由阈值</a:t>
                </a:r>
                <a14:m>
                  <m:oMath xmlns:m="http://schemas.openxmlformats.org/officeDocument/2006/math">
                    <m:r>
                      <a:rPr lang="en-US" altLang="zh-CN" i="1" dirty="0" smtClean="0">
                        <a:latin typeface="Cambria Math" charset="0"/>
                        <a:cs typeface="Times New Roman" pitchFamily="18" charset="0"/>
                      </a:rPr>
                      <m:t>𝑏</m:t>
                    </m:r>
                  </m:oMath>
                </a14:m>
                <a:r>
                  <a:rPr lang="zh-CN" altLang="en-US" dirty="0">
                    <a:latin typeface="Times New Roman" pitchFamily="18" charset="0"/>
                    <a:cs typeface="Times New Roman" pitchFamily="18" charset="0"/>
                  </a:rPr>
                  <a:t>确定。</a:t>
                </a:r>
                <a:endParaRPr lang="en-US" altLang="zh-CN" dirty="0">
                  <a:latin typeface="Times New Roman" pitchFamily="18" charset="0"/>
                  <a:cs typeface="Times New Roman" pitchFamily="18" charset="0"/>
                </a:endParaRPr>
              </a:p>
              <a:p>
                <a:pPr>
                  <a:lnSpc>
                    <a:spcPct val="100000"/>
                  </a:lnSpc>
                  <a:spcBef>
                    <a:spcPts val="600"/>
                  </a:spcBef>
                </a:pPr>
                <a:r>
                  <a:rPr lang="zh-CN" altLang="en-US" dirty="0">
                    <a:latin typeface="Times New Roman" pitchFamily="18" charset="0"/>
                    <a:cs typeface="Times New Roman" pitchFamily="18" charset="0"/>
                  </a:rPr>
                  <a:t>判别函数</a:t>
                </a:r>
                <a14:m>
                  <m:oMath xmlns:m="http://schemas.openxmlformats.org/officeDocument/2006/math">
                    <m:r>
                      <a:rPr lang="en-US" altLang="zh-CN" i="1" dirty="0" smtClean="0">
                        <a:latin typeface="Cambria Math" panose="02040503050406030204" pitchFamily="18" charset="0"/>
                        <a:cs typeface="Times New Roman" pitchFamily="18" charset="0"/>
                      </a:rPr>
                      <m:t>𝑓</m:t>
                    </m:r>
                    <m:r>
                      <a:rPr lang="en-US" altLang="zh-CN" i="1" dirty="0" smtClean="0">
                        <a:latin typeface="Cambria Math" panose="02040503050406030204" pitchFamily="18" charset="0"/>
                        <a:cs typeface="Times New Roman" pitchFamily="18" charset="0"/>
                      </a:rPr>
                      <m:t>(</m:t>
                    </m:r>
                    <m:r>
                      <a:rPr lang="en-US" altLang="zh-CN" b="1" i="1" dirty="0">
                        <a:latin typeface="Cambria Math" panose="02040503050406030204" pitchFamily="18" charset="0"/>
                        <a:cs typeface="Times New Roman" pitchFamily="18" charset="0"/>
                      </a:rPr>
                      <m:t>𝒙</m:t>
                    </m:r>
                    <m:r>
                      <a:rPr lang="en-US" altLang="zh-CN" i="1" dirty="0">
                        <a:latin typeface="Cambria Math" panose="02040503050406030204" pitchFamily="18" charset="0"/>
                        <a:cs typeface="Times New Roman" pitchFamily="18" charset="0"/>
                      </a:rPr>
                      <m:t>)</m:t>
                    </m:r>
                  </m:oMath>
                </a14:m>
                <a:r>
                  <a:rPr lang="zh-CN" altLang="en-US" dirty="0">
                    <a:latin typeface="Times New Roman" pitchFamily="18" charset="0"/>
                    <a:cs typeface="Times New Roman" pitchFamily="18" charset="0"/>
                  </a:rPr>
                  <a:t>正比于</a:t>
                </a:r>
                <a14:m>
                  <m:oMath xmlns:m="http://schemas.openxmlformats.org/officeDocument/2006/math">
                    <m:r>
                      <a:rPr lang="en-US" altLang="zh-CN" b="1" i="1" dirty="0" smtClean="0">
                        <a:latin typeface="Cambria Math" panose="02040503050406030204" pitchFamily="18" charset="0"/>
                        <a:cs typeface="Times New Roman" pitchFamily="18" charset="0"/>
                      </a:rPr>
                      <m:t>𝒙</m:t>
                    </m:r>
                  </m:oMath>
                </a14:m>
                <a:r>
                  <a:rPr lang="zh-CN" altLang="en-US" dirty="0">
                    <a:latin typeface="Times New Roman" pitchFamily="18" charset="0"/>
                    <a:cs typeface="Times New Roman" pitchFamily="18" charset="0"/>
                  </a:rPr>
                  <a:t>点到超平面的代数距离（带正负号）</a:t>
                </a:r>
                <a:endParaRPr lang="en-US" altLang="zh-CN" dirty="0">
                  <a:latin typeface="Times New Roman" pitchFamily="18" charset="0"/>
                  <a:cs typeface="Times New Roman" pitchFamily="18" charset="0"/>
                </a:endParaRPr>
              </a:p>
              <a:p>
                <a:pPr lvl="1">
                  <a:lnSpc>
                    <a:spcPct val="100000"/>
                  </a:lnSpc>
                  <a:spcBef>
                    <a:spcPts val="600"/>
                  </a:spcBef>
                </a:pPr>
                <a:r>
                  <a:rPr lang="zh-CN" altLang="en-US" sz="2800" dirty="0">
                    <a:latin typeface="Times New Roman" pitchFamily="18" charset="0"/>
                    <a:cs typeface="Times New Roman" pitchFamily="18" charset="0"/>
                  </a:rPr>
                  <a:t> 当</a:t>
                </a:r>
                <a14:m>
                  <m:oMath xmlns:m="http://schemas.openxmlformats.org/officeDocument/2006/math">
                    <m:r>
                      <a:rPr lang="en-US" altLang="zh-CN" sz="2800" b="1" i="1" dirty="0" smtClean="0">
                        <a:latin typeface="Cambria Math" charset="0"/>
                        <a:cs typeface="Times New Roman" pitchFamily="18" charset="0"/>
                      </a:rPr>
                      <m:t>𝒙</m:t>
                    </m:r>
                  </m:oMath>
                </a14:m>
                <a:r>
                  <a:rPr lang="zh-CN" altLang="en-US" sz="2800" dirty="0">
                    <a:latin typeface="Times New Roman" pitchFamily="18" charset="0"/>
                    <a:cs typeface="Times New Roman" pitchFamily="18" charset="0"/>
                  </a:rPr>
                  <a:t>点在超平面的正侧时， </a:t>
                </a:r>
                <a14:m>
                  <m:oMath xmlns:m="http://schemas.openxmlformats.org/officeDocument/2006/math">
                    <m:r>
                      <a:rPr lang="en-US" altLang="zh-CN" sz="2800" i="1" dirty="0" smtClean="0">
                        <a:latin typeface="Cambria Math" charset="0"/>
                        <a:cs typeface="Times New Roman" pitchFamily="18" charset="0"/>
                      </a:rPr>
                      <m:t>𝑓</m:t>
                    </m:r>
                    <m:r>
                      <a:rPr lang="en-US" altLang="zh-CN" sz="2800" i="1" dirty="0" smtClean="0">
                        <a:latin typeface="Cambria Math" charset="0"/>
                        <a:cs typeface="Times New Roman" pitchFamily="18" charset="0"/>
                      </a:rPr>
                      <m:t>(</m:t>
                    </m:r>
                    <m:r>
                      <a:rPr lang="en-US" altLang="zh-CN" sz="2800" b="1" i="1" dirty="0">
                        <a:latin typeface="Cambria Math" charset="0"/>
                        <a:cs typeface="Times New Roman" pitchFamily="18" charset="0"/>
                      </a:rPr>
                      <m:t>𝒙</m:t>
                    </m:r>
                    <m:r>
                      <a:rPr lang="en-US" altLang="zh-CN" sz="2800" i="1" dirty="0">
                        <a:latin typeface="Cambria Math" charset="0"/>
                        <a:cs typeface="Times New Roman" pitchFamily="18" charset="0"/>
                      </a:rPr>
                      <m:t>)</m:t>
                    </m:r>
                    <m:r>
                      <a:rPr lang="zh-CN" altLang="en-US" sz="2800" i="1" dirty="0">
                        <a:latin typeface="Cambria Math" charset="0"/>
                        <a:cs typeface="Times New Roman" pitchFamily="18" charset="0"/>
                      </a:rPr>
                      <m:t> </m:t>
                    </m:r>
                    <m:r>
                      <a:rPr lang="en-US" altLang="zh-CN" sz="2800" i="1" dirty="0">
                        <a:latin typeface="Cambria Math" charset="0"/>
                        <a:cs typeface="Times New Roman" pitchFamily="18" charset="0"/>
                      </a:rPr>
                      <m:t>&gt;</m:t>
                    </m:r>
                    <m:r>
                      <a:rPr lang="en-US" altLang="zh-CN" sz="2800" i="1" dirty="0" smtClean="0">
                        <a:latin typeface="Cambria Math" charset="0"/>
                        <a:cs typeface="Times New Roman" pitchFamily="18" charset="0"/>
                      </a:rPr>
                      <m:t>0</m:t>
                    </m:r>
                  </m:oMath>
                </a14:m>
                <a:endParaRPr lang="en-US" altLang="zh-CN" sz="2800" dirty="0">
                  <a:latin typeface="Times New Roman" pitchFamily="18" charset="0"/>
                  <a:cs typeface="Times New Roman" pitchFamily="18" charset="0"/>
                </a:endParaRPr>
              </a:p>
              <a:p>
                <a:pPr lvl="1">
                  <a:lnSpc>
                    <a:spcPct val="100000"/>
                  </a:lnSpc>
                  <a:spcBef>
                    <a:spcPts val="600"/>
                  </a:spcBef>
                </a:pPr>
                <a:r>
                  <a:rPr lang="zh-CN" altLang="en-US" sz="2800" dirty="0">
                    <a:latin typeface="Times New Roman" pitchFamily="18" charset="0"/>
                    <a:cs typeface="Times New Roman" pitchFamily="18" charset="0"/>
                  </a:rPr>
                  <a:t> 当</a:t>
                </a:r>
                <a14:m>
                  <m:oMath xmlns:m="http://schemas.openxmlformats.org/officeDocument/2006/math">
                    <m:r>
                      <a:rPr lang="en-US" altLang="zh-CN" sz="2800" b="1" i="1" dirty="0">
                        <a:latin typeface="Cambria Math" charset="0"/>
                        <a:cs typeface="Times New Roman" pitchFamily="18" charset="0"/>
                      </a:rPr>
                      <m:t>𝒙</m:t>
                    </m:r>
                  </m:oMath>
                </a14:m>
                <a:r>
                  <a:rPr lang="zh-CN" altLang="en-US" sz="2800" dirty="0">
                    <a:latin typeface="Times New Roman" pitchFamily="18" charset="0"/>
                    <a:cs typeface="Times New Roman" pitchFamily="18" charset="0"/>
                  </a:rPr>
                  <a:t>点在超平面的负侧时， </a:t>
                </a:r>
                <a14:m>
                  <m:oMath xmlns:m="http://schemas.openxmlformats.org/officeDocument/2006/math">
                    <m:r>
                      <a:rPr lang="en-US" altLang="zh-CN" sz="2800" i="1" dirty="0">
                        <a:latin typeface="Cambria Math" charset="0"/>
                        <a:cs typeface="Times New Roman" pitchFamily="18" charset="0"/>
                      </a:rPr>
                      <m:t>𝑓</m:t>
                    </m:r>
                    <m:d>
                      <m:dPr>
                        <m:ctrlPr>
                          <a:rPr lang="en-US" altLang="zh-CN" sz="2800" i="1" dirty="0">
                            <a:latin typeface="Cambria Math" panose="02040503050406030204" pitchFamily="18" charset="0"/>
                            <a:cs typeface="Times New Roman" pitchFamily="18" charset="0"/>
                          </a:rPr>
                        </m:ctrlPr>
                      </m:dPr>
                      <m:e>
                        <m:r>
                          <a:rPr lang="en-US" altLang="zh-CN" sz="2800" b="1" i="1" dirty="0">
                            <a:latin typeface="Cambria Math" charset="0"/>
                            <a:cs typeface="Times New Roman" pitchFamily="18" charset="0"/>
                          </a:rPr>
                          <m:t>𝒙</m:t>
                        </m:r>
                      </m:e>
                    </m:d>
                    <m:r>
                      <a:rPr lang="en-US" altLang="zh-CN" sz="2800" b="0" i="1" dirty="0" smtClean="0">
                        <a:latin typeface="Cambria Math" charset="0"/>
                        <a:cs typeface="Times New Roman" pitchFamily="18" charset="0"/>
                      </a:rPr>
                      <m:t>&lt;</m:t>
                    </m:r>
                    <m:r>
                      <a:rPr lang="en-US" altLang="zh-CN" sz="2800" i="1" dirty="0">
                        <a:latin typeface="Cambria Math" charset="0"/>
                        <a:cs typeface="Times New Roman" pitchFamily="18" charset="0"/>
                      </a:rPr>
                      <m:t>0</m:t>
                    </m:r>
                  </m:oMath>
                </a14:m>
                <a:endParaRPr lang="en-US" altLang="zh-CN" sz="2800" dirty="0">
                  <a:latin typeface="Times New Roman" pitchFamily="18" charset="0"/>
                  <a:cs typeface="Times New Roman" pitchFamily="18" charset="0"/>
                </a:endParaRPr>
              </a:p>
              <a:p>
                <a:pPr lvl="1">
                  <a:lnSpc>
                    <a:spcPct val="100000"/>
                  </a:lnSpc>
                  <a:spcBef>
                    <a:spcPts val="600"/>
                  </a:spcBef>
                </a:pPr>
                <a:r>
                  <a:rPr kumimoji="1" lang="en-US" altLang="zh-CN" sz="2800" dirty="0"/>
                  <a:t> </a:t>
                </a:r>
                <a14:m>
                  <m:oMath xmlns:m="http://schemas.openxmlformats.org/officeDocument/2006/math">
                    <m:r>
                      <a:rPr lang="en-US" altLang="zh-CN" sz="2800" b="1" i="1" dirty="0">
                        <a:latin typeface="Cambria Math" charset="0"/>
                        <a:cs typeface="Times New Roman" pitchFamily="18" charset="0"/>
                      </a:rPr>
                      <m:t>𝒙</m:t>
                    </m:r>
                  </m:oMath>
                </a14:m>
                <a:r>
                  <a:rPr lang="zh-CN" altLang="en-US" sz="2800" dirty="0">
                    <a:latin typeface="Times New Roman" pitchFamily="18" charset="0"/>
                    <a:cs typeface="Times New Roman" pitchFamily="18" charset="0"/>
                  </a:rPr>
                  <a:t>点到超平面的距离</a:t>
                </a:r>
                <a:r>
                  <a:rPr lang="en-US" altLang="zh-CN" sz="2800" dirty="0">
                    <a:latin typeface="Times New Roman" pitchFamily="18" charset="0"/>
                    <a:cs typeface="Times New Roman" pitchFamily="18" charset="0"/>
                  </a:rPr>
                  <a:t>  </a:t>
                </a:r>
                <a14:m>
                  <m:oMath xmlns:m="http://schemas.openxmlformats.org/officeDocument/2006/math">
                    <m:f>
                      <m:fPr>
                        <m:ctrlPr>
                          <a:rPr lang="bg-BG" altLang="zh-CN" sz="2800" i="1">
                            <a:latin typeface="Cambria Math" panose="02040503050406030204" pitchFamily="18" charset="0"/>
                            <a:cs typeface="Times New Roman" pitchFamily="18" charset="0"/>
                          </a:rPr>
                        </m:ctrlPr>
                      </m:fPr>
                      <m:num>
                        <m:r>
                          <a:rPr lang="en-US" altLang="zh-CN" sz="2800" b="0" i="1" smtClean="0">
                            <a:latin typeface="Cambria Math" charset="0"/>
                            <a:cs typeface="Times New Roman" pitchFamily="18" charset="0"/>
                          </a:rPr>
                          <m:t>𝑦</m:t>
                        </m:r>
                        <m:r>
                          <a:rPr kumimoji="1" lang="en-US" altLang="zh-CN" sz="2800" i="1" dirty="0">
                            <a:latin typeface="Cambria Math" charset="0"/>
                          </a:rPr>
                          <m:t>𝑓</m:t>
                        </m:r>
                        <m:d>
                          <m:dPr>
                            <m:ctrlPr>
                              <a:rPr kumimoji="1" lang="en-US" altLang="zh-CN" sz="2800" i="1" dirty="0">
                                <a:latin typeface="Cambria Math" panose="02040503050406030204" pitchFamily="18" charset="0"/>
                              </a:rPr>
                            </m:ctrlPr>
                          </m:dPr>
                          <m:e>
                            <m:r>
                              <a:rPr lang="en-US" altLang="zh-CN" sz="2800" b="1" i="1" dirty="0">
                                <a:latin typeface="Cambria Math" charset="0"/>
                                <a:cs typeface="Times New Roman" pitchFamily="18" charset="0"/>
                              </a:rPr>
                              <m:t>𝒙</m:t>
                            </m:r>
                          </m:e>
                        </m:d>
                      </m:num>
                      <m:den>
                        <m:sSub>
                          <m:sSubPr>
                            <m:ctrlPr>
                              <a:rPr kumimoji="1" lang="en-US" altLang="zh-CN" sz="2800" b="1" i="1" dirty="0">
                                <a:latin typeface="Cambria Math" panose="02040503050406030204" pitchFamily="18" charset="0"/>
                                <a:ea typeface="Cambria Math" charset="0"/>
                                <a:cs typeface="Cambria Math" charset="0"/>
                              </a:rPr>
                            </m:ctrlPr>
                          </m:sSubPr>
                          <m:e>
                            <m:d>
                              <m:dPr>
                                <m:begChr m:val="‖"/>
                                <m:endChr m:val="‖"/>
                                <m:ctrlPr>
                                  <a:rPr kumimoji="1" lang="en-US" altLang="zh-CN" sz="2800" b="1" i="1" dirty="0">
                                    <a:latin typeface="Cambria Math" panose="02040503050406030204" pitchFamily="18" charset="0"/>
                                    <a:ea typeface="Cambria Math" charset="0"/>
                                    <a:cs typeface="Cambria Math" charset="0"/>
                                  </a:rPr>
                                </m:ctrlPr>
                              </m:dPr>
                              <m:e>
                                <m:r>
                                  <a:rPr kumimoji="1" lang="en-US" altLang="zh-CN" sz="2800" b="1" i="1" dirty="0">
                                    <a:latin typeface="Cambria Math" charset="0"/>
                                  </a:rPr>
                                  <m:t>𝒘</m:t>
                                </m:r>
                              </m:e>
                            </m:d>
                          </m:e>
                          <m:sub>
                            <m:r>
                              <a:rPr kumimoji="1" lang="en-US" altLang="zh-CN" sz="2800" b="1" i="1" dirty="0">
                                <a:latin typeface="Cambria Math" charset="0"/>
                                <a:ea typeface="Cambria Math" charset="0"/>
                                <a:cs typeface="Cambria Math" charset="0"/>
                              </a:rPr>
                              <m:t>𝟐</m:t>
                            </m:r>
                          </m:sub>
                        </m:sSub>
                      </m:den>
                    </m:f>
                  </m:oMath>
                </a14:m>
                <a:r>
                  <a:rPr lang="zh-CN" altLang="en-US" sz="2800" dirty="0">
                    <a:latin typeface="Times New Roman" pitchFamily="18" charset="0"/>
                    <a:cs typeface="Times New Roman" pitchFamily="18" charset="0"/>
                  </a:rPr>
                  <a:t>  可视为对</a:t>
                </a:r>
                <a14:m>
                  <m:oMath xmlns:m="http://schemas.openxmlformats.org/officeDocument/2006/math">
                    <m:r>
                      <a:rPr lang="en-US" altLang="zh-CN" sz="2800" b="1" i="1" dirty="0">
                        <a:latin typeface="Cambria Math" charset="0"/>
                        <a:cs typeface="Times New Roman" pitchFamily="18" charset="0"/>
                      </a:rPr>
                      <m:t>𝒙</m:t>
                    </m:r>
                  </m:oMath>
                </a14:m>
                <a:r>
                  <a:rPr lang="zh-CN" altLang="en-US" sz="2800" dirty="0">
                    <a:latin typeface="Times New Roman" pitchFamily="18" charset="0"/>
                    <a:cs typeface="Times New Roman" pitchFamily="18" charset="0"/>
                  </a:rPr>
                  <a:t>判别的</a:t>
                </a:r>
                <a:r>
                  <a:rPr lang="zh-CN" altLang="en-US" sz="2800" dirty="0">
                    <a:solidFill>
                      <a:srgbClr val="C00000"/>
                    </a:solidFill>
                    <a:latin typeface="Times New Roman" pitchFamily="18" charset="0"/>
                    <a:cs typeface="Times New Roman" pitchFamily="18" charset="0"/>
                  </a:rPr>
                  <a:t>置信度</a:t>
                </a:r>
                <a:r>
                  <a:rPr lang="zh-CN" altLang="en-US" sz="2800" dirty="0">
                    <a:solidFill>
                      <a:srgbClr val="09405E"/>
                    </a:solidFill>
                    <a:latin typeface="Times New Roman" pitchFamily="18" charset="0"/>
                    <a:cs typeface="Times New Roman" pitchFamily="18" charset="0"/>
                  </a:rPr>
                  <a:t>，其中</a:t>
                </a:r>
                <a14:m>
                  <m:oMath xmlns:m="http://schemas.openxmlformats.org/officeDocument/2006/math">
                    <m:r>
                      <a:rPr kumimoji="1" lang="en-US" altLang="zh-CN" sz="2800" i="1">
                        <a:solidFill>
                          <a:srgbClr val="09405E"/>
                        </a:solidFill>
                        <a:latin typeface="Cambria Math" charset="0"/>
                      </a:rPr>
                      <m:t>𝑦</m:t>
                    </m:r>
                    <m:r>
                      <a:rPr kumimoji="1" lang="en-US" altLang="zh-CN" sz="2800" i="1">
                        <a:latin typeface="Cambria Math" charset="0"/>
                        <a:ea typeface="Cambria Math" charset="0"/>
                        <a:cs typeface="Cambria Math" charset="0"/>
                      </a:rPr>
                      <m:t>∈</m:t>
                    </m:r>
                    <m:d>
                      <m:dPr>
                        <m:begChr m:val="{"/>
                        <m:endChr m:val="}"/>
                        <m:ctrlPr>
                          <a:rPr kumimoji="1" lang="en-US" altLang="zh-CN" sz="2800" i="1">
                            <a:latin typeface="Cambria Math" panose="02040503050406030204" pitchFamily="18" charset="0"/>
                            <a:ea typeface="Cambria Math" charset="0"/>
                            <a:cs typeface="Cambria Math" charset="0"/>
                          </a:rPr>
                        </m:ctrlPr>
                      </m:dPr>
                      <m:e>
                        <m:r>
                          <a:rPr kumimoji="1" lang="en-US" altLang="zh-CN" sz="2800" i="1">
                            <a:latin typeface="Cambria Math" charset="0"/>
                            <a:ea typeface="Cambria Math" charset="0"/>
                            <a:cs typeface="Cambria Math" charset="0"/>
                          </a:rPr>
                          <m:t>1,−1</m:t>
                        </m:r>
                      </m:e>
                    </m:d>
                  </m:oMath>
                </a14:m>
                <a:endParaRPr kumimoji="1"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5237271"/>
              </a:xfrm>
              <a:blipFill>
                <a:blip r:embed="rId2"/>
                <a:stretch>
                  <a:fillRect l="-877" t="-121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latin typeface="Times New Roman" pitchFamily="18" charset="0"/>
                <a:cs typeface="Times New Roman" pitchFamily="18" charset="0"/>
              </a:rPr>
              <a:t>线性判别函数</a:t>
            </a:r>
            <a:endParaRPr kumimoji="1" lang="zh-CN" altLang="en-US" dirty="0"/>
          </a:p>
        </p:txBody>
      </p:sp>
    </p:spTree>
    <p:extLst>
      <p:ext uri="{BB962C8B-B14F-4D97-AF65-F5344CB8AC3E}">
        <p14:creationId xmlns:p14="http://schemas.microsoft.com/office/powerpoint/2010/main" val="136130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sz="quarter" idx="10"/>
              </p:nvPr>
            </p:nvSpPr>
            <p:spPr/>
            <p:txBody>
              <a:bodyPr/>
              <a:lstStyle/>
              <a:p>
                <a:r>
                  <a:rPr lang="zh-CN" altLang="en-US" dirty="0"/>
                  <a:t>得到</a:t>
                </a:r>
                <a14:m>
                  <m:oMath xmlns:m="http://schemas.openxmlformats.org/officeDocument/2006/math">
                    <m:sSubSup>
                      <m:sSubSupPr>
                        <m:ctrlPr>
                          <a:rPr lang="zh-CN" altLang="zh-CN" i="1" dirty="0">
                            <a:latin typeface="Cambria Math" panose="02040503050406030204" pitchFamily="18" charset="0"/>
                          </a:rPr>
                        </m:ctrlPr>
                      </m:sSubSupPr>
                      <m:e>
                        <m:r>
                          <a:rPr lang="en-US" altLang="zh-CN" i="1" dirty="0">
                            <a:latin typeface="Cambria Math" charset="0"/>
                          </a:rPr>
                          <m:t>𝛼</m:t>
                        </m:r>
                      </m:e>
                      <m:sub>
                        <m:r>
                          <a:rPr lang="en-US" altLang="zh-CN" i="1" dirty="0">
                            <a:latin typeface="Cambria Math" charset="0"/>
                          </a:rPr>
                          <m:t>2</m:t>
                        </m:r>
                      </m:sub>
                      <m:sup>
                        <m:r>
                          <m:rPr>
                            <m:sty m:val="p"/>
                          </m:rPr>
                          <a:rPr lang="en-US" altLang="zh-CN" dirty="0">
                            <a:latin typeface="Cambria Math" charset="0"/>
                          </a:rPr>
                          <m:t>new</m:t>
                        </m:r>
                      </m:sup>
                    </m:sSubSup>
                  </m:oMath>
                </a14:m>
                <a:r>
                  <a:rPr lang="zh-CN" altLang="zh-CN" dirty="0">
                    <a:effectLst/>
                  </a:rPr>
                  <a:t> </a:t>
                </a:r>
                <a:r>
                  <a:rPr lang="zh-CN" altLang="en-US" dirty="0"/>
                  <a:t> </a:t>
                </a:r>
                <a:r>
                  <a:rPr lang="en-US" altLang="zh-CN" dirty="0"/>
                  <a:t>, </a:t>
                </a:r>
                <a:r>
                  <a:rPr lang="zh-CN" altLang="en-US" dirty="0"/>
                  <a:t>根据 </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1</m:t>
                        </m:r>
                      </m:sub>
                    </m:sSub>
                    <m:r>
                      <a:rPr lang="en-US" altLang="zh-CN" i="1" dirty="0">
                        <a:latin typeface="Cambria Math" charset="0"/>
                      </a:rPr>
                      <m:t>=</m:t>
                    </m:r>
                    <m:r>
                      <a:rPr lang="en-US" altLang="zh-CN" i="1" dirty="0">
                        <a:latin typeface="Cambria Math" charset="0"/>
                      </a:rPr>
                      <m:t>𝜁</m:t>
                    </m:r>
                    <m:sSub>
                      <m:sSubPr>
                        <m:ctrlPr>
                          <a:rPr lang="zh-CN" altLang="zh-CN" i="1" dirty="0">
                            <a:latin typeface="Cambria Math" panose="02040503050406030204" pitchFamily="18" charset="0"/>
                          </a:rPr>
                        </m:ctrlPr>
                      </m:sSubPr>
                      <m:e>
                        <m:r>
                          <a:rPr lang="en-US" altLang="zh-CN" i="1" dirty="0">
                            <a:latin typeface="Cambria Math" charset="0"/>
                          </a:rPr>
                          <m:t>𝑦</m:t>
                        </m:r>
                      </m:e>
                      <m:sub>
                        <m:r>
                          <a:rPr lang="en-US" altLang="zh-CN" i="1" dirty="0">
                            <a:latin typeface="Cambria Math" charset="0"/>
                          </a:rPr>
                          <m:t>1</m:t>
                        </m:r>
                      </m:sub>
                    </m:sSub>
                    <m:r>
                      <a:rPr lang="en-US" altLang="zh-CN" i="1" dirty="0">
                        <a:latin typeface="Cambria Math" charset="0"/>
                      </a:rPr>
                      <m:t>−</m:t>
                    </m:r>
                    <m:sSub>
                      <m:sSubPr>
                        <m:ctrlPr>
                          <a:rPr lang="zh-CN"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2</m:t>
                        </m:r>
                      </m:sub>
                    </m:sSub>
                    <m:sSub>
                      <m:sSubPr>
                        <m:ctrlPr>
                          <a:rPr lang="zh-CN" altLang="zh-CN" i="1" dirty="0">
                            <a:latin typeface="Cambria Math" panose="02040503050406030204" pitchFamily="18" charset="0"/>
                          </a:rPr>
                        </m:ctrlPr>
                      </m:sSubPr>
                      <m:e>
                        <m:r>
                          <a:rPr lang="en-US" altLang="zh-CN" i="1" dirty="0">
                            <a:latin typeface="Cambria Math" charset="0"/>
                          </a:rPr>
                          <m:t>𝑦</m:t>
                        </m:r>
                      </m:e>
                      <m:sub>
                        <m:r>
                          <a:rPr lang="en-US" altLang="zh-CN" i="1" dirty="0">
                            <a:latin typeface="Cambria Math" charset="0"/>
                          </a:rPr>
                          <m:t>1</m:t>
                        </m:r>
                      </m:sub>
                    </m:sSub>
                    <m:sSub>
                      <m:sSubPr>
                        <m:ctrlPr>
                          <a:rPr lang="zh-CN" altLang="zh-CN" i="1" dirty="0">
                            <a:latin typeface="Cambria Math" panose="02040503050406030204" pitchFamily="18" charset="0"/>
                          </a:rPr>
                        </m:ctrlPr>
                      </m:sSubPr>
                      <m:e>
                        <m:r>
                          <a:rPr lang="en-US" altLang="zh-CN" i="1" dirty="0">
                            <a:latin typeface="Cambria Math" charset="0"/>
                          </a:rPr>
                          <m:t>𝑦</m:t>
                        </m:r>
                      </m:e>
                      <m:sub>
                        <m:r>
                          <a:rPr lang="en-US" altLang="zh-CN" i="1" dirty="0">
                            <a:latin typeface="Cambria Math" charset="0"/>
                          </a:rPr>
                          <m:t>2</m:t>
                        </m:r>
                      </m:sub>
                    </m:sSub>
                  </m:oMath>
                </a14:m>
                <a:r>
                  <a:rPr lang="zh-CN" altLang="en-US" dirty="0"/>
                  <a:t>可得：</a:t>
                </a:r>
                <a:endParaRPr lang="en-US" altLang="zh-CN" dirty="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943" t="-1937"/>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SMO: </a:t>
            </a:r>
            <a:r>
              <a:rPr lang="zh-CN" altLang="en-US" dirty="0"/>
              <a:t>两个变量的最优解</a:t>
            </a:r>
            <a:endParaRPr kumimoji="1" lang="zh-CN" altLang="en-US" dirty="0"/>
          </a:p>
        </p:txBody>
      </p:sp>
      <p:sp>
        <p:nvSpPr>
          <p:cNvPr id="7" name="下箭头 6"/>
          <p:cNvSpPr/>
          <p:nvPr/>
        </p:nvSpPr>
        <p:spPr bwMode="auto">
          <a:xfrm>
            <a:off x="5115124" y="1679822"/>
            <a:ext cx="361519" cy="452063"/>
          </a:xfrm>
          <a:prstGeom prst="downArrow">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lang="zh-CN" altLang="en-US" sz="2800" dirty="0">
              <a:latin typeface="Times New Roman" panose="02020603050405020304" pitchFamily="18" charset="0"/>
              <a:cs typeface="Times New Roman" panose="02020603050405020304" pitchFamily="18" charset="0"/>
            </a:endParaRPr>
          </a:p>
        </p:txBody>
      </p:sp>
      <p:sp>
        <p:nvSpPr>
          <p:cNvPr id="8" name="下箭头 7"/>
          <p:cNvSpPr/>
          <p:nvPr/>
        </p:nvSpPr>
        <p:spPr bwMode="auto">
          <a:xfrm>
            <a:off x="5115124" y="3051388"/>
            <a:ext cx="361519" cy="452063"/>
          </a:xfrm>
          <a:prstGeom prst="downArrow">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矩形 8"/>
              <p:cNvSpPr/>
              <p:nvPr/>
            </p:nvSpPr>
            <p:spPr>
              <a:xfrm>
                <a:off x="2732655" y="3608965"/>
                <a:ext cx="5487977" cy="584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800" i="1" smtClean="0">
                              <a:solidFill>
                                <a:srgbClr val="09405E"/>
                              </a:solidFill>
                              <a:latin typeface="Cambria Math" panose="02040503050406030204" pitchFamily="18" charset="0"/>
                            </a:rPr>
                          </m:ctrlPr>
                        </m:sSubSupPr>
                        <m:e>
                          <m:r>
                            <a:rPr lang="zh-CN" altLang="en-US" sz="2800" i="1">
                              <a:solidFill>
                                <a:srgbClr val="09405E"/>
                              </a:solidFill>
                              <a:latin typeface="Cambria Math" charset="0"/>
                            </a:rPr>
                            <m:t>𝛼</m:t>
                          </m:r>
                        </m:e>
                        <m:sub>
                          <m:r>
                            <a:rPr lang="zh-CN" altLang="en-US" sz="2800" i="0">
                              <a:solidFill>
                                <a:srgbClr val="09405E"/>
                              </a:solidFill>
                              <a:latin typeface="Cambria Math" charset="0"/>
                            </a:rPr>
                            <m:t>1</m:t>
                          </m:r>
                        </m:sub>
                        <m:sup>
                          <m:r>
                            <m:rPr>
                              <m:sty m:val="p"/>
                            </m:rPr>
                            <a:rPr lang="zh-CN" altLang="en-US" sz="2800" i="0">
                              <a:solidFill>
                                <a:srgbClr val="09405E"/>
                              </a:solidFill>
                              <a:latin typeface="Cambria Math" charset="0"/>
                            </a:rPr>
                            <m:t>new</m:t>
                          </m:r>
                        </m:sup>
                      </m:sSubSup>
                      <m:r>
                        <a:rPr lang="zh-CN" altLang="en-US" sz="2800" i="0">
                          <a:solidFill>
                            <a:srgbClr val="09405E"/>
                          </a:solidFill>
                          <a:latin typeface="Cambria Math" charset="0"/>
                        </a:rPr>
                        <m:t>=</m:t>
                      </m:r>
                      <m:sSubSup>
                        <m:sSubSupPr>
                          <m:ctrlPr>
                            <a:rPr lang="zh-CN" altLang="en-US" sz="2800" i="1">
                              <a:solidFill>
                                <a:srgbClr val="09405E"/>
                              </a:solidFill>
                              <a:latin typeface="Cambria Math" panose="02040503050406030204" pitchFamily="18" charset="0"/>
                            </a:rPr>
                          </m:ctrlPr>
                        </m:sSubSupPr>
                        <m:e>
                          <m:r>
                            <a:rPr lang="zh-CN" altLang="en-US" sz="2800" i="1">
                              <a:solidFill>
                                <a:srgbClr val="09405E"/>
                              </a:solidFill>
                              <a:latin typeface="Cambria Math" charset="0"/>
                            </a:rPr>
                            <m:t>𝛼</m:t>
                          </m:r>
                        </m:e>
                        <m:sub>
                          <m:r>
                            <a:rPr lang="zh-CN" altLang="en-US" sz="2800" i="0">
                              <a:solidFill>
                                <a:srgbClr val="09405E"/>
                              </a:solidFill>
                              <a:latin typeface="Cambria Math" charset="0"/>
                            </a:rPr>
                            <m:t>1</m:t>
                          </m:r>
                        </m:sub>
                        <m:sup>
                          <m:r>
                            <m:rPr>
                              <m:sty m:val="p"/>
                            </m:rPr>
                            <a:rPr lang="zh-CN" altLang="en-US" sz="2800" i="0">
                              <a:solidFill>
                                <a:srgbClr val="09405E"/>
                              </a:solidFill>
                              <a:latin typeface="Cambria Math" charset="0"/>
                            </a:rPr>
                            <m:t>old</m:t>
                          </m:r>
                        </m:sup>
                      </m:sSubSup>
                      <m:r>
                        <a:rPr lang="zh-CN" altLang="en-US" sz="2800" i="0">
                          <a:solidFill>
                            <a:srgbClr val="09405E"/>
                          </a:solidFill>
                          <a:latin typeface="Cambria Math" charset="0"/>
                        </a:rPr>
                        <m:t>+</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1</m:t>
                          </m:r>
                        </m:sub>
                      </m:sSub>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2</m:t>
                          </m:r>
                        </m:sub>
                      </m:sSub>
                      <m:d>
                        <m:dPr>
                          <m:ctrlPr>
                            <a:rPr lang="zh-CN" altLang="en-US" sz="2800" i="1">
                              <a:solidFill>
                                <a:srgbClr val="09405E"/>
                              </a:solidFill>
                              <a:latin typeface="Cambria Math" panose="02040503050406030204" pitchFamily="18" charset="0"/>
                            </a:rPr>
                          </m:ctrlPr>
                        </m:dPr>
                        <m:e>
                          <m:sSubSup>
                            <m:sSubSupPr>
                              <m:ctrlPr>
                                <a:rPr lang="zh-CN" altLang="en-US" sz="2800" i="1">
                                  <a:solidFill>
                                    <a:srgbClr val="09405E"/>
                                  </a:solidFill>
                                  <a:latin typeface="Cambria Math" panose="02040503050406030204" pitchFamily="18" charset="0"/>
                                </a:rPr>
                              </m:ctrlPr>
                            </m:sSubSupPr>
                            <m:e>
                              <m:r>
                                <a:rPr lang="zh-CN" altLang="en-US" sz="2800" i="1">
                                  <a:solidFill>
                                    <a:srgbClr val="09405E"/>
                                  </a:solidFill>
                                  <a:latin typeface="Cambria Math" charset="0"/>
                                </a:rPr>
                                <m:t>𝛼</m:t>
                              </m:r>
                            </m:e>
                            <m:sub>
                              <m:r>
                                <a:rPr lang="zh-CN" altLang="en-US" sz="2800" i="0">
                                  <a:solidFill>
                                    <a:srgbClr val="09405E"/>
                                  </a:solidFill>
                                  <a:latin typeface="Cambria Math" charset="0"/>
                                </a:rPr>
                                <m:t>2</m:t>
                              </m:r>
                            </m:sub>
                            <m:sup>
                              <m:r>
                                <m:rPr>
                                  <m:sty m:val="p"/>
                                </m:rPr>
                                <a:rPr lang="zh-CN" altLang="en-US" sz="2800" i="0">
                                  <a:solidFill>
                                    <a:srgbClr val="09405E"/>
                                  </a:solidFill>
                                  <a:latin typeface="Cambria Math" charset="0"/>
                                </a:rPr>
                                <m:t>old</m:t>
                              </m:r>
                            </m:sup>
                          </m:sSubSup>
                          <m:r>
                            <a:rPr lang="zh-CN" altLang="en-US" sz="2800" i="0">
                              <a:solidFill>
                                <a:srgbClr val="09405E"/>
                              </a:solidFill>
                              <a:latin typeface="Cambria Math" charset="0"/>
                            </a:rPr>
                            <m:t>−</m:t>
                          </m:r>
                          <m:sSubSup>
                            <m:sSubSupPr>
                              <m:ctrlPr>
                                <a:rPr lang="zh-CN" altLang="en-US" sz="2800" i="1">
                                  <a:solidFill>
                                    <a:srgbClr val="09405E"/>
                                  </a:solidFill>
                                  <a:latin typeface="Cambria Math" panose="02040503050406030204" pitchFamily="18" charset="0"/>
                                </a:rPr>
                              </m:ctrlPr>
                            </m:sSubSupPr>
                            <m:e>
                              <m:r>
                                <a:rPr lang="zh-CN" altLang="en-US" sz="2800" i="1">
                                  <a:solidFill>
                                    <a:srgbClr val="09405E"/>
                                  </a:solidFill>
                                  <a:latin typeface="Cambria Math" charset="0"/>
                                </a:rPr>
                                <m:t>𝛼</m:t>
                              </m:r>
                            </m:e>
                            <m:sub>
                              <m:r>
                                <a:rPr lang="zh-CN" altLang="en-US" sz="2800" i="0">
                                  <a:solidFill>
                                    <a:srgbClr val="09405E"/>
                                  </a:solidFill>
                                  <a:latin typeface="Cambria Math" charset="0"/>
                                </a:rPr>
                                <m:t>2</m:t>
                              </m:r>
                            </m:sub>
                            <m:sup>
                              <m:r>
                                <m:rPr>
                                  <m:sty m:val="p"/>
                                </m:rPr>
                                <a:rPr lang="zh-CN" altLang="en-US" sz="2800" i="0">
                                  <a:solidFill>
                                    <a:srgbClr val="09405E"/>
                                  </a:solidFill>
                                  <a:latin typeface="Cambria Math" charset="0"/>
                                </a:rPr>
                                <m:t>new</m:t>
                              </m:r>
                            </m:sup>
                          </m:sSubSup>
                        </m:e>
                      </m:d>
                    </m:oMath>
                  </m:oMathPara>
                </a14:m>
                <a:endParaRPr lang="zh-CN" altLang="en-US" sz="2800" dirty="0">
                  <a:solidFill>
                    <a:srgbClr val="09405E"/>
                  </a:solidFill>
                </a:endParaRPr>
              </a:p>
            </p:txBody>
          </p:sp>
        </mc:Choice>
        <mc:Fallback>
          <p:sp>
            <p:nvSpPr>
              <p:cNvPr id="9" name="矩形 8"/>
              <p:cNvSpPr>
                <a:spLocks noRot="1" noChangeAspect="1" noMove="1" noResize="1" noEditPoints="1" noAdjustHandles="1" noChangeArrowheads="1" noChangeShapeType="1" noTextEdit="1"/>
              </p:cNvSpPr>
              <p:nvPr/>
            </p:nvSpPr>
            <p:spPr>
              <a:xfrm>
                <a:off x="2732655" y="3608965"/>
                <a:ext cx="5487977" cy="584840"/>
              </a:xfrm>
              <a:prstGeom prst="rect">
                <a:avLst/>
              </a:prstGeom>
              <a:blipFill>
                <a:blip r:embed="rId3"/>
                <a:stretch>
                  <a:fillRect b="-42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2732655" y="2226479"/>
                <a:ext cx="5870325" cy="5517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800" i="1" smtClean="0">
                              <a:solidFill>
                                <a:srgbClr val="09405E"/>
                              </a:solidFill>
                              <a:latin typeface="Cambria Math" panose="02040503050406030204" pitchFamily="18" charset="0"/>
                            </a:rPr>
                          </m:ctrlPr>
                        </m:sSubSupPr>
                        <m:e>
                          <m:r>
                            <a:rPr lang="zh-CN" altLang="en-US" sz="2800" i="1">
                              <a:solidFill>
                                <a:srgbClr val="09405E"/>
                              </a:solidFill>
                              <a:latin typeface="Cambria Math" charset="0"/>
                            </a:rPr>
                            <m:t>𝛼</m:t>
                          </m:r>
                        </m:e>
                        <m:sub>
                          <m:r>
                            <a:rPr lang="zh-CN" altLang="en-US" sz="2800" i="0">
                              <a:solidFill>
                                <a:srgbClr val="09405E"/>
                              </a:solidFill>
                              <a:latin typeface="Cambria Math" charset="0"/>
                            </a:rPr>
                            <m:t>1</m:t>
                          </m:r>
                        </m:sub>
                        <m:sup>
                          <m:r>
                            <m:rPr>
                              <m:sty m:val="p"/>
                            </m:rPr>
                            <a:rPr lang="zh-CN" altLang="en-US" sz="2800" i="0">
                              <a:solidFill>
                                <a:srgbClr val="09405E"/>
                              </a:solidFill>
                              <a:latin typeface="Cambria Math" charset="0"/>
                            </a:rPr>
                            <m:t>old</m:t>
                          </m:r>
                        </m:sup>
                      </m:sSubSup>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1</m:t>
                          </m:r>
                        </m:sub>
                      </m:sSub>
                      <m:r>
                        <a:rPr lang="zh-CN" altLang="en-US" sz="2800" i="0">
                          <a:solidFill>
                            <a:srgbClr val="09405E"/>
                          </a:solidFill>
                          <a:latin typeface="Cambria Math" charset="0"/>
                        </a:rPr>
                        <m:t>+</m:t>
                      </m:r>
                      <m:sSubSup>
                        <m:sSubSupPr>
                          <m:ctrlPr>
                            <a:rPr lang="zh-CN" altLang="en-US" sz="2800" i="1">
                              <a:solidFill>
                                <a:srgbClr val="09405E"/>
                              </a:solidFill>
                              <a:latin typeface="Cambria Math" panose="02040503050406030204" pitchFamily="18" charset="0"/>
                            </a:rPr>
                          </m:ctrlPr>
                        </m:sSubSupPr>
                        <m:e>
                          <m:r>
                            <a:rPr lang="zh-CN" altLang="en-US" sz="2800" i="1">
                              <a:solidFill>
                                <a:srgbClr val="09405E"/>
                              </a:solidFill>
                              <a:latin typeface="Cambria Math" charset="0"/>
                            </a:rPr>
                            <m:t>𝛼</m:t>
                          </m:r>
                        </m:e>
                        <m:sub>
                          <m:r>
                            <a:rPr lang="zh-CN" altLang="en-US" sz="2800" i="0">
                              <a:solidFill>
                                <a:srgbClr val="09405E"/>
                              </a:solidFill>
                              <a:latin typeface="Cambria Math" charset="0"/>
                            </a:rPr>
                            <m:t>2</m:t>
                          </m:r>
                        </m:sub>
                        <m:sup>
                          <m:r>
                            <m:rPr>
                              <m:sty m:val="p"/>
                            </m:rPr>
                            <a:rPr lang="zh-CN" altLang="en-US" sz="2800" i="0">
                              <a:solidFill>
                                <a:srgbClr val="09405E"/>
                              </a:solidFill>
                              <a:latin typeface="Cambria Math" charset="0"/>
                            </a:rPr>
                            <m:t>old</m:t>
                          </m:r>
                        </m:sup>
                      </m:sSubSup>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2</m:t>
                          </m:r>
                        </m:sub>
                      </m:sSub>
                      <m:r>
                        <a:rPr lang="zh-CN" altLang="en-US" sz="2800" i="0">
                          <a:solidFill>
                            <a:srgbClr val="09405E"/>
                          </a:solidFill>
                          <a:latin typeface="Cambria Math" charset="0"/>
                        </a:rPr>
                        <m:t>=</m:t>
                      </m:r>
                      <m:sSubSup>
                        <m:sSubSupPr>
                          <m:ctrlPr>
                            <a:rPr lang="zh-CN" altLang="en-US" sz="2800" i="1">
                              <a:solidFill>
                                <a:srgbClr val="09405E"/>
                              </a:solidFill>
                              <a:latin typeface="Cambria Math" panose="02040503050406030204" pitchFamily="18" charset="0"/>
                            </a:rPr>
                          </m:ctrlPr>
                        </m:sSubSupPr>
                        <m:e>
                          <m:r>
                            <a:rPr lang="zh-CN" altLang="en-US" sz="2800" i="1">
                              <a:solidFill>
                                <a:srgbClr val="09405E"/>
                              </a:solidFill>
                              <a:latin typeface="Cambria Math" charset="0"/>
                            </a:rPr>
                            <m:t>𝛼</m:t>
                          </m:r>
                        </m:e>
                        <m:sub>
                          <m:r>
                            <a:rPr lang="zh-CN" altLang="en-US" sz="2800" i="0">
                              <a:solidFill>
                                <a:srgbClr val="09405E"/>
                              </a:solidFill>
                              <a:latin typeface="Cambria Math" charset="0"/>
                            </a:rPr>
                            <m:t>1</m:t>
                          </m:r>
                        </m:sub>
                        <m:sup>
                          <m:r>
                            <m:rPr>
                              <m:sty m:val="p"/>
                            </m:rPr>
                            <a:rPr lang="zh-CN" altLang="en-US" sz="2800" i="0">
                              <a:solidFill>
                                <a:srgbClr val="09405E"/>
                              </a:solidFill>
                              <a:latin typeface="Cambria Math" charset="0"/>
                            </a:rPr>
                            <m:t>new</m:t>
                          </m:r>
                        </m:sup>
                      </m:sSubSup>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1</m:t>
                          </m:r>
                        </m:sub>
                      </m:sSub>
                      <m:r>
                        <a:rPr lang="zh-CN" altLang="en-US" sz="2800" i="0">
                          <a:solidFill>
                            <a:srgbClr val="09405E"/>
                          </a:solidFill>
                          <a:latin typeface="Cambria Math" charset="0"/>
                        </a:rPr>
                        <m:t>+</m:t>
                      </m:r>
                      <m:sSubSup>
                        <m:sSubSupPr>
                          <m:ctrlPr>
                            <a:rPr lang="zh-CN" altLang="en-US" sz="2800" i="1">
                              <a:solidFill>
                                <a:srgbClr val="09405E"/>
                              </a:solidFill>
                              <a:latin typeface="Cambria Math" panose="02040503050406030204" pitchFamily="18" charset="0"/>
                            </a:rPr>
                          </m:ctrlPr>
                        </m:sSubSupPr>
                        <m:e>
                          <m:r>
                            <a:rPr lang="zh-CN" altLang="en-US" sz="2800" i="1">
                              <a:solidFill>
                                <a:srgbClr val="09405E"/>
                              </a:solidFill>
                              <a:latin typeface="Cambria Math" charset="0"/>
                            </a:rPr>
                            <m:t>𝛼</m:t>
                          </m:r>
                        </m:e>
                        <m:sub>
                          <m:r>
                            <a:rPr lang="zh-CN" altLang="en-US" sz="2800" i="0">
                              <a:solidFill>
                                <a:srgbClr val="09405E"/>
                              </a:solidFill>
                              <a:latin typeface="Cambria Math" charset="0"/>
                            </a:rPr>
                            <m:t>2</m:t>
                          </m:r>
                        </m:sub>
                        <m:sup>
                          <m:r>
                            <m:rPr>
                              <m:sty m:val="p"/>
                            </m:rPr>
                            <a:rPr lang="zh-CN" altLang="en-US" sz="2800" i="0">
                              <a:solidFill>
                                <a:srgbClr val="09405E"/>
                              </a:solidFill>
                              <a:latin typeface="Cambria Math" charset="0"/>
                            </a:rPr>
                            <m:t>new</m:t>
                          </m:r>
                        </m:sup>
                      </m:sSubSup>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0">
                              <a:solidFill>
                                <a:srgbClr val="09405E"/>
                              </a:solidFill>
                              <a:latin typeface="Cambria Math" charset="0"/>
                            </a:rPr>
                            <m:t>2</m:t>
                          </m:r>
                        </m:sub>
                      </m:sSub>
                    </m:oMath>
                  </m:oMathPara>
                </a14:m>
                <a:endParaRPr lang="zh-CN" altLang="en-US" sz="2800" dirty="0">
                  <a:solidFill>
                    <a:srgbClr val="09405E"/>
                  </a:solidFill>
                </a:endParaRPr>
              </a:p>
            </p:txBody>
          </p:sp>
        </mc:Choice>
        <mc:Fallback>
          <p:sp>
            <p:nvSpPr>
              <p:cNvPr id="10" name="矩形 9"/>
              <p:cNvSpPr>
                <a:spLocks noRot="1" noChangeAspect="1" noMove="1" noResize="1" noEditPoints="1" noAdjustHandles="1" noChangeArrowheads="1" noChangeShapeType="1" noTextEdit="1"/>
              </p:cNvSpPr>
              <p:nvPr/>
            </p:nvSpPr>
            <p:spPr>
              <a:xfrm>
                <a:off x="2732655" y="2226479"/>
                <a:ext cx="5870325" cy="551754"/>
              </a:xfrm>
              <a:prstGeom prst="rect">
                <a:avLst/>
              </a:prstGeom>
              <a:blipFill>
                <a:blip r:embed="rId4"/>
                <a:stretch>
                  <a:fillRect b="-11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535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28152-FFEE-D122-4249-B3C245F048C5}"/>
              </a:ext>
            </a:extLst>
          </p:cNvPr>
          <p:cNvSpPr>
            <a:spLocks noGrp="1"/>
          </p:cNvSpPr>
          <p:nvPr>
            <p:ph type="title"/>
          </p:nvPr>
        </p:nvSpPr>
        <p:spPr/>
        <p:txBody>
          <a:bodyPr/>
          <a:lstStyle/>
          <a:p>
            <a:r>
              <a:rPr lang="en-US" altLang="zh-CN" dirty="0"/>
              <a:t>SMO: </a:t>
            </a:r>
            <a:r>
              <a:rPr lang="zh-CN" altLang="en-US" dirty="0"/>
              <a:t>第一个变量的选择</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3D890DC-24DE-064E-144C-EFF0152451DC}"/>
                  </a:ext>
                </a:extLst>
              </p:cNvPr>
              <p:cNvSpPr>
                <a:spLocks noGrp="1"/>
              </p:cNvSpPr>
              <p:nvPr>
                <p:ph sz="quarter" idx="10"/>
              </p:nvPr>
            </p:nvSpPr>
            <p:spPr/>
            <p:txBody>
              <a:bodyPr/>
              <a:lstStyle/>
              <a:p>
                <a:pPr>
                  <a:lnSpc>
                    <a:spcPct val="100000"/>
                  </a:lnSpc>
                </a:pPr>
                <a:r>
                  <a:rPr lang="zh-CN" altLang="en-US" dirty="0"/>
                  <a:t>主要思想</a:t>
                </a:r>
                <a:r>
                  <a:rPr lang="en-US" altLang="zh-CN" dirty="0"/>
                  <a:t>: </a:t>
                </a:r>
                <a:r>
                  <a:rPr lang="zh-CN" altLang="en-US" dirty="0"/>
                  <a:t>从训练样本中选择</a:t>
                </a:r>
                <a:r>
                  <a:rPr lang="zh-CN" altLang="en-US" dirty="0">
                    <a:solidFill>
                      <a:srgbClr val="C00000"/>
                    </a:solidFill>
                  </a:rPr>
                  <a:t>违背</a:t>
                </a:r>
                <a:r>
                  <a:rPr lang="en-US" altLang="zh-CN" b="1" dirty="0">
                    <a:solidFill>
                      <a:srgbClr val="C00000"/>
                    </a:solidFill>
                  </a:rPr>
                  <a:t>KKT</a:t>
                </a:r>
                <a:r>
                  <a:rPr lang="zh-CN" altLang="en-US" dirty="0">
                    <a:solidFill>
                      <a:srgbClr val="C00000"/>
                    </a:solidFill>
                  </a:rPr>
                  <a:t>条件</a:t>
                </a:r>
                <a:r>
                  <a:rPr lang="zh-CN" altLang="en-US" dirty="0"/>
                  <a:t>的样本，进而确定</a:t>
                </a:r>
                <a14:m>
                  <m:oMath xmlns:m="http://schemas.openxmlformats.org/officeDocument/2006/math">
                    <m:sSub>
                      <m:sSubPr>
                        <m:ctrlPr>
                          <a:rPr lang="zh-CN" altLang="zh-CN" i="1" dirty="0" smtClean="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𝑖</m:t>
                        </m:r>
                      </m:sub>
                    </m:sSub>
                  </m:oMath>
                </a14:m>
                <a:endParaRPr lang="en-US" altLang="zh-CN" dirty="0"/>
              </a:p>
              <a:p>
                <a:pPr lvl="1">
                  <a:lnSpc>
                    <a:spcPct val="100000"/>
                  </a:lnSpc>
                </a:pPr>
                <a:r>
                  <a:rPr lang="en-US" altLang="zh-CN" kern="100" dirty="0">
                    <a:effectLst/>
                    <a:latin typeface="Times New Roman" panose="02020603050405020304" pitchFamily="18" charset="0"/>
                    <a:ea typeface="方正博雅宋_GBK"/>
                    <a:cs typeface="Times New Roman" panose="02020603050405020304" pitchFamily="18" charset="0"/>
                  </a:rPr>
                  <a:t> </a:t>
                </a:r>
                <a:r>
                  <a:rPr lang="zh-CN" altLang="zh-CN" kern="100" dirty="0">
                    <a:effectLst/>
                    <a:latin typeface="Times New Roman" panose="02020603050405020304" pitchFamily="18" charset="0"/>
                    <a:ea typeface="方正博雅宋_GBK"/>
                    <a:cs typeface="Times New Roman" panose="02020603050405020304" pitchFamily="18" charset="0"/>
                  </a:rPr>
                  <a:t>选择训练集中违反</a:t>
                </a:r>
                <a:r>
                  <a:rPr lang="en-US" altLang="zh-CN" kern="100" dirty="0">
                    <a:effectLst/>
                    <a:latin typeface="Times New Roman" panose="02020603050405020304" pitchFamily="18" charset="0"/>
                    <a:ea typeface="方正博雅宋_GBK"/>
                  </a:rPr>
                  <a:t>KKT</a:t>
                </a:r>
                <a:r>
                  <a:rPr lang="zh-CN" altLang="zh-CN" kern="100" dirty="0">
                    <a:effectLst/>
                    <a:latin typeface="Times New Roman" panose="02020603050405020304" pitchFamily="18" charset="0"/>
                    <a:ea typeface="方正博雅宋_GBK"/>
                    <a:cs typeface="Times New Roman" panose="02020603050405020304" pitchFamily="18" charset="0"/>
                  </a:rPr>
                  <a:t>条件最严重的样本点</a:t>
                </a:r>
                <a:r>
                  <a:rPr lang="zh-CN" altLang="zh-CN" dirty="0">
                    <a:effectLst/>
                  </a:rPr>
                  <a:t> </a:t>
                </a:r>
                <a:endParaRPr lang="en-US" altLang="zh-CN" dirty="0"/>
              </a:p>
              <a:p>
                <a:pPr>
                  <a:lnSpc>
                    <a:spcPct val="100000"/>
                  </a:lnSpc>
                </a:pPr>
                <a:endParaRPr lang="en-US" altLang="zh-CN" dirty="0"/>
              </a:p>
              <a:p>
                <a:pPr>
                  <a:lnSpc>
                    <a:spcPct val="100000"/>
                  </a:lnSpc>
                </a:pPr>
                <a:r>
                  <a:rPr lang="en-US" altLang="zh-CN" dirty="0"/>
                  <a:t>KKT </a:t>
                </a:r>
                <a:r>
                  <a:rPr lang="zh-CN" altLang="en-US" dirty="0"/>
                  <a:t>条件</a:t>
                </a:r>
                <a:r>
                  <a:rPr lang="en-US" altLang="zh-CN" dirty="0"/>
                  <a:t>:</a:t>
                </a:r>
              </a:p>
              <a:p>
                <a:pPr>
                  <a:lnSpc>
                    <a:spcPct val="100000"/>
                  </a:lnSpc>
                </a:pPr>
                <a:endParaRPr lang="en-US" altLang="zh-CN" dirty="0"/>
              </a:p>
              <a:p>
                <a:pPr>
                  <a:lnSpc>
                    <a:spcPct val="100000"/>
                  </a:lnSpc>
                </a:pPr>
                <a:endParaRPr lang="en-US" altLang="zh-CN" dirty="0"/>
              </a:p>
              <a:p>
                <a:pPr>
                  <a:lnSpc>
                    <a:spcPct val="100000"/>
                  </a:lnSpc>
                  <a:buNone/>
                </a:pPr>
                <a:endParaRPr lang="en-US" altLang="zh-CN" dirty="0"/>
              </a:p>
              <a:p>
                <a:pPr>
                  <a:lnSpc>
                    <a:spcPct val="100000"/>
                  </a:lnSpc>
                  <a:buNone/>
                </a:pPr>
                <a:endParaRPr lang="en-US" altLang="zh-CN" dirty="0"/>
              </a:p>
              <a:p>
                <a:pPr>
                  <a:lnSpc>
                    <a:spcPct val="100000"/>
                  </a:lnSpc>
                  <a:buNone/>
                </a:pPr>
                <a:endParaRPr lang="en-US" altLang="zh-CN" dirty="0"/>
              </a:p>
              <a:p>
                <a:pPr>
                  <a:lnSpc>
                    <a:spcPct val="100000"/>
                  </a:lnSpc>
                </a:pPr>
                <a:r>
                  <a:rPr lang="zh-CN" altLang="zh-CN" dirty="0"/>
                  <a:t>首先选择违反</a:t>
                </a:r>
                <a14:m>
                  <m:oMath xmlns:m="http://schemas.openxmlformats.org/officeDocument/2006/math">
                    <m:r>
                      <a:rPr lang="en-US" altLang="zh-CN" i="1" dirty="0"/>
                      <m:t>0&lt;</m:t>
                    </m:r>
                    <m:sSub>
                      <m:sSubPr>
                        <m:ctrlPr>
                          <a:rPr lang="zh-CN" altLang="zh-CN" i="1" dirty="0"/>
                        </m:ctrlPr>
                      </m:sSubPr>
                      <m:e>
                        <m:r>
                          <a:rPr lang="en-US" altLang="zh-CN" i="1" dirty="0"/>
                          <m:t>𝛼</m:t>
                        </m:r>
                      </m:e>
                      <m:sub>
                        <m:r>
                          <a:rPr lang="en-US" altLang="zh-CN" i="1" dirty="0"/>
                          <m:t>𝑖</m:t>
                        </m:r>
                      </m:sub>
                    </m:sSub>
                    <m:r>
                      <a:rPr lang="en-US" altLang="zh-CN" i="1" dirty="0"/>
                      <m:t>&lt;</m:t>
                    </m:r>
                    <m:r>
                      <a:rPr lang="en-US" altLang="zh-CN" i="1" dirty="0"/>
                      <m:t>𝐶</m:t>
                    </m:r>
                    <m:r>
                      <a:rPr lang="en-US" altLang="zh-CN" dirty="0"/>
                      <m:t> ⇒</m:t>
                    </m:r>
                    <m:sSub>
                      <m:sSubPr>
                        <m:ctrlPr>
                          <a:rPr lang="zh-CN" altLang="zh-CN" i="1" dirty="0"/>
                        </m:ctrlPr>
                      </m:sSubPr>
                      <m:e>
                        <m:r>
                          <a:rPr lang="en-US" altLang="zh-CN" i="1" dirty="0"/>
                          <m:t>𝑦</m:t>
                        </m:r>
                      </m:e>
                      <m:sub>
                        <m:r>
                          <a:rPr lang="en-US" altLang="zh-CN" i="1" dirty="0"/>
                          <m:t>𝑖</m:t>
                        </m:r>
                      </m:sub>
                    </m:sSub>
                    <m:r>
                      <a:rPr lang="en-US" altLang="zh-CN" i="1" dirty="0"/>
                      <m:t>(</m:t>
                    </m:r>
                    <m:sSup>
                      <m:sSupPr>
                        <m:ctrlPr>
                          <a:rPr lang="zh-CN" altLang="zh-CN" i="1" dirty="0"/>
                        </m:ctrlPr>
                      </m:sSupPr>
                      <m:e>
                        <m:r>
                          <a:rPr lang="en-US" altLang="zh-CN" b="1" i="1" dirty="0"/>
                          <m:t>𝒘</m:t>
                        </m:r>
                      </m:e>
                      <m:sup>
                        <m:r>
                          <m:rPr>
                            <m:sty m:val="p"/>
                          </m:rPr>
                          <a:rPr lang="en-US" altLang="zh-CN" dirty="0"/>
                          <m:t>T</m:t>
                        </m:r>
                      </m:sup>
                    </m:sSup>
                    <m:sSub>
                      <m:sSubPr>
                        <m:ctrlPr>
                          <a:rPr lang="zh-CN" altLang="zh-CN" i="1" dirty="0"/>
                        </m:ctrlPr>
                      </m:sSubPr>
                      <m:e>
                        <m:r>
                          <a:rPr lang="en-US" altLang="zh-CN" b="1" i="1" dirty="0"/>
                          <m:t>𝒙</m:t>
                        </m:r>
                      </m:e>
                      <m:sub>
                        <m:r>
                          <a:rPr lang="en-US" altLang="zh-CN" i="1" dirty="0"/>
                          <m:t>𝑖</m:t>
                        </m:r>
                      </m:sub>
                    </m:sSub>
                    <m:r>
                      <a:rPr lang="en-US" altLang="zh-CN" i="1" dirty="0"/>
                      <m:t>+</m:t>
                    </m:r>
                    <m:r>
                      <a:rPr lang="en-US" altLang="zh-CN" i="1" dirty="0"/>
                      <m:t>𝑏</m:t>
                    </m:r>
                    <m:r>
                      <a:rPr lang="en-US" altLang="zh-CN" i="1" dirty="0"/>
                      <m:t>)</m:t>
                    </m:r>
                    <m:r>
                      <a:rPr lang="en-US" altLang="zh-CN" dirty="0"/>
                      <m:t>=1</m:t>
                    </m:r>
                  </m:oMath>
                </a14:m>
                <a:r>
                  <a:rPr lang="zh-CN" altLang="en-US" dirty="0"/>
                  <a:t>的点（决策边界上的支持向量）</a:t>
                </a:r>
                <a:endParaRPr lang="en-US" altLang="zh-CN" dirty="0"/>
              </a:p>
              <a:p>
                <a:pPr>
                  <a:lnSpc>
                    <a:spcPct val="100000"/>
                  </a:lnSpc>
                </a:pPr>
                <a:endParaRPr lang="en-US" altLang="zh-CN" dirty="0"/>
              </a:p>
              <a:p>
                <a:pPr>
                  <a:lnSpc>
                    <a:spcPct val="100000"/>
                  </a:lnSpc>
                </a:pPr>
                <a:r>
                  <a:rPr lang="zh-CN" altLang="zh-CN" dirty="0"/>
                  <a:t>如果</a:t>
                </a:r>
                <a:r>
                  <a:rPr lang="zh-CN" altLang="en-US" dirty="0"/>
                  <a:t>上述</a:t>
                </a:r>
                <a:r>
                  <a:rPr lang="zh-CN" altLang="zh-CN" dirty="0"/>
                  <a:t>支持向量都满足</a:t>
                </a:r>
                <a:r>
                  <a:rPr lang="en-US" altLang="zh-CN" dirty="0"/>
                  <a:t>KKT</a:t>
                </a:r>
                <a:r>
                  <a:rPr lang="zh-CN" altLang="zh-CN" dirty="0"/>
                  <a:t>条件</a:t>
                </a:r>
                <a:r>
                  <a:rPr lang="zh-CN" altLang="en-US" dirty="0"/>
                  <a:t>，检查其他所有训练样本。</a:t>
                </a:r>
              </a:p>
              <a:p>
                <a:endParaRPr kumimoji="1" lang="zh-CN" altLang="en-US" dirty="0"/>
              </a:p>
            </p:txBody>
          </p:sp>
        </mc:Choice>
        <mc:Fallback>
          <p:sp>
            <p:nvSpPr>
              <p:cNvPr id="3" name="内容占位符 2">
                <a:extLst>
                  <a:ext uri="{FF2B5EF4-FFF2-40B4-BE49-F238E27FC236}">
                    <a16:creationId xmlns:a16="http://schemas.microsoft.com/office/drawing/2014/main" id="{13D890DC-24DE-064E-144C-EFF0152451DC}"/>
                  </a:ext>
                </a:extLst>
              </p:cNvPr>
              <p:cNvSpPr>
                <a:spLocks noGrp="1" noRot="1" noChangeAspect="1" noMove="1" noResize="1" noEditPoints="1" noAdjustHandles="1" noChangeArrowheads="1" noChangeShapeType="1" noTextEdit="1"/>
              </p:cNvSpPr>
              <p:nvPr>
                <p:ph sz="quarter" idx="10"/>
              </p:nvPr>
            </p:nvSpPr>
            <p:spPr>
              <a:blipFill>
                <a:blip r:embed="rId2"/>
                <a:stretch>
                  <a:fillRect l="-943" t="-1211" b="-113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D887FD8A-668B-061F-8EFF-7497905ED5D4}"/>
                  </a:ext>
                </a:extLst>
              </p:cNvPr>
              <p:cNvSpPr/>
              <p:nvPr/>
            </p:nvSpPr>
            <p:spPr>
              <a:xfrm>
                <a:off x="1860685" y="2922481"/>
                <a:ext cx="5753177" cy="16878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smtClean="0">
                              <a:solidFill>
                                <a:srgbClr val="09405E"/>
                              </a:solidFill>
                              <a:latin typeface="Cambria Math" panose="02040503050406030204" pitchFamily="18" charset="0"/>
                            </a:rPr>
                          </m:ctrlPr>
                        </m:dPr>
                        <m:e>
                          <m:m>
                            <m:mPr>
                              <m:plcHide m:val="on"/>
                              <m:mcs>
                                <m:mc>
                                  <m:mcPr>
                                    <m:count m:val="1"/>
                                    <m:mcJc m:val="center"/>
                                  </m:mcPr>
                                </m:mc>
                              </m:mcs>
                              <m:ctrlPr>
                                <a:rPr lang="zh-CN" altLang="en-US" sz="2800" i="1">
                                  <a:solidFill>
                                    <a:srgbClr val="09405E"/>
                                  </a:solidFill>
                                  <a:latin typeface="Cambria Math" panose="02040503050406030204" pitchFamily="18" charset="0"/>
                                </a:rPr>
                              </m:ctrlPr>
                            </m:mPr>
                            <m:mr>
                              <m:e>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𝛼</m:t>
                                    </m:r>
                                  </m:e>
                                  <m:sub>
                                    <m:r>
                                      <a:rPr lang="zh-CN" altLang="en-US" sz="2800" i="1">
                                        <a:solidFill>
                                          <a:srgbClr val="09405E"/>
                                        </a:solidFill>
                                        <a:latin typeface="Cambria Math" charset="0"/>
                                      </a:rPr>
                                      <m:t>𝑖</m:t>
                                    </m:r>
                                  </m:sub>
                                </m:sSub>
                                <m:r>
                                  <a:rPr lang="zh-CN" altLang="en-US" sz="2800" i="0">
                                    <a:solidFill>
                                      <a:srgbClr val="09405E"/>
                                    </a:solidFill>
                                    <a:latin typeface="Cambria Math" charset="0"/>
                                  </a:rPr>
                                  <m:t>=0   ⇒</m:t>
                                </m:r>
                                <m:sSub>
                                  <m:sSubPr>
                                    <m:ctrlPr>
                                      <a:rPr lang="zh-CN" altLang="en-US" sz="2800" i="1">
                                        <a:solidFill>
                                          <a:srgbClr val="09405E"/>
                                        </a:solidFill>
                                        <a:latin typeface="Cambria Math" panose="02040503050406030204" pitchFamily="18" charset="0"/>
                                      </a:rPr>
                                    </m:ctrlPr>
                                  </m:sSubPr>
                                  <m:e>
                                    <m:r>
                                      <a:rPr lang="zh-CN" altLang="en-US" sz="2800" i="1">
                                        <a:solidFill>
                                          <a:srgbClr val="09405E"/>
                                        </a:solidFill>
                                        <a:latin typeface="Cambria Math" charset="0"/>
                                      </a:rPr>
                                      <m:t>𝑦</m:t>
                                    </m:r>
                                  </m:e>
                                  <m:sub>
                                    <m:r>
                                      <a:rPr lang="zh-CN" altLang="en-US" sz="2800" i="1">
                                        <a:solidFill>
                                          <a:srgbClr val="09405E"/>
                                        </a:solidFill>
                                        <a:latin typeface="Cambria Math" charset="0"/>
                                      </a:rPr>
                                      <m:t>𝑖</m:t>
                                    </m:r>
                                  </m:sub>
                                </m:sSub>
                                <m:r>
                                  <a:rPr lang="zh-CN" altLang="en-US" sz="2800" i="0">
                                    <a:solidFill>
                                      <a:srgbClr val="09405E"/>
                                    </a:solidFill>
                                    <a:latin typeface="Cambria Math" charset="0"/>
                                  </a:rPr>
                                  <m:t>(</m:t>
                                </m:r>
                                <m:sSup>
                                  <m:sSupPr>
                                    <m:ctrlPr>
                                      <a:rPr lang="zh-CN" altLang="en-US" sz="2800" i="1">
                                        <a:solidFill>
                                          <a:srgbClr val="09405E"/>
                                        </a:solidFill>
                                        <a:latin typeface="Cambria Math" panose="02040503050406030204" pitchFamily="18" charset="0"/>
                                      </a:rPr>
                                    </m:ctrlPr>
                                  </m:sSupPr>
                                  <m:e>
                                    <m:r>
                                      <a:rPr lang="zh-CN" altLang="en-US" sz="2800" b="1" i="1">
                                        <a:solidFill>
                                          <a:srgbClr val="09405E"/>
                                        </a:solidFill>
                                        <a:latin typeface="Cambria Math" charset="0"/>
                                      </a:rPr>
                                      <m:t>𝒘</m:t>
                                    </m:r>
                                  </m:e>
                                  <m:sup>
                                    <m:r>
                                      <m:rPr>
                                        <m:sty m:val="p"/>
                                      </m:rPr>
                                      <a:rPr lang="zh-CN" altLang="en-US" sz="2800" b="0" i="0">
                                        <a:solidFill>
                                          <a:srgbClr val="09405E"/>
                                        </a:solidFill>
                                        <a:latin typeface="Cambria Math" charset="0"/>
                                      </a:rPr>
                                      <m:t>T</m:t>
                                    </m:r>
                                  </m:sup>
                                </m:sSup>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𝑖</m:t>
                                    </m:r>
                                  </m:sub>
                                </m:sSub>
                                <m:r>
                                  <a:rPr lang="zh-CN" altLang="en-US" sz="2800" b="0" i="0">
                                    <a:solidFill>
                                      <a:srgbClr val="09405E"/>
                                    </a:solidFill>
                                    <a:latin typeface="Cambria Math" charset="0"/>
                                  </a:rPr>
                                  <m:t>+</m:t>
                                </m:r>
                                <m:r>
                                  <a:rPr lang="zh-CN" altLang="en-US" sz="2800" b="0" i="1">
                                    <a:solidFill>
                                      <a:srgbClr val="09405E"/>
                                    </a:solidFill>
                                    <a:latin typeface="Cambria Math" charset="0"/>
                                  </a:rPr>
                                  <m:t>𝑏</m:t>
                                </m:r>
                                <m:r>
                                  <a:rPr lang="zh-CN" altLang="en-US" sz="2800" b="0" i="0">
                                    <a:solidFill>
                                      <a:srgbClr val="09405E"/>
                                    </a:solidFill>
                                    <a:latin typeface="Cambria Math" charset="0"/>
                                  </a:rPr>
                                  <m:t>)</m:t>
                                </m:r>
                                <m:r>
                                  <m:rPr>
                                    <m:nor/>
                                  </m:rPr>
                                  <a:rPr lang="zh-CN" altLang="en-US" sz="2800" b="0" i="1">
                                    <a:solidFill>
                                      <a:srgbClr val="09405E"/>
                                    </a:solidFill>
                                    <a:latin typeface="Cambria Math" charset="0"/>
                                  </a:rPr>
                                  <m:t>≥</m:t>
                                </m:r>
                                <m:r>
                                  <a:rPr lang="zh-CN" altLang="en-US" sz="2800" b="0" i="0">
                                    <a:solidFill>
                                      <a:srgbClr val="09405E"/>
                                    </a:solidFill>
                                    <a:latin typeface="Cambria Math" charset="0"/>
                                  </a:rPr>
                                  <m:t>1</m:t>
                                </m:r>
                              </m:e>
                            </m:mr>
                            <m:mr>
                              <m:e>
                                <m:r>
                                  <a:rPr lang="zh-CN" altLang="en-US" sz="2800" b="0" i="0">
                                    <a:solidFill>
                                      <a:srgbClr val="09405E"/>
                                    </a:solidFill>
                                    <a:latin typeface="Cambria Math" charset="0"/>
                                  </a:rPr>
                                  <m:t>0&lt;</m:t>
                                </m:r>
                                <m:sSub>
                                  <m:sSubPr>
                                    <m:ctrlPr>
                                      <a:rPr lang="zh-CN" altLang="en-US" sz="2800" b="0" i="1">
                                        <a:solidFill>
                                          <a:srgbClr val="09405E"/>
                                        </a:solidFill>
                                        <a:latin typeface="Cambria Math" panose="02040503050406030204" pitchFamily="18" charset="0"/>
                                      </a:rPr>
                                    </m:ctrlPr>
                                  </m:sSubPr>
                                  <m:e>
                                    <m:r>
                                      <a:rPr lang="zh-CN" altLang="en-US" sz="2800" b="0" i="1">
                                        <a:solidFill>
                                          <a:srgbClr val="09405E"/>
                                        </a:solidFill>
                                        <a:latin typeface="Cambria Math" charset="0"/>
                                      </a:rPr>
                                      <m:t>𝛼</m:t>
                                    </m:r>
                                  </m:e>
                                  <m:sub>
                                    <m:r>
                                      <a:rPr lang="zh-CN" altLang="en-US" sz="2800" b="0" i="1">
                                        <a:solidFill>
                                          <a:srgbClr val="09405E"/>
                                        </a:solidFill>
                                        <a:latin typeface="Cambria Math" charset="0"/>
                                      </a:rPr>
                                      <m:t>𝑖</m:t>
                                    </m:r>
                                  </m:sub>
                                </m:sSub>
                                <m:r>
                                  <a:rPr lang="zh-CN" altLang="en-US" sz="2800" b="0" i="0">
                                    <a:solidFill>
                                      <a:srgbClr val="09405E"/>
                                    </a:solidFill>
                                    <a:latin typeface="Cambria Math" charset="0"/>
                                  </a:rPr>
                                  <m:t>&lt;</m:t>
                                </m:r>
                                <m:r>
                                  <a:rPr lang="zh-CN" altLang="en-US" sz="2800" b="0" i="1">
                                    <a:solidFill>
                                      <a:srgbClr val="09405E"/>
                                    </a:solidFill>
                                    <a:latin typeface="Cambria Math" charset="0"/>
                                  </a:rPr>
                                  <m:t>𝐶</m:t>
                                </m:r>
                                <m:r>
                                  <a:rPr lang="zh-CN" altLang="en-US" sz="2800" b="0" i="0">
                                    <a:solidFill>
                                      <a:srgbClr val="09405E"/>
                                    </a:solidFill>
                                    <a:latin typeface="Cambria Math" charset="0"/>
                                  </a:rPr>
                                  <m:t> ⇒</m:t>
                                </m:r>
                                <m:sSub>
                                  <m:sSubPr>
                                    <m:ctrlPr>
                                      <a:rPr lang="zh-CN" altLang="en-US" sz="2800" b="0" i="1">
                                        <a:solidFill>
                                          <a:srgbClr val="09405E"/>
                                        </a:solidFill>
                                        <a:latin typeface="Cambria Math" panose="02040503050406030204" pitchFamily="18" charset="0"/>
                                      </a:rPr>
                                    </m:ctrlPr>
                                  </m:sSubPr>
                                  <m:e>
                                    <m:r>
                                      <a:rPr lang="zh-CN" altLang="en-US" sz="2800" b="0" i="1">
                                        <a:solidFill>
                                          <a:srgbClr val="09405E"/>
                                        </a:solidFill>
                                        <a:latin typeface="Cambria Math" charset="0"/>
                                      </a:rPr>
                                      <m:t>𝑦</m:t>
                                    </m:r>
                                  </m:e>
                                  <m:sub>
                                    <m:r>
                                      <a:rPr lang="zh-CN" altLang="en-US" sz="2800" b="0" i="1">
                                        <a:solidFill>
                                          <a:srgbClr val="09405E"/>
                                        </a:solidFill>
                                        <a:latin typeface="Cambria Math" charset="0"/>
                                      </a:rPr>
                                      <m:t>𝑖</m:t>
                                    </m:r>
                                  </m:sub>
                                </m:sSub>
                                <m:r>
                                  <a:rPr lang="zh-CN" altLang="en-US" sz="2800" b="0" i="0">
                                    <a:solidFill>
                                      <a:srgbClr val="09405E"/>
                                    </a:solidFill>
                                    <a:latin typeface="Cambria Math" charset="0"/>
                                  </a:rPr>
                                  <m:t>(</m:t>
                                </m:r>
                                <m:sSup>
                                  <m:sSupPr>
                                    <m:ctrlPr>
                                      <a:rPr lang="zh-CN" altLang="en-US" sz="2800" b="0" i="1">
                                        <a:solidFill>
                                          <a:srgbClr val="09405E"/>
                                        </a:solidFill>
                                        <a:latin typeface="Cambria Math" panose="02040503050406030204" pitchFamily="18" charset="0"/>
                                      </a:rPr>
                                    </m:ctrlPr>
                                  </m:sSupPr>
                                  <m:e>
                                    <m:r>
                                      <a:rPr lang="zh-CN" altLang="en-US" sz="2800" b="1" i="1">
                                        <a:solidFill>
                                          <a:srgbClr val="09405E"/>
                                        </a:solidFill>
                                        <a:latin typeface="Cambria Math" charset="0"/>
                                      </a:rPr>
                                      <m:t>𝒘</m:t>
                                    </m:r>
                                  </m:e>
                                  <m:sup>
                                    <m:r>
                                      <m:rPr>
                                        <m:sty m:val="p"/>
                                      </m:rPr>
                                      <a:rPr lang="zh-CN" altLang="en-US" sz="2800" b="0" i="0">
                                        <a:solidFill>
                                          <a:srgbClr val="09405E"/>
                                        </a:solidFill>
                                        <a:latin typeface="Cambria Math" charset="0"/>
                                      </a:rPr>
                                      <m:t>T</m:t>
                                    </m:r>
                                  </m:sup>
                                </m:sSup>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𝑖</m:t>
                                    </m:r>
                                  </m:sub>
                                </m:sSub>
                                <m:r>
                                  <a:rPr lang="zh-CN" altLang="en-US" sz="2800" b="0" i="0">
                                    <a:solidFill>
                                      <a:srgbClr val="09405E"/>
                                    </a:solidFill>
                                    <a:latin typeface="Cambria Math" charset="0"/>
                                  </a:rPr>
                                  <m:t>+</m:t>
                                </m:r>
                                <m:r>
                                  <a:rPr lang="zh-CN" altLang="en-US" sz="2800" b="0" i="1">
                                    <a:solidFill>
                                      <a:srgbClr val="09405E"/>
                                    </a:solidFill>
                                    <a:latin typeface="Cambria Math" charset="0"/>
                                  </a:rPr>
                                  <m:t>𝑏</m:t>
                                </m:r>
                                <m:r>
                                  <a:rPr lang="zh-CN" altLang="en-US" sz="2800" b="0" i="0">
                                    <a:solidFill>
                                      <a:srgbClr val="09405E"/>
                                    </a:solidFill>
                                    <a:latin typeface="Cambria Math" charset="0"/>
                                  </a:rPr>
                                  <m:t>)=1</m:t>
                                </m:r>
                              </m:e>
                            </m:mr>
                            <m:mr>
                              <m:e>
                                <m:sSub>
                                  <m:sSubPr>
                                    <m:ctrlPr>
                                      <a:rPr lang="zh-CN" altLang="en-US" sz="2800" b="0" i="1">
                                        <a:solidFill>
                                          <a:srgbClr val="09405E"/>
                                        </a:solidFill>
                                        <a:latin typeface="Cambria Math" panose="02040503050406030204" pitchFamily="18" charset="0"/>
                                      </a:rPr>
                                    </m:ctrlPr>
                                  </m:sSubPr>
                                  <m:e>
                                    <m:r>
                                      <a:rPr lang="zh-CN" altLang="en-US" sz="2800" b="0" i="1">
                                        <a:solidFill>
                                          <a:srgbClr val="09405E"/>
                                        </a:solidFill>
                                        <a:latin typeface="Cambria Math" charset="0"/>
                                      </a:rPr>
                                      <m:t>𝛼</m:t>
                                    </m:r>
                                  </m:e>
                                  <m:sub>
                                    <m:r>
                                      <a:rPr lang="zh-CN" altLang="en-US" sz="2800" b="0" i="1">
                                        <a:solidFill>
                                          <a:srgbClr val="09405E"/>
                                        </a:solidFill>
                                        <a:latin typeface="Cambria Math" charset="0"/>
                                      </a:rPr>
                                      <m:t>𝑖</m:t>
                                    </m:r>
                                  </m:sub>
                                </m:sSub>
                                <m:r>
                                  <a:rPr lang="zh-CN" altLang="en-US" sz="2800" b="0" i="0">
                                    <a:solidFill>
                                      <a:srgbClr val="09405E"/>
                                    </a:solidFill>
                                    <a:latin typeface="Cambria Math" charset="0"/>
                                  </a:rPr>
                                  <m:t>=</m:t>
                                </m:r>
                                <m:r>
                                  <a:rPr lang="zh-CN" altLang="en-US" sz="2800" b="0" i="1">
                                    <a:solidFill>
                                      <a:srgbClr val="09405E"/>
                                    </a:solidFill>
                                    <a:latin typeface="Cambria Math" charset="0"/>
                                  </a:rPr>
                                  <m:t>𝐶</m:t>
                                </m:r>
                                <m:r>
                                  <a:rPr lang="zh-CN" altLang="en-US" sz="2800" b="0" i="0">
                                    <a:solidFill>
                                      <a:srgbClr val="09405E"/>
                                    </a:solidFill>
                                    <a:latin typeface="Cambria Math" charset="0"/>
                                  </a:rPr>
                                  <m:t>   ⇒</m:t>
                                </m:r>
                                <m:sSub>
                                  <m:sSubPr>
                                    <m:ctrlPr>
                                      <a:rPr lang="zh-CN" altLang="en-US" sz="2800" b="0" i="1">
                                        <a:solidFill>
                                          <a:srgbClr val="09405E"/>
                                        </a:solidFill>
                                        <a:latin typeface="Cambria Math" panose="02040503050406030204" pitchFamily="18" charset="0"/>
                                      </a:rPr>
                                    </m:ctrlPr>
                                  </m:sSubPr>
                                  <m:e>
                                    <m:r>
                                      <a:rPr lang="zh-CN" altLang="en-US" sz="2800" b="0" i="1">
                                        <a:solidFill>
                                          <a:srgbClr val="09405E"/>
                                        </a:solidFill>
                                        <a:latin typeface="Cambria Math" charset="0"/>
                                      </a:rPr>
                                      <m:t>𝑦</m:t>
                                    </m:r>
                                  </m:e>
                                  <m:sub>
                                    <m:r>
                                      <a:rPr lang="zh-CN" altLang="en-US" sz="2800" b="0" i="1">
                                        <a:solidFill>
                                          <a:srgbClr val="09405E"/>
                                        </a:solidFill>
                                        <a:latin typeface="Cambria Math" charset="0"/>
                                      </a:rPr>
                                      <m:t>𝑖</m:t>
                                    </m:r>
                                  </m:sub>
                                </m:sSub>
                                <m:r>
                                  <a:rPr lang="zh-CN" altLang="en-US" sz="2800" b="0" i="0">
                                    <a:solidFill>
                                      <a:srgbClr val="09405E"/>
                                    </a:solidFill>
                                    <a:latin typeface="Cambria Math" charset="0"/>
                                  </a:rPr>
                                  <m:t>(</m:t>
                                </m:r>
                                <m:sSup>
                                  <m:sSupPr>
                                    <m:ctrlPr>
                                      <a:rPr lang="zh-CN" altLang="en-US" sz="2800" b="0" i="1">
                                        <a:solidFill>
                                          <a:srgbClr val="09405E"/>
                                        </a:solidFill>
                                        <a:latin typeface="Cambria Math" panose="02040503050406030204" pitchFamily="18" charset="0"/>
                                      </a:rPr>
                                    </m:ctrlPr>
                                  </m:sSupPr>
                                  <m:e>
                                    <m:r>
                                      <a:rPr lang="zh-CN" altLang="en-US" sz="2800" b="1" i="1">
                                        <a:solidFill>
                                          <a:srgbClr val="09405E"/>
                                        </a:solidFill>
                                        <a:latin typeface="Cambria Math" charset="0"/>
                                      </a:rPr>
                                      <m:t>𝒘</m:t>
                                    </m:r>
                                  </m:e>
                                  <m:sup>
                                    <m:r>
                                      <m:rPr>
                                        <m:sty m:val="p"/>
                                      </m:rPr>
                                      <a:rPr lang="zh-CN" altLang="en-US" sz="2800" b="0" i="0">
                                        <a:solidFill>
                                          <a:srgbClr val="09405E"/>
                                        </a:solidFill>
                                        <a:latin typeface="Cambria Math" charset="0"/>
                                      </a:rPr>
                                      <m:t>T</m:t>
                                    </m:r>
                                  </m:sup>
                                </m:sSup>
                                <m:sSub>
                                  <m:sSubPr>
                                    <m:ctrlPr>
                                      <a:rPr lang="zh-CN" altLang="en-US" sz="2800" b="0" i="1">
                                        <a:solidFill>
                                          <a:srgbClr val="09405E"/>
                                        </a:solidFill>
                                        <a:latin typeface="Cambria Math" panose="02040503050406030204" pitchFamily="18" charset="0"/>
                                      </a:rPr>
                                    </m:ctrlPr>
                                  </m:sSubPr>
                                  <m:e>
                                    <m:r>
                                      <a:rPr lang="zh-CN" altLang="en-US" sz="2800" b="1" i="1">
                                        <a:solidFill>
                                          <a:srgbClr val="09405E"/>
                                        </a:solidFill>
                                        <a:latin typeface="Cambria Math" charset="0"/>
                                      </a:rPr>
                                      <m:t>𝒙</m:t>
                                    </m:r>
                                  </m:e>
                                  <m:sub>
                                    <m:r>
                                      <a:rPr lang="zh-CN" altLang="en-US" sz="2800" b="0" i="1">
                                        <a:solidFill>
                                          <a:srgbClr val="09405E"/>
                                        </a:solidFill>
                                        <a:latin typeface="Cambria Math" charset="0"/>
                                      </a:rPr>
                                      <m:t>𝑖</m:t>
                                    </m:r>
                                  </m:sub>
                                </m:sSub>
                                <m:r>
                                  <a:rPr lang="zh-CN" altLang="en-US" sz="2800" b="0" i="0">
                                    <a:solidFill>
                                      <a:srgbClr val="09405E"/>
                                    </a:solidFill>
                                    <a:latin typeface="Cambria Math" charset="0"/>
                                  </a:rPr>
                                  <m:t>+</m:t>
                                </m:r>
                                <m:r>
                                  <a:rPr lang="zh-CN" altLang="en-US" sz="2800" b="0" i="1">
                                    <a:solidFill>
                                      <a:srgbClr val="09405E"/>
                                    </a:solidFill>
                                    <a:latin typeface="Cambria Math" charset="0"/>
                                  </a:rPr>
                                  <m:t>𝑏</m:t>
                                </m:r>
                                <m:r>
                                  <a:rPr lang="zh-CN" altLang="en-US" sz="2800" b="0" i="0">
                                    <a:solidFill>
                                      <a:srgbClr val="09405E"/>
                                    </a:solidFill>
                                    <a:latin typeface="Cambria Math" charset="0"/>
                                  </a:rPr>
                                  <m:t>)</m:t>
                                </m:r>
                                <m:r>
                                  <m:rPr>
                                    <m:nor/>
                                  </m:rPr>
                                  <a:rPr lang="zh-CN" altLang="en-US" sz="2800" b="0" i="1">
                                    <a:solidFill>
                                      <a:srgbClr val="09405E"/>
                                    </a:solidFill>
                                    <a:latin typeface="Cambria Math" charset="0"/>
                                  </a:rPr>
                                  <m:t>≤</m:t>
                                </m:r>
                                <m:r>
                                  <a:rPr lang="zh-CN" altLang="en-US" sz="2800" b="0" i="0">
                                    <a:solidFill>
                                      <a:srgbClr val="09405E"/>
                                    </a:solidFill>
                                    <a:latin typeface="Cambria Math" charset="0"/>
                                  </a:rPr>
                                  <m:t>1</m:t>
                                </m:r>
                              </m:e>
                            </m:mr>
                          </m:m>
                        </m:e>
                      </m:d>
                    </m:oMath>
                  </m:oMathPara>
                </a14:m>
                <a:endParaRPr lang="zh-CN" altLang="en-US" sz="2800" dirty="0">
                  <a:solidFill>
                    <a:srgbClr val="09405E"/>
                  </a:solidFill>
                </a:endParaRPr>
              </a:p>
            </p:txBody>
          </p:sp>
        </mc:Choice>
        <mc:Fallback>
          <p:sp>
            <p:nvSpPr>
              <p:cNvPr id="4" name="矩形 3">
                <a:extLst>
                  <a:ext uri="{FF2B5EF4-FFF2-40B4-BE49-F238E27FC236}">
                    <a16:creationId xmlns:a16="http://schemas.microsoft.com/office/drawing/2014/main" id="{D887FD8A-668B-061F-8EFF-7497905ED5D4}"/>
                  </a:ext>
                </a:extLst>
              </p:cNvPr>
              <p:cNvSpPr>
                <a:spLocks noRot="1" noChangeAspect="1" noMove="1" noResize="1" noEditPoints="1" noAdjustHandles="1" noChangeArrowheads="1" noChangeShapeType="1" noTextEdit="1"/>
              </p:cNvSpPr>
              <p:nvPr/>
            </p:nvSpPr>
            <p:spPr>
              <a:xfrm>
                <a:off x="1860685" y="2922481"/>
                <a:ext cx="5753177" cy="1687834"/>
              </a:xfrm>
              <a:prstGeom prst="rect">
                <a:avLst/>
              </a:prstGeom>
              <a:blipFill>
                <a:blip r:embed="rId3"/>
                <a:stretch>
                  <a:fillRect l="-50220" t="-217910" b="-310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8236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SMO: </a:t>
            </a:r>
            <a:r>
              <a:rPr lang="zh-CN" altLang="en-US" dirty="0"/>
              <a:t>第二个变量的选择</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lang="zh-CN" altLang="en-US" dirty="0"/>
                  <a:t>选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charset="0"/>
                            <a:ea typeface="Cambria Math" panose="02040503050406030204" pitchFamily="18" charset="0"/>
                          </a:rPr>
                          <m:t>2</m:t>
                        </m:r>
                      </m:sub>
                    </m:sSub>
                  </m:oMath>
                </a14:m>
                <a:r>
                  <a:rPr lang="zh-CN" altLang="en-US" dirty="0"/>
                  <a:t>的标准？</a:t>
                </a:r>
                <a:endParaRPr lang="en-US" altLang="zh-CN" dirty="0"/>
              </a:p>
              <a:p>
                <a:endParaRPr lang="en-US" altLang="zh-CN" dirty="0"/>
              </a:p>
              <a:p>
                <a:endParaRPr lang="en-US" altLang="zh-CN" dirty="0"/>
              </a:p>
              <a:p>
                <a:endParaRPr lang="en-US" altLang="zh-CN" dirty="0"/>
              </a:p>
              <a:p>
                <a:r>
                  <a:rPr lang="zh-CN" altLang="en-US" dirty="0"/>
                  <a:t>其中</a:t>
                </a:r>
                <a14:m>
                  <m:oMath xmlns:m="http://schemas.openxmlformats.org/officeDocument/2006/math">
                    <m:r>
                      <a:rPr lang="en-US" altLang="zh-CN" i="1" dirty="0">
                        <a:latin typeface="Cambria Math" charset="0"/>
                      </a:rPr>
                      <m:t>𝜂</m:t>
                    </m:r>
                    <m:r>
                      <a:rPr lang="en-US" altLang="zh-CN" i="1" dirty="0">
                        <a:latin typeface="Cambria Math" charset="0"/>
                      </a:rPr>
                      <m:t>=</m:t>
                    </m:r>
                    <m:sSub>
                      <m:sSubPr>
                        <m:ctrlPr>
                          <a:rPr lang="zh-CN" altLang="zh-CN" i="1" dirty="0">
                            <a:latin typeface="Cambria Math" panose="02040503050406030204" pitchFamily="18" charset="0"/>
                          </a:rPr>
                        </m:ctrlPr>
                      </m:sSubPr>
                      <m:e>
                        <m:r>
                          <a:rPr lang="en-US" altLang="zh-CN" i="1" dirty="0">
                            <a:latin typeface="Cambria Math" charset="0"/>
                          </a:rPr>
                          <m:t>𝐾</m:t>
                        </m:r>
                      </m:e>
                      <m:sub>
                        <m:r>
                          <a:rPr lang="en-US" altLang="zh-CN" i="1" dirty="0">
                            <a:latin typeface="Cambria Math" charset="0"/>
                          </a:rPr>
                          <m:t>11</m:t>
                        </m:r>
                      </m:sub>
                    </m:sSub>
                    <m:r>
                      <a:rPr lang="en-US" altLang="zh-CN" i="1" dirty="0">
                        <a:latin typeface="Cambria Math" charset="0"/>
                      </a:rPr>
                      <m:t>+</m:t>
                    </m:r>
                    <m:sSub>
                      <m:sSubPr>
                        <m:ctrlPr>
                          <a:rPr lang="zh-CN" altLang="zh-CN" i="1" dirty="0">
                            <a:latin typeface="Cambria Math" panose="02040503050406030204" pitchFamily="18" charset="0"/>
                          </a:rPr>
                        </m:ctrlPr>
                      </m:sSubPr>
                      <m:e>
                        <m:r>
                          <a:rPr lang="en-US" altLang="zh-CN" i="1" dirty="0">
                            <a:latin typeface="Cambria Math" charset="0"/>
                          </a:rPr>
                          <m:t>𝐾</m:t>
                        </m:r>
                      </m:e>
                      <m:sub>
                        <m:r>
                          <a:rPr lang="en-US" altLang="zh-CN" i="1" dirty="0">
                            <a:latin typeface="Cambria Math" charset="0"/>
                          </a:rPr>
                          <m:t>22</m:t>
                        </m:r>
                      </m:sub>
                    </m:sSub>
                    <m:r>
                      <a:rPr lang="en-US" altLang="zh-CN" i="1" dirty="0">
                        <a:latin typeface="Cambria Math" charset="0"/>
                      </a:rPr>
                      <m:t>−2</m:t>
                    </m:r>
                    <m:sSub>
                      <m:sSubPr>
                        <m:ctrlPr>
                          <a:rPr lang="zh-CN" altLang="zh-CN" i="1" dirty="0">
                            <a:latin typeface="Cambria Math" panose="02040503050406030204" pitchFamily="18" charset="0"/>
                          </a:rPr>
                        </m:ctrlPr>
                      </m:sSubPr>
                      <m:e>
                        <m:r>
                          <a:rPr lang="en-US" altLang="zh-CN" i="1" dirty="0">
                            <a:latin typeface="Cambria Math" charset="0"/>
                          </a:rPr>
                          <m:t>𝐾</m:t>
                        </m:r>
                      </m:e>
                      <m:sub>
                        <m:r>
                          <a:rPr lang="en-US" altLang="zh-CN" i="1" dirty="0">
                            <a:latin typeface="Cambria Math" charset="0"/>
                          </a:rPr>
                          <m:t>12</m:t>
                        </m:r>
                      </m:sub>
                    </m:sSub>
                  </m:oMath>
                </a14:m>
                <a:r>
                  <a:rPr lang="zh-CN" altLang="zh-CN" dirty="0">
                    <a:effectLst/>
                  </a:rPr>
                  <a:t> </a:t>
                </a:r>
                <a:endParaRPr lang="en-US" altLang="zh-CN" dirty="0"/>
              </a:p>
              <a:p>
                <a:pPr>
                  <a:lnSpc>
                    <a:spcPct val="110000"/>
                  </a:lnSpc>
                </a:pPr>
                <a:endParaRPr lang="en-US" altLang="zh-CN" dirty="0"/>
              </a:p>
              <a:p>
                <a:pPr>
                  <a:lnSpc>
                    <a:spcPct val="110000"/>
                  </a:lnSpc>
                </a:pPr>
                <a:r>
                  <a:rPr lang="zh-CN" altLang="en-US" dirty="0"/>
                  <a:t>选择使</a:t>
                </a:r>
                <a14:m>
                  <m:oMath xmlns:m="http://schemas.openxmlformats.org/officeDocument/2006/math">
                    <m:d>
                      <m:dPr>
                        <m:begChr m:val="|"/>
                        <m:endChr m:val="|"/>
                        <m:ctrlPr>
                          <a:rPr lang="hr-HR" altLang="zh-CN" i="1" smtClean="0">
                            <a:latin typeface="Cambria Math" panose="02040503050406030204" pitchFamily="18" charset="0"/>
                          </a:rPr>
                        </m:ctrlPr>
                      </m:dPr>
                      <m:e>
                        <m:sSub>
                          <m:sSubPr>
                            <m:ctrlPr>
                              <a:rPr lang="zh-CN" altLang="en-US" i="1" dirty="0">
                                <a:latin typeface="Cambria Math" panose="02040503050406030204" pitchFamily="18" charset="0"/>
                              </a:rPr>
                            </m:ctrlPr>
                          </m:sSubPr>
                          <m:e>
                            <m:r>
                              <a:rPr lang="en-US" altLang="zh-CN" i="1" dirty="0">
                                <a:latin typeface="Cambria Math" charset="0"/>
                              </a:rPr>
                              <m:t>𝐸</m:t>
                            </m:r>
                          </m:e>
                          <m:sub>
                            <m:r>
                              <a:rPr lang="en-US" altLang="zh-CN" i="1" dirty="0">
                                <a:latin typeface="Cambria Math" charset="0"/>
                              </a:rPr>
                              <m:t>1</m:t>
                            </m:r>
                          </m:sub>
                        </m:sSub>
                        <m:r>
                          <a:rPr lang="en-US" altLang="zh-CN" i="1" dirty="0">
                            <a:latin typeface="Cambria Math" charset="0"/>
                          </a:rPr>
                          <m:t>−</m:t>
                        </m:r>
                        <m:sSub>
                          <m:sSubPr>
                            <m:ctrlPr>
                              <a:rPr lang="zh-CN" altLang="en-US" i="1" dirty="0">
                                <a:latin typeface="Cambria Math" panose="02040503050406030204" pitchFamily="18" charset="0"/>
                              </a:rPr>
                            </m:ctrlPr>
                          </m:sSubPr>
                          <m:e>
                            <m:r>
                              <a:rPr lang="en-US" altLang="zh-CN" i="1" dirty="0">
                                <a:latin typeface="Cambria Math" charset="0"/>
                              </a:rPr>
                              <m:t>𝐸</m:t>
                            </m:r>
                          </m:e>
                          <m:sub>
                            <m:r>
                              <a:rPr lang="en-US" altLang="zh-CN" i="1" dirty="0">
                                <a:latin typeface="Cambria Math" charset="0"/>
                              </a:rPr>
                              <m:t>2</m:t>
                            </m:r>
                          </m:sub>
                        </m:sSub>
                      </m:e>
                    </m:d>
                  </m:oMath>
                </a14:m>
                <a:r>
                  <a:rPr lang="zh-CN" altLang="en-US" dirty="0"/>
                  <a:t>最大的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i="1">
                            <a:latin typeface="Cambria Math" charset="0"/>
                            <a:ea typeface="Cambria Math" panose="02040503050406030204" pitchFamily="18" charset="0"/>
                          </a:rPr>
                          <m:t>2</m:t>
                        </m:r>
                      </m:sub>
                    </m:sSub>
                  </m:oMath>
                </a14:m>
                <a:endParaRPr lang="en-US" altLang="zh-CN" dirty="0"/>
              </a:p>
              <a:p>
                <a:pPr>
                  <a:lnSpc>
                    <a:spcPct val="110000"/>
                  </a:lnSpc>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𝛼</m:t>
                        </m:r>
                      </m:e>
                      <m:sub>
                        <m:r>
                          <a:rPr lang="en-US" altLang="zh-CN" b="0" i="1" smtClean="0">
                            <a:latin typeface="Cambria Math" charset="0"/>
                            <a:ea typeface="Cambria Math" panose="02040503050406030204" pitchFamily="18" charset="0"/>
                          </a:rPr>
                          <m:t>1</m:t>
                        </m:r>
                      </m:sub>
                    </m:sSub>
                  </m:oMath>
                </a14:m>
                <a:r>
                  <a:rPr lang="zh-CN" altLang="en-US" dirty="0"/>
                  <a:t>固定，</a:t>
                </a:r>
                <a14:m>
                  <m:oMath xmlns:m="http://schemas.openxmlformats.org/officeDocument/2006/math">
                    <m:sSub>
                      <m:sSubPr>
                        <m:ctrlPr>
                          <a:rPr lang="zh-CN" altLang="en-US" i="1" dirty="0">
                            <a:latin typeface="Cambria Math" panose="02040503050406030204" pitchFamily="18" charset="0"/>
                          </a:rPr>
                        </m:ctrlPr>
                      </m:sSubPr>
                      <m:e>
                        <m:r>
                          <a:rPr lang="en-US" altLang="zh-CN" i="1" dirty="0">
                            <a:latin typeface="Cambria Math" charset="0"/>
                          </a:rPr>
                          <m:t>𝐸</m:t>
                        </m:r>
                      </m:e>
                      <m:sub>
                        <m:r>
                          <a:rPr lang="en-US" altLang="zh-CN" i="1" dirty="0">
                            <a:latin typeface="Cambria Math" charset="0"/>
                          </a:rPr>
                          <m:t>1</m:t>
                        </m:r>
                      </m:sub>
                    </m:sSub>
                  </m:oMath>
                </a14:m>
                <a:r>
                  <a:rPr lang="zh-CN" altLang="en-US" dirty="0"/>
                  <a:t>固定。</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i="1" dirty="0">
                  <a:latin typeface="Times New Roman" panose="02020603050405020304" pitchFamily="18" charset="0"/>
                  <a:cs typeface="Times New Roman" panose="02020603050405020304" pitchFamily="18" charset="0"/>
                </a:endParaRPr>
              </a:p>
              <a:p>
                <a:pPr>
                  <a:lnSpc>
                    <a:spcPct val="110000"/>
                  </a:lnSpc>
                </a:pPr>
                <a:r>
                  <a:rPr lang="en-US" altLang="zh-CN" i="1" dirty="0" err="1">
                    <a:latin typeface="Times New Roman" panose="02020603050405020304" pitchFamily="18" charset="0"/>
                    <a:cs typeface="Times New Roman" panose="02020603050405020304" pitchFamily="18" charset="0"/>
                  </a:rPr>
                  <a:t>E</a:t>
                </a:r>
                <a:r>
                  <a:rPr lang="en-US" altLang="zh-CN" i="1" baseline="-25000" dirty="0" err="1">
                    <a:latin typeface="Times New Roman" panose="02020603050405020304" pitchFamily="18" charset="0"/>
                    <a:cs typeface="Times New Roman" panose="02020603050405020304" pitchFamily="18" charset="0"/>
                  </a:rPr>
                  <a:t>i</a:t>
                </a:r>
                <a:r>
                  <a:rPr lang="zh-CN" altLang="en-US" dirty="0"/>
                  <a:t>很关键，怎么样使得算法高效？</a:t>
                </a:r>
              </a:p>
              <a:p>
                <a:endParaRPr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l="-964" t="-1979" b="-3842"/>
                </a:stretch>
              </a:blipFill>
            </p:spPr>
            <p:txBody>
              <a:bodyPr/>
              <a:lstStyle/>
              <a:p>
                <a:r>
                  <a:rPr lang="zh-CN" altLang="en-US">
                    <a:noFill/>
                  </a:rPr>
                  <a:t> </a:t>
                </a:r>
              </a:p>
            </p:txBody>
          </p:sp>
        </mc:Fallback>
      </mc:AlternateContent>
      <p:graphicFrame>
        <p:nvGraphicFramePr>
          <p:cNvPr id="4" name="Object 11"/>
          <p:cNvGraphicFramePr>
            <a:graphicFrameLocks noChangeAspect="1"/>
          </p:cNvGraphicFramePr>
          <p:nvPr>
            <p:extLst>
              <p:ext uri="{D42A27DB-BD31-4B8C-83A1-F6EECF244321}">
                <p14:modId xmlns:p14="http://schemas.microsoft.com/office/powerpoint/2010/main" val="1432089824"/>
              </p:ext>
            </p:extLst>
          </p:nvPr>
        </p:nvGraphicFramePr>
        <p:xfrm>
          <a:off x="3507562" y="4504534"/>
          <a:ext cx="4741312" cy="1259950"/>
        </p:xfrm>
        <a:graphic>
          <a:graphicData uri="http://schemas.openxmlformats.org/presentationml/2006/ole">
            <mc:AlternateContent xmlns:mc="http://schemas.openxmlformats.org/markup-compatibility/2006">
              <mc:Choice xmlns:v="urn:schemas-microsoft-com:vml" Requires="v">
                <p:oleObj name="Equation" r:id="rId4" imgW="43281600" imgH="11582400" progId="Equation.DSMT4">
                  <p:embed/>
                </p:oleObj>
              </mc:Choice>
              <mc:Fallback>
                <p:oleObj name="Equation" r:id="rId4" imgW="43281600" imgH="11582400" progId="Equation.DSMT4">
                  <p:embed/>
                  <p:pic>
                    <p:nvPicPr>
                      <p:cNvPr id="0" name=""/>
                      <p:cNvPicPr>
                        <a:picLocks noChangeAspect="1"/>
                      </p:cNvPicPr>
                      <p:nvPr/>
                    </p:nvPicPr>
                    <p:blipFill>
                      <a:blip r:embed="rId5"/>
                      <a:stretch>
                        <a:fillRect/>
                      </a:stretch>
                    </p:blipFill>
                    <p:spPr>
                      <a:xfrm>
                        <a:off x="3507562" y="4504534"/>
                        <a:ext cx="4741312" cy="1259950"/>
                      </a:xfrm>
                      <a:prstGeom prst="rect">
                        <a:avLst/>
                      </a:prstGeom>
                      <a:noFill/>
                      <a:ln w="9525">
                        <a:noFill/>
                      </a:ln>
                    </p:spPr>
                  </p:pic>
                </p:oleObj>
              </mc:Fallback>
            </mc:AlternateContent>
          </a:graphicData>
        </a:graphic>
      </p:graphicFrame>
      <mc:AlternateContent xmlns:mc="http://schemas.openxmlformats.org/markup-compatibility/2006" xmlns:a14="http://schemas.microsoft.com/office/drawing/2010/main">
        <mc:Choice Requires="a14">
          <p:sp>
            <p:nvSpPr>
              <p:cNvPr id="6" name="矩形 5"/>
              <p:cNvSpPr/>
              <p:nvPr/>
            </p:nvSpPr>
            <p:spPr>
              <a:xfrm>
                <a:off x="1430078" y="1589011"/>
                <a:ext cx="5465535" cy="9859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2800" i="1" smtClean="0">
                              <a:solidFill>
                                <a:srgbClr val="09405E"/>
                              </a:solidFill>
                              <a:latin typeface="Cambria Math" panose="02040503050406030204" pitchFamily="18" charset="0"/>
                            </a:rPr>
                          </m:ctrlPr>
                        </m:sSubSupPr>
                        <m:e>
                          <m:r>
                            <a:rPr lang="en-US" altLang="zh-CN" sz="2800" i="1">
                              <a:solidFill>
                                <a:srgbClr val="09405E"/>
                              </a:solidFill>
                              <a:latin typeface="Cambria Math" charset="0"/>
                            </a:rPr>
                            <m:t>𝛼</m:t>
                          </m:r>
                        </m:e>
                        <m:sub>
                          <m:r>
                            <a:rPr lang="en-US" altLang="zh-CN" sz="2800" i="1">
                              <a:solidFill>
                                <a:srgbClr val="09405E"/>
                              </a:solidFill>
                              <a:latin typeface="Cambria Math" charset="0"/>
                            </a:rPr>
                            <m:t>2</m:t>
                          </m:r>
                        </m:sub>
                        <m:sup>
                          <m:r>
                            <m:rPr>
                              <m:sty m:val="p"/>
                            </m:rPr>
                            <a:rPr lang="en-US" altLang="zh-CN" sz="2800">
                              <a:solidFill>
                                <a:srgbClr val="09405E"/>
                              </a:solidFill>
                              <a:latin typeface="Cambria Math" charset="0"/>
                            </a:rPr>
                            <m:t>new</m:t>
                          </m:r>
                          <m:r>
                            <a:rPr lang="en-US" altLang="zh-CN" sz="2800">
                              <a:solidFill>
                                <a:srgbClr val="09405E"/>
                              </a:solidFill>
                              <a:latin typeface="Cambria Math" charset="0"/>
                            </a:rPr>
                            <m:t>,</m:t>
                          </m:r>
                          <m:r>
                            <m:rPr>
                              <m:sty m:val="p"/>
                            </m:rPr>
                            <a:rPr lang="en-US" altLang="zh-CN" sz="2800">
                              <a:solidFill>
                                <a:srgbClr val="09405E"/>
                              </a:solidFill>
                              <a:latin typeface="Cambria Math" charset="0"/>
                            </a:rPr>
                            <m:t>unclipped</m:t>
                          </m:r>
                        </m:sup>
                      </m:sSubSup>
                      <m:r>
                        <a:rPr lang="en-US" altLang="zh-CN" sz="2800" i="1">
                          <a:solidFill>
                            <a:srgbClr val="09405E"/>
                          </a:solidFill>
                          <a:latin typeface="Cambria Math" charset="0"/>
                        </a:rPr>
                        <m:t>=</m:t>
                      </m:r>
                      <m:sSubSup>
                        <m:sSubSupPr>
                          <m:ctrlPr>
                            <a:rPr lang="zh-CN"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rPr>
                            <m:t>𝛼</m:t>
                          </m:r>
                        </m:e>
                        <m:sub>
                          <m:r>
                            <a:rPr lang="en-US" altLang="zh-CN" sz="2800" i="1">
                              <a:solidFill>
                                <a:srgbClr val="09405E"/>
                              </a:solidFill>
                              <a:latin typeface="Cambria Math" charset="0"/>
                            </a:rPr>
                            <m:t>2</m:t>
                          </m:r>
                        </m:sub>
                        <m:sup>
                          <m:r>
                            <m:rPr>
                              <m:sty m:val="p"/>
                            </m:rPr>
                            <a:rPr lang="en-US" altLang="zh-CN" sz="2800">
                              <a:solidFill>
                                <a:srgbClr val="09405E"/>
                              </a:solidFill>
                              <a:latin typeface="Cambria Math" charset="0"/>
                            </a:rPr>
                            <m:t>old</m:t>
                          </m:r>
                        </m:sup>
                      </m:sSubSup>
                      <m:r>
                        <a:rPr lang="en-US" altLang="zh-CN" sz="2800" i="1">
                          <a:solidFill>
                            <a:srgbClr val="09405E"/>
                          </a:solidFill>
                          <a:latin typeface="Cambria Math" charset="0"/>
                        </a:rPr>
                        <m:t>+</m:t>
                      </m:r>
                      <m:f>
                        <m:fPr>
                          <m:ctrlPr>
                            <a:rPr lang="zh-CN" altLang="zh-CN" sz="2800" i="1">
                              <a:solidFill>
                                <a:srgbClr val="09405E"/>
                              </a:solidFill>
                              <a:latin typeface="Cambria Math" panose="02040503050406030204" pitchFamily="18" charset="0"/>
                            </a:rPr>
                          </m:ctrlPr>
                        </m:fPr>
                        <m:num>
                          <m:sSub>
                            <m:sSubPr>
                              <m:ctrlPr>
                                <a:rPr lang="zh-CN"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2</m:t>
                              </m:r>
                            </m:sub>
                          </m:sSub>
                          <m:r>
                            <a:rPr lang="en-US" altLang="zh-CN" sz="2800" i="1">
                              <a:solidFill>
                                <a:srgbClr val="09405E"/>
                              </a:solidFill>
                              <a:latin typeface="Cambria Math" charset="0"/>
                            </a:rPr>
                            <m:t>(</m:t>
                          </m:r>
                          <m:sSub>
                            <m:sSubPr>
                              <m:ctrlPr>
                                <a:rPr lang="zh-CN" altLang="zh-CN" sz="2800" i="1" smtClean="0">
                                  <a:solidFill>
                                    <a:srgbClr val="C00000"/>
                                  </a:solidFill>
                                  <a:latin typeface="Cambria Math" panose="02040503050406030204" pitchFamily="18" charset="0"/>
                                </a:rPr>
                              </m:ctrlPr>
                            </m:sSubPr>
                            <m:e>
                              <m:r>
                                <a:rPr lang="en-US" altLang="zh-CN" sz="2800" i="1">
                                  <a:solidFill>
                                    <a:srgbClr val="C00000"/>
                                  </a:solidFill>
                                  <a:latin typeface="Cambria Math" charset="0"/>
                                </a:rPr>
                                <m:t>𝐸</m:t>
                              </m:r>
                            </m:e>
                            <m:sub>
                              <m:r>
                                <a:rPr lang="en-US" altLang="zh-CN" sz="2800" i="1">
                                  <a:solidFill>
                                    <a:srgbClr val="C00000"/>
                                  </a:solidFill>
                                  <a:latin typeface="Cambria Math" charset="0"/>
                                </a:rPr>
                                <m:t>1</m:t>
                              </m:r>
                            </m:sub>
                          </m:sSub>
                          <m:r>
                            <a:rPr lang="en-US" altLang="zh-CN" sz="2800" i="1">
                              <a:solidFill>
                                <a:srgbClr val="C00000"/>
                              </a:solidFill>
                              <a:latin typeface="Cambria Math" charset="0"/>
                            </a:rPr>
                            <m:t>−</m:t>
                          </m:r>
                          <m:sSub>
                            <m:sSubPr>
                              <m:ctrlPr>
                                <a:rPr lang="zh-CN"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𝐸</m:t>
                              </m:r>
                            </m:e>
                            <m:sub>
                              <m:r>
                                <a:rPr lang="en-US" altLang="zh-CN" sz="2800" i="1">
                                  <a:solidFill>
                                    <a:srgbClr val="C00000"/>
                                  </a:solidFill>
                                  <a:latin typeface="Cambria Math" charset="0"/>
                                </a:rPr>
                                <m:t>2</m:t>
                              </m:r>
                            </m:sub>
                          </m:sSub>
                          <m:r>
                            <a:rPr lang="en-US" altLang="zh-CN" sz="2800" i="1">
                              <a:solidFill>
                                <a:srgbClr val="09405E"/>
                              </a:solidFill>
                              <a:latin typeface="Cambria Math" charset="0"/>
                            </a:rPr>
                            <m:t>)</m:t>
                          </m:r>
                        </m:num>
                        <m:den>
                          <m:r>
                            <a:rPr lang="en-US" altLang="zh-CN" sz="2800" i="1">
                              <a:solidFill>
                                <a:srgbClr val="09405E"/>
                              </a:solidFill>
                              <a:latin typeface="Cambria Math" charset="0"/>
                            </a:rPr>
                            <m:t>𝜂</m:t>
                          </m:r>
                        </m:den>
                      </m:f>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430078" y="1589011"/>
                <a:ext cx="5465535" cy="98591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971814" y="6385034"/>
                <a:ext cx="2382062" cy="523220"/>
              </a:xfrm>
              <a:prstGeom prst="rect">
                <a:avLst/>
              </a:prstGeom>
            </p:spPr>
            <p:txBody>
              <a:bodyPr wrap="none">
                <a:spAutoFit/>
              </a:bodyPr>
              <a:lstStyle/>
              <a:p>
                <a:r>
                  <a:rPr lang="zh-CN" altLang="zh-CN" sz="2800" kern="100" dirty="0">
                    <a:solidFill>
                      <a:srgbClr val="C00000"/>
                    </a:solidFill>
                    <a:latin typeface="Microsoft YaHei" charset="-122"/>
                    <a:ea typeface="Microsoft YaHei" charset="-122"/>
                    <a:cs typeface="Microsoft YaHei" charset="-122"/>
                  </a:rPr>
                  <a:t>保存所有的</a:t>
                </a:r>
                <a14:m>
                  <m:oMath xmlns:m="http://schemas.openxmlformats.org/officeDocument/2006/math">
                    <m:sSub>
                      <m:sSubPr>
                        <m:ctrlPr>
                          <a:rPr lang="zh-CN" altLang="zh-CN" sz="2800" i="1" kern="100">
                            <a:solidFill>
                              <a:srgbClr val="C00000"/>
                            </a:solidFill>
                            <a:latin typeface="Cambria Math" panose="02040503050406030204" pitchFamily="18" charset="0"/>
                            <a:ea typeface="Microsoft YaHei" charset="-122"/>
                            <a:cs typeface="Microsoft YaHei" charset="-122"/>
                          </a:rPr>
                        </m:ctrlPr>
                      </m:sSubPr>
                      <m:e>
                        <m:r>
                          <a:rPr lang="en-US" altLang="zh-CN" sz="2800" i="1" kern="100">
                            <a:solidFill>
                              <a:srgbClr val="C00000"/>
                            </a:solidFill>
                            <a:latin typeface="Cambria Math" charset="0"/>
                            <a:ea typeface="Microsoft YaHei" charset="-122"/>
                            <a:cs typeface="Microsoft YaHei" charset="-122"/>
                          </a:rPr>
                          <m:t>𝐸</m:t>
                        </m:r>
                      </m:e>
                      <m:sub>
                        <m:r>
                          <a:rPr lang="en-US" altLang="zh-CN" sz="2800" i="1" kern="100">
                            <a:solidFill>
                              <a:srgbClr val="C00000"/>
                            </a:solidFill>
                            <a:latin typeface="Cambria Math" charset="0"/>
                            <a:ea typeface="Microsoft YaHei" charset="-122"/>
                            <a:cs typeface="Microsoft YaHei" charset="-122"/>
                          </a:rPr>
                          <m:t>𝑖</m:t>
                        </m:r>
                      </m:sub>
                    </m:sSub>
                  </m:oMath>
                </a14:m>
                <a:r>
                  <a:rPr lang="zh-CN" altLang="zh-CN" sz="2800" dirty="0">
                    <a:solidFill>
                      <a:srgbClr val="C00000"/>
                    </a:solidFill>
                    <a:effectLst/>
                    <a:latin typeface="Microsoft YaHei" charset="-122"/>
                    <a:ea typeface="Microsoft YaHei" charset="-122"/>
                    <a:cs typeface="Microsoft YaHei" charset="-122"/>
                  </a:rPr>
                  <a:t> </a:t>
                </a:r>
                <a:endParaRPr lang="zh-CN" altLang="en-US" sz="2800" dirty="0">
                  <a:solidFill>
                    <a:srgbClr val="C00000"/>
                  </a:solidFill>
                  <a:latin typeface="Microsoft YaHei" charset="-122"/>
                  <a:ea typeface="Microsoft YaHei"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2971814" y="6385034"/>
                <a:ext cx="2382062" cy="523220"/>
              </a:xfrm>
              <a:prstGeom prst="rect">
                <a:avLst/>
              </a:prstGeom>
              <a:blipFill rotWithShape="0">
                <a:blip r:embed="rId7"/>
                <a:stretch>
                  <a:fillRect l="-5385" t="-11628"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5481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F78CDE8-5F4E-7E0B-3F25-A2C09F71ED11}"/>
                  </a:ext>
                </a:extLst>
              </p:cNvPr>
              <p:cNvSpPr>
                <a:spLocks noGrp="1"/>
              </p:cNvSpPr>
              <p:nvPr>
                <p:ph sz="quarter" idx="10"/>
              </p:nvPr>
            </p:nvSpPr>
            <p:spPr>
              <a:xfrm>
                <a:off x="630237" y="1147763"/>
                <a:ext cx="11213420" cy="5237271"/>
              </a:xfrm>
            </p:spPr>
            <p:txBody>
              <a:bodyPr/>
              <a:lstStyle/>
              <a:p>
                <a:pPr>
                  <a:lnSpc>
                    <a:spcPct val="100000"/>
                  </a:lnSpc>
                  <a:spcBef>
                    <a:spcPts val="600"/>
                  </a:spcBef>
                </a:pPr>
                <a:r>
                  <a:rPr lang="zh-CN" altLang="en-US" sz="1800" dirty="0">
                    <a:solidFill>
                      <a:srgbClr val="09405E"/>
                    </a:solidFill>
                    <a:cs typeface="Times New Roman" panose="02020603050405020304" pitchFamily="18" charset="0"/>
                  </a:rPr>
                  <a:t>更新完变量后，更新</a:t>
                </a:r>
                <a14:m>
                  <m:oMath xmlns:m="http://schemas.openxmlformats.org/officeDocument/2006/math">
                    <m:r>
                      <a:rPr lang="en-US" altLang="zh-CN" sz="1800" i="1" dirty="0" smtClean="0">
                        <a:solidFill>
                          <a:srgbClr val="09405E"/>
                        </a:solidFill>
                        <a:latin typeface="Cambria Math" panose="02040503050406030204" pitchFamily="18" charset="0"/>
                        <a:cs typeface="Times New Roman" panose="02020603050405020304" pitchFamily="18" charset="0"/>
                      </a:rPr>
                      <m:t>𝑏</m:t>
                    </m:r>
                  </m:oMath>
                </a14:m>
                <a:endParaRPr lang="en-US" altLang="zh-CN" sz="1800" dirty="0">
                  <a:solidFill>
                    <a:srgbClr val="09405E"/>
                  </a:solidFill>
                  <a:cs typeface="Times New Roman" panose="02020603050405020304" pitchFamily="18" charset="0"/>
                </a:endParaRPr>
              </a:p>
              <a:p>
                <a:pPr>
                  <a:lnSpc>
                    <a:spcPct val="100000"/>
                  </a:lnSpc>
                  <a:spcBef>
                    <a:spcPts val="600"/>
                  </a:spcBef>
                </a:pPr>
                <a14:m>
                  <m:oMath xmlns:m="http://schemas.openxmlformats.org/officeDocument/2006/math">
                    <m:sSubSup>
                      <m:sSubSupPr>
                        <m:ctrlPr>
                          <a:rPr lang="zh-CN" altLang="zh-CN" sz="1800" i="1" kern="100" smtClean="0">
                            <a:solidFill>
                              <a:srgbClr val="09405E"/>
                            </a:solidFill>
                            <a:effectLst/>
                            <a:latin typeface="Cambria Math" panose="02040503050406030204" pitchFamily="18" charset="0"/>
                            <a:ea typeface="Cambria Math" panose="02040503050406030204" pitchFamily="18" charset="0"/>
                          </a:rPr>
                        </m:ctrlPr>
                      </m:sSubSupPr>
                      <m:e>
                        <m:r>
                          <a:rPr lang="en-US" altLang="zh-CN" sz="1800" i="1" kern="100">
                            <a:solidFill>
                              <a:srgbClr val="09405E"/>
                            </a:solidFill>
                            <a:effectLst/>
                            <a:latin typeface="Cambria Math" panose="02040503050406030204" pitchFamily="18" charset="0"/>
                            <a:ea typeface="方正博雅宋_GBK"/>
                            <a:cs typeface="Times New Roman" panose="02020603050405020304" pitchFamily="18" charset="0"/>
                          </a:rPr>
                          <m:t>𝛼</m:t>
                        </m:r>
                      </m:e>
                      <m:sub>
                        <m:r>
                          <a:rPr lang="en-US" altLang="zh-CN" sz="1800" kern="100">
                            <a:solidFill>
                              <a:srgbClr val="09405E"/>
                            </a:solidFill>
                            <a:effectLst/>
                            <a:latin typeface="Cambria Math" panose="02040503050406030204" pitchFamily="18" charset="0"/>
                            <a:ea typeface="方正博雅宋_GBK"/>
                            <a:cs typeface="Times New Roman" panose="02020603050405020304" pitchFamily="18" charset="0"/>
                          </a:rPr>
                          <m:t>1</m:t>
                        </m:r>
                      </m:sub>
                      <m:sup>
                        <m:r>
                          <m:rPr>
                            <m:sty m:val="p"/>
                          </m:rPr>
                          <a:rPr lang="en-US" altLang="zh-CN" sz="1800" kern="100">
                            <a:solidFill>
                              <a:srgbClr val="09405E"/>
                            </a:solidFill>
                            <a:effectLst/>
                            <a:latin typeface="Cambria Math" panose="02040503050406030204" pitchFamily="18" charset="0"/>
                            <a:ea typeface="方正博雅宋_GBK"/>
                            <a:cs typeface="Times New Roman" panose="02020603050405020304" pitchFamily="18" charset="0"/>
                          </a:rPr>
                          <m:t>new</m:t>
                        </m:r>
                      </m:sup>
                    </m:sSubSup>
                    <m:r>
                      <a:rPr lang="en-US" altLang="zh-CN" sz="1800" kern="100">
                        <a:solidFill>
                          <a:srgbClr val="09405E"/>
                        </a:solidFill>
                        <a:effectLst/>
                        <a:latin typeface="Cambria Math" panose="02040503050406030204" pitchFamily="18" charset="0"/>
                        <a:ea typeface="方正博雅宋_GBK"/>
                        <a:cs typeface="Times New Roman" panose="02020603050405020304" pitchFamily="18" charset="0"/>
                      </a:rPr>
                      <m:t>&gt;0</m:t>
                    </m:r>
                  </m:oMath>
                </a14:m>
                <a:r>
                  <a:rPr kumimoji="1" lang="zh-CN" altLang="en-US" sz="1800" dirty="0">
                    <a:solidFill>
                      <a:srgbClr val="09405E"/>
                    </a:solidFill>
                  </a:rPr>
                  <a:t>，根据</a:t>
                </a:r>
                <a:r>
                  <a:rPr kumimoji="1" lang="en-US" altLang="zh-CN" sz="1800" dirty="0">
                    <a:solidFill>
                      <a:srgbClr val="09405E"/>
                    </a:solidFill>
                  </a:rPr>
                  <a:t>KKT</a:t>
                </a:r>
                <a:r>
                  <a:rPr kumimoji="1" lang="zh-CN" altLang="en-US" sz="1800" dirty="0">
                    <a:solidFill>
                      <a:srgbClr val="09405E"/>
                    </a:solidFill>
                  </a:rPr>
                  <a:t>条件：</a:t>
                </a:r>
                <a:endParaRPr kumimoji="1" lang="en-US" altLang="zh-CN" sz="1800" dirty="0">
                  <a:solidFill>
                    <a:srgbClr val="09405E"/>
                  </a:solidFill>
                </a:endParaRPr>
              </a:p>
              <a:p>
                <a:pPr>
                  <a:lnSpc>
                    <a:spcPct val="100000"/>
                  </a:lnSpc>
                  <a:spcBef>
                    <a:spcPts val="600"/>
                  </a:spcBef>
                </a:pPr>
                <a:endParaRPr kumimoji="1" lang="en-US" altLang="zh-CN" sz="1800" dirty="0">
                  <a:solidFill>
                    <a:srgbClr val="09405E"/>
                  </a:solidFill>
                </a:endParaRPr>
              </a:p>
              <a:p>
                <a:pPr>
                  <a:lnSpc>
                    <a:spcPct val="100000"/>
                  </a:lnSpc>
                  <a:spcBef>
                    <a:spcPts val="600"/>
                  </a:spcBef>
                </a:pPr>
                <a:endParaRPr kumimoji="1" lang="en-US" altLang="zh-CN" sz="1800" dirty="0">
                  <a:solidFill>
                    <a:srgbClr val="09405E"/>
                  </a:solidFill>
                </a:endParaRPr>
              </a:p>
              <a:p>
                <a:pPr>
                  <a:lnSpc>
                    <a:spcPct val="100000"/>
                  </a:lnSpc>
                  <a:spcBef>
                    <a:spcPts val="600"/>
                  </a:spcBef>
                </a:pPr>
                <a:endParaRPr kumimoji="1" lang="en-US" altLang="zh-CN" sz="1800" dirty="0">
                  <a:solidFill>
                    <a:srgbClr val="09405E"/>
                  </a:solidFill>
                </a:endParaRPr>
              </a:p>
              <a:p>
                <a:pPr>
                  <a:lnSpc>
                    <a:spcPct val="100000"/>
                  </a:lnSpc>
                  <a:spcBef>
                    <a:spcPts val="600"/>
                  </a:spcBef>
                </a:pPr>
                <a:endParaRPr kumimoji="1" lang="en-US" altLang="zh-CN" sz="1800" dirty="0">
                  <a:solidFill>
                    <a:srgbClr val="09405E"/>
                  </a:solidFill>
                </a:endParaRPr>
              </a:p>
              <a:p>
                <a:pPr>
                  <a:lnSpc>
                    <a:spcPct val="150000"/>
                  </a:lnSpc>
                </a:pPr>
                <a:r>
                  <a:rPr lang="zh-CN" altLang="en-US" sz="1800" dirty="0">
                    <a:solidFill>
                      <a:srgbClr val="09405E"/>
                    </a:solidFill>
                  </a:rPr>
                  <a:t>引入：</a:t>
                </a:r>
                <a:r>
                  <a:rPr lang="en-US" altLang="zh-CN" sz="1800" dirty="0">
                    <a:solidFill>
                      <a:srgbClr val="09405E"/>
                    </a:solidFill>
                    <a:cs typeface="Cambria Math" panose="02040503050406030204" charset="0"/>
                  </a:rPr>
                  <a:t> </a:t>
                </a:r>
                <a14:m>
                  <m:oMath xmlns:m="http://schemas.openxmlformats.org/officeDocument/2006/math">
                    <m:sSub>
                      <m:sSubPr>
                        <m:ctrlPr>
                          <a:rPr lang="en-US" altLang="zh-CN" sz="1800" i="1">
                            <a:solidFill>
                              <a:srgbClr val="09405E"/>
                            </a:solidFill>
                            <a:latin typeface="Cambria Math" panose="02040503050406030204" pitchFamily="18" charset="0"/>
                            <a:cs typeface="Cambria Math" panose="02040503050406030204" charset="0"/>
                          </a:rPr>
                        </m:ctrlPr>
                      </m:sSubPr>
                      <m:e>
                        <m:r>
                          <a:rPr lang="en-US" altLang="zh-CN" sz="1800" i="1">
                            <a:solidFill>
                              <a:srgbClr val="09405E"/>
                            </a:solidFill>
                            <a:latin typeface="Cambria Math" charset="0"/>
                            <a:cs typeface="Cambria Math" panose="02040503050406030204" charset="0"/>
                          </a:rPr>
                          <m:t>𝐸</m:t>
                        </m:r>
                      </m:e>
                      <m:sub>
                        <m:r>
                          <a:rPr lang="en-US" altLang="zh-CN" sz="1800" i="1">
                            <a:solidFill>
                              <a:srgbClr val="09405E"/>
                            </a:solidFill>
                            <a:latin typeface="Cambria Math" charset="0"/>
                            <a:cs typeface="Cambria Math" panose="02040503050406030204" charset="0"/>
                          </a:rPr>
                          <m:t>1</m:t>
                        </m:r>
                      </m:sub>
                    </m:sSub>
                    <m:r>
                      <a:rPr lang="en-US" altLang="zh-CN" sz="1800" i="1">
                        <a:solidFill>
                          <a:srgbClr val="09405E"/>
                        </a:solidFill>
                        <a:latin typeface="Cambria Math" panose="02040503050406030204" charset="0"/>
                        <a:cs typeface="Cambria Math" panose="02040503050406030204" charset="0"/>
                      </a:rPr>
                      <m:t>=</m:t>
                    </m:r>
                    <m:r>
                      <a:rPr lang="en-US" altLang="zh-CN" sz="1800" i="1">
                        <a:solidFill>
                          <a:srgbClr val="09405E"/>
                        </a:solidFill>
                        <a:latin typeface="Cambria Math" panose="02040503050406030204" pitchFamily="18" charset="0"/>
                      </a:rPr>
                      <m:t>𝑓</m:t>
                    </m:r>
                    <m:d>
                      <m:dPr>
                        <m:ctrlPr>
                          <a:rPr lang="zh-CN" altLang="zh-CN" sz="1800" i="1">
                            <a:solidFill>
                              <a:srgbClr val="09405E"/>
                            </a:solidFill>
                            <a:latin typeface="Cambria Math" panose="02040503050406030204" pitchFamily="18" charset="0"/>
                          </a:rPr>
                        </m:ctrlPr>
                      </m:dPr>
                      <m:e>
                        <m:sSub>
                          <m:sSubPr>
                            <m:ctrlPr>
                              <a:rPr lang="zh-CN" altLang="zh-CN" sz="1800" i="1">
                                <a:solidFill>
                                  <a:srgbClr val="09405E"/>
                                </a:solidFill>
                                <a:latin typeface="Cambria Math" panose="02040503050406030204" pitchFamily="18" charset="0"/>
                              </a:rPr>
                            </m:ctrlPr>
                          </m:sSubPr>
                          <m:e>
                            <m:r>
                              <a:rPr lang="en-US" altLang="zh-CN" sz="1800" b="1" i="1">
                                <a:solidFill>
                                  <a:srgbClr val="09405E"/>
                                </a:solidFill>
                                <a:latin typeface="Cambria Math" panose="02040503050406030204" pitchFamily="18" charset="0"/>
                              </a:rPr>
                              <m:t>𝒙</m:t>
                            </m:r>
                          </m:e>
                          <m:sub>
                            <m:r>
                              <a:rPr lang="en-US" altLang="zh-CN" sz="1800" b="0" i="1" smtClean="0">
                                <a:solidFill>
                                  <a:srgbClr val="09405E"/>
                                </a:solidFill>
                                <a:latin typeface="Cambria Math" panose="02040503050406030204" pitchFamily="18" charset="0"/>
                              </a:rPr>
                              <m:t>1</m:t>
                            </m:r>
                          </m:sub>
                        </m:sSub>
                      </m:e>
                    </m:d>
                    <m:r>
                      <a:rPr lang="en-US" altLang="zh-CN" sz="1800" i="1">
                        <a:solidFill>
                          <a:srgbClr val="09405E"/>
                        </a:solidFill>
                        <a:latin typeface="Cambria Math" panose="02040503050406030204" pitchFamily="18" charset="0"/>
                      </a:rPr>
                      <m:t>−</m:t>
                    </m:r>
                    <m:sSub>
                      <m:sSubPr>
                        <m:ctrlPr>
                          <a:rPr lang="zh-CN" altLang="zh-CN" sz="1800" i="1">
                            <a:solidFill>
                              <a:srgbClr val="09405E"/>
                            </a:solidFill>
                            <a:latin typeface="Cambria Math" panose="02040503050406030204" pitchFamily="18" charset="0"/>
                          </a:rPr>
                        </m:ctrlPr>
                      </m:sSubPr>
                      <m:e>
                        <m:r>
                          <a:rPr lang="en-US" altLang="zh-CN" sz="1800" i="1">
                            <a:solidFill>
                              <a:srgbClr val="09405E"/>
                            </a:solidFill>
                            <a:latin typeface="Cambria Math" panose="02040503050406030204" pitchFamily="18" charset="0"/>
                          </a:rPr>
                          <m:t>𝑦</m:t>
                        </m:r>
                      </m:e>
                      <m:sub>
                        <m:r>
                          <a:rPr lang="en-US" altLang="zh-CN" sz="1800" b="0" i="1" smtClean="0">
                            <a:solidFill>
                              <a:srgbClr val="09405E"/>
                            </a:solidFill>
                            <a:latin typeface="Cambria Math" panose="02040503050406030204" pitchFamily="18" charset="0"/>
                          </a:rPr>
                          <m:t>1</m:t>
                        </m:r>
                      </m:sub>
                    </m:sSub>
                    <m:r>
                      <a:rPr lang="en-US" altLang="zh-CN" sz="1800" b="0" i="1" smtClean="0">
                        <a:solidFill>
                          <a:srgbClr val="09405E"/>
                        </a:solidFill>
                        <a:latin typeface="Cambria Math" panose="02040503050406030204" pitchFamily="18" charset="0"/>
                      </a:rPr>
                      <m:t>=</m:t>
                    </m:r>
                    <m:nary>
                      <m:naryPr>
                        <m:chr m:val="∑"/>
                        <m:limLoc m:val="undOvr"/>
                        <m:ctrlPr>
                          <a:rPr lang="zh-CN" altLang="en-US" sz="1800" i="1">
                            <a:solidFill>
                              <a:srgbClr val="09405E"/>
                            </a:solidFill>
                            <a:latin typeface="Cambria Math" panose="02040503050406030204" pitchFamily="18" charset="0"/>
                          </a:rPr>
                        </m:ctrlPr>
                      </m:naryPr>
                      <m:sub>
                        <m:r>
                          <a:rPr lang="zh-CN" altLang="en-US" sz="1800" i="1">
                            <a:solidFill>
                              <a:srgbClr val="09405E"/>
                            </a:solidFill>
                            <a:latin typeface="Cambria Math" panose="02040503050406030204" pitchFamily="18" charset="0"/>
                          </a:rPr>
                          <m:t>𝑖</m:t>
                        </m:r>
                        <m:r>
                          <a:rPr lang="zh-CN" altLang="en-US" sz="1800">
                            <a:solidFill>
                              <a:srgbClr val="09405E"/>
                            </a:solidFill>
                            <a:latin typeface="Cambria Math" panose="02040503050406030204" pitchFamily="18" charset="0"/>
                          </a:rPr>
                          <m:t>=3</m:t>
                        </m:r>
                      </m:sub>
                      <m:sup>
                        <m:r>
                          <a:rPr lang="zh-CN" altLang="en-US" sz="1800" i="1">
                            <a:solidFill>
                              <a:srgbClr val="09405E"/>
                            </a:solidFill>
                            <a:latin typeface="Cambria Math" panose="02040503050406030204" pitchFamily="18" charset="0"/>
                          </a:rPr>
                          <m:t>𝑁</m:t>
                        </m:r>
                      </m:sup>
                      <m:e>
                        <m:sSub>
                          <m:sSubPr>
                            <m:ctrlPr>
                              <a:rPr lang="zh-CN" altLang="en-US" sz="1800" i="1">
                                <a:solidFill>
                                  <a:srgbClr val="09405E"/>
                                </a:solidFill>
                                <a:latin typeface="Cambria Math" panose="02040503050406030204" pitchFamily="18" charset="0"/>
                              </a:rPr>
                            </m:ctrlPr>
                          </m:sSubPr>
                          <m:e>
                            <m:r>
                              <a:rPr lang="zh-CN" altLang="en-US" sz="1800" i="1">
                                <a:solidFill>
                                  <a:srgbClr val="09405E"/>
                                </a:solidFill>
                                <a:latin typeface="Cambria Math" panose="02040503050406030204" pitchFamily="18" charset="0"/>
                              </a:rPr>
                              <m:t>𝛼</m:t>
                            </m:r>
                          </m:e>
                          <m:sub>
                            <m:r>
                              <a:rPr lang="zh-CN" altLang="en-US" sz="1800" i="1">
                                <a:solidFill>
                                  <a:srgbClr val="09405E"/>
                                </a:solidFill>
                                <a:latin typeface="Cambria Math" panose="02040503050406030204" pitchFamily="18" charset="0"/>
                              </a:rPr>
                              <m:t>𝑖</m:t>
                            </m:r>
                          </m:sub>
                        </m:sSub>
                      </m:e>
                    </m:nary>
                    <m:sSub>
                      <m:sSubPr>
                        <m:ctrlPr>
                          <a:rPr lang="zh-CN" altLang="en-US" sz="1800" i="1">
                            <a:solidFill>
                              <a:srgbClr val="09405E"/>
                            </a:solidFill>
                            <a:latin typeface="Cambria Math" panose="02040503050406030204" pitchFamily="18" charset="0"/>
                          </a:rPr>
                        </m:ctrlPr>
                      </m:sSubPr>
                      <m:e>
                        <m:r>
                          <a:rPr lang="zh-CN" altLang="en-US" sz="1800" i="1">
                            <a:solidFill>
                              <a:srgbClr val="09405E"/>
                            </a:solidFill>
                            <a:latin typeface="Cambria Math" panose="02040503050406030204" pitchFamily="18" charset="0"/>
                          </a:rPr>
                          <m:t>𝑦</m:t>
                        </m:r>
                      </m:e>
                      <m:sub>
                        <m:r>
                          <a:rPr lang="zh-CN" altLang="en-US" sz="1800" i="1">
                            <a:solidFill>
                              <a:srgbClr val="09405E"/>
                            </a:solidFill>
                            <a:latin typeface="Cambria Math" panose="02040503050406030204" pitchFamily="18" charset="0"/>
                          </a:rPr>
                          <m:t>𝑖</m:t>
                        </m:r>
                      </m:sub>
                    </m:sSub>
                    <m:sSub>
                      <m:sSubPr>
                        <m:ctrlPr>
                          <a:rPr lang="zh-CN" altLang="en-US" sz="1800" i="1">
                            <a:solidFill>
                              <a:srgbClr val="09405E"/>
                            </a:solidFill>
                            <a:latin typeface="Cambria Math" panose="02040503050406030204" pitchFamily="18" charset="0"/>
                          </a:rPr>
                        </m:ctrlPr>
                      </m:sSubPr>
                      <m:e>
                        <m:r>
                          <a:rPr lang="zh-CN" altLang="en-US" sz="1800" i="1">
                            <a:solidFill>
                              <a:srgbClr val="09405E"/>
                            </a:solidFill>
                            <a:latin typeface="Cambria Math" panose="02040503050406030204" pitchFamily="18" charset="0"/>
                          </a:rPr>
                          <m:t>𝐾</m:t>
                        </m:r>
                      </m:e>
                      <m:sub>
                        <m:r>
                          <a:rPr lang="zh-CN" altLang="en-US" sz="1800" i="1">
                            <a:solidFill>
                              <a:srgbClr val="09405E"/>
                            </a:solidFill>
                            <a:latin typeface="Cambria Math" panose="02040503050406030204" pitchFamily="18" charset="0"/>
                          </a:rPr>
                          <m:t>𝑖</m:t>
                        </m:r>
                        <m:r>
                          <a:rPr lang="zh-CN" altLang="en-US" sz="1800">
                            <a:solidFill>
                              <a:srgbClr val="09405E"/>
                            </a:solidFill>
                            <a:latin typeface="Cambria Math" panose="02040503050406030204" pitchFamily="18" charset="0"/>
                          </a:rPr>
                          <m:t>1</m:t>
                        </m:r>
                      </m:sub>
                    </m:sSub>
                    <m:r>
                      <a:rPr lang="en-US" altLang="zh-CN" sz="1800" b="0" i="1" smtClean="0">
                        <a:solidFill>
                          <a:srgbClr val="09405E"/>
                        </a:solidFill>
                        <a:latin typeface="Cambria Math" panose="02040503050406030204" pitchFamily="18" charset="0"/>
                      </a:rPr>
                      <m:t>+</m:t>
                    </m:r>
                    <m:sSubSup>
                      <m:sSubSupPr>
                        <m:ctrlPr>
                          <a:rPr lang="zh-CN" altLang="en-US" sz="1800" i="1">
                            <a:solidFill>
                              <a:srgbClr val="09405E"/>
                            </a:solidFill>
                            <a:latin typeface="Cambria Math" panose="02040503050406030204" pitchFamily="18" charset="0"/>
                          </a:rPr>
                        </m:ctrlPr>
                      </m:sSubSupPr>
                      <m:e>
                        <m:r>
                          <a:rPr lang="zh-CN" altLang="en-US" sz="1800" i="1">
                            <a:solidFill>
                              <a:srgbClr val="09405E"/>
                            </a:solidFill>
                            <a:latin typeface="Cambria Math" panose="02040503050406030204" pitchFamily="18" charset="0"/>
                          </a:rPr>
                          <m:t>𝛼</m:t>
                        </m:r>
                      </m:e>
                      <m:sub>
                        <m:r>
                          <a:rPr lang="zh-CN" altLang="en-US" sz="1800">
                            <a:solidFill>
                              <a:srgbClr val="09405E"/>
                            </a:solidFill>
                            <a:latin typeface="Cambria Math" panose="02040503050406030204" pitchFamily="18" charset="0"/>
                          </a:rPr>
                          <m:t>1</m:t>
                        </m:r>
                      </m:sub>
                      <m:sup>
                        <m:r>
                          <m:rPr>
                            <m:sty m:val="p"/>
                          </m:rPr>
                          <a:rPr lang="zh-CN" altLang="en-US" sz="1800">
                            <a:solidFill>
                              <a:srgbClr val="09405E"/>
                            </a:solidFill>
                            <a:latin typeface="Cambria Math" panose="02040503050406030204" pitchFamily="18" charset="0"/>
                          </a:rPr>
                          <m:t>old</m:t>
                        </m:r>
                      </m:sup>
                    </m:sSubSup>
                    <m:sSub>
                      <m:sSubPr>
                        <m:ctrlPr>
                          <a:rPr lang="zh-CN" altLang="en-US" sz="1800" i="1">
                            <a:solidFill>
                              <a:srgbClr val="09405E"/>
                            </a:solidFill>
                            <a:latin typeface="Cambria Math" panose="02040503050406030204" pitchFamily="18" charset="0"/>
                          </a:rPr>
                        </m:ctrlPr>
                      </m:sSubPr>
                      <m:e>
                        <m:r>
                          <a:rPr lang="zh-CN" altLang="en-US" sz="1800" i="1">
                            <a:solidFill>
                              <a:srgbClr val="09405E"/>
                            </a:solidFill>
                            <a:latin typeface="Cambria Math" panose="02040503050406030204" pitchFamily="18" charset="0"/>
                          </a:rPr>
                          <m:t>𝑦</m:t>
                        </m:r>
                      </m:e>
                      <m:sub>
                        <m:r>
                          <a:rPr lang="zh-CN" altLang="en-US" sz="1800">
                            <a:solidFill>
                              <a:srgbClr val="09405E"/>
                            </a:solidFill>
                            <a:latin typeface="Cambria Math" panose="02040503050406030204" pitchFamily="18" charset="0"/>
                          </a:rPr>
                          <m:t>1</m:t>
                        </m:r>
                      </m:sub>
                    </m:sSub>
                    <m:sSub>
                      <m:sSubPr>
                        <m:ctrlPr>
                          <a:rPr lang="zh-CN" altLang="en-US" sz="1800" i="1">
                            <a:solidFill>
                              <a:srgbClr val="09405E"/>
                            </a:solidFill>
                            <a:latin typeface="Cambria Math" panose="02040503050406030204" pitchFamily="18" charset="0"/>
                          </a:rPr>
                        </m:ctrlPr>
                      </m:sSubPr>
                      <m:e>
                        <m:r>
                          <a:rPr lang="zh-CN" altLang="en-US" sz="1800" i="1">
                            <a:solidFill>
                              <a:srgbClr val="09405E"/>
                            </a:solidFill>
                            <a:latin typeface="Cambria Math" panose="02040503050406030204" pitchFamily="18" charset="0"/>
                          </a:rPr>
                          <m:t>𝐾</m:t>
                        </m:r>
                      </m:e>
                      <m:sub>
                        <m:r>
                          <a:rPr lang="zh-CN" altLang="en-US" sz="1800">
                            <a:solidFill>
                              <a:srgbClr val="09405E"/>
                            </a:solidFill>
                            <a:latin typeface="Cambria Math" panose="02040503050406030204" pitchFamily="18" charset="0"/>
                          </a:rPr>
                          <m:t>11</m:t>
                        </m:r>
                      </m:sub>
                    </m:sSub>
                    <m:r>
                      <a:rPr lang="en-US" altLang="zh-CN" sz="1800" b="0" i="1" smtClean="0">
                        <a:solidFill>
                          <a:srgbClr val="09405E"/>
                        </a:solidFill>
                        <a:latin typeface="Cambria Math" panose="02040503050406030204" pitchFamily="18" charset="0"/>
                      </a:rPr>
                      <m:t>+</m:t>
                    </m:r>
                    <m:sSubSup>
                      <m:sSubSupPr>
                        <m:ctrlPr>
                          <a:rPr lang="zh-CN" altLang="en-US" sz="1800" i="1">
                            <a:solidFill>
                              <a:srgbClr val="09405E"/>
                            </a:solidFill>
                            <a:latin typeface="Cambria Math" panose="02040503050406030204" pitchFamily="18" charset="0"/>
                          </a:rPr>
                        </m:ctrlPr>
                      </m:sSubSupPr>
                      <m:e>
                        <m:r>
                          <a:rPr lang="zh-CN" altLang="en-US" sz="1800" i="1">
                            <a:solidFill>
                              <a:srgbClr val="09405E"/>
                            </a:solidFill>
                            <a:latin typeface="Cambria Math" panose="02040503050406030204" pitchFamily="18" charset="0"/>
                          </a:rPr>
                          <m:t>𝛼</m:t>
                        </m:r>
                      </m:e>
                      <m:sub>
                        <m:r>
                          <a:rPr lang="zh-CN" altLang="en-US" sz="1800">
                            <a:solidFill>
                              <a:srgbClr val="09405E"/>
                            </a:solidFill>
                            <a:latin typeface="Cambria Math" panose="02040503050406030204" pitchFamily="18" charset="0"/>
                          </a:rPr>
                          <m:t>2</m:t>
                        </m:r>
                      </m:sub>
                      <m:sup>
                        <m:r>
                          <m:rPr>
                            <m:sty m:val="p"/>
                          </m:rPr>
                          <a:rPr lang="zh-CN" altLang="en-US" sz="1800">
                            <a:solidFill>
                              <a:srgbClr val="09405E"/>
                            </a:solidFill>
                            <a:latin typeface="Cambria Math" panose="02040503050406030204" pitchFamily="18" charset="0"/>
                          </a:rPr>
                          <m:t>old</m:t>
                        </m:r>
                      </m:sup>
                    </m:sSubSup>
                    <m:sSub>
                      <m:sSubPr>
                        <m:ctrlPr>
                          <a:rPr lang="zh-CN" altLang="en-US" sz="1800" i="1">
                            <a:solidFill>
                              <a:srgbClr val="09405E"/>
                            </a:solidFill>
                            <a:latin typeface="Cambria Math" panose="02040503050406030204" pitchFamily="18" charset="0"/>
                          </a:rPr>
                        </m:ctrlPr>
                      </m:sSubPr>
                      <m:e>
                        <m:r>
                          <a:rPr lang="zh-CN" altLang="en-US" sz="1800" i="1">
                            <a:solidFill>
                              <a:srgbClr val="09405E"/>
                            </a:solidFill>
                            <a:latin typeface="Cambria Math" panose="02040503050406030204" pitchFamily="18" charset="0"/>
                          </a:rPr>
                          <m:t>𝑦</m:t>
                        </m:r>
                      </m:e>
                      <m:sub>
                        <m:r>
                          <a:rPr lang="zh-CN" altLang="en-US" sz="1800">
                            <a:solidFill>
                              <a:srgbClr val="09405E"/>
                            </a:solidFill>
                            <a:latin typeface="Cambria Math" panose="02040503050406030204" pitchFamily="18" charset="0"/>
                          </a:rPr>
                          <m:t>2</m:t>
                        </m:r>
                      </m:sub>
                    </m:sSub>
                    <m:sSub>
                      <m:sSubPr>
                        <m:ctrlPr>
                          <a:rPr lang="zh-CN" altLang="en-US" sz="1800" i="1">
                            <a:solidFill>
                              <a:srgbClr val="09405E"/>
                            </a:solidFill>
                            <a:latin typeface="Cambria Math" panose="02040503050406030204" pitchFamily="18" charset="0"/>
                          </a:rPr>
                        </m:ctrlPr>
                      </m:sSubPr>
                      <m:e>
                        <m:r>
                          <a:rPr lang="zh-CN" altLang="en-US" sz="1800" i="1">
                            <a:solidFill>
                              <a:srgbClr val="09405E"/>
                            </a:solidFill>
                            <a:latin typeface="Cambria Math" panose="02040503050406030204" pitchFamily="18" charset="0"/>
                          </a:rPr>
                          <m:t>𝐾</m:t>
                        </m:r>
                      </m:e>
                      <m:sub>
                        <m:r>
                          <a:rPr lang="zh-CN" altLang="en-US" sz="1800">
                            <a:solidFill>
                              <a:srgbClr val="09405E"/>
                            </a:solidFill>
                            <a:latin typeface="Cambria Math" panose="02040503050406030204" pitchFamily="18" charset="0"/>
                          </a:rPr>
                          <m:t>21</m:t>
                        </m:r>
                      </m:sub>
                    </m:sSub>
                    <m:r>
                      <a:rPr lang="zh-CN" altLang="en-US" sz="1800">
                        <a:solidFill>
                          <a:srgbClr val="09405E"/>
                        </a:solidFill>
                        <a:latin typeface="Cambria Math" panose="02040503050406030204" pitchFamily="18" charset="0"/>
                      </a:rPr>
                      <m:t>+</m:t>
                    </m:r>
                    <m:sSup>
                      <m:sSupPr>
                        <m:ctrlPr>
                          <a:rPr lang="zh-CN" altLang="en-US" sz="1800" i="1">
                            <a:solidFill>
                              <a:srgbClr val="09405E"/>
                            </a:solidFill>
                            <a:latin typeface="Cambria Math" panose="02040503050406030204" pitchFamily="18" charset="0"/>
                          </a:rPr>
                        </m:ctrlPr>
                      </m:sSupPr>
                      <m:e>
                        <m:r>
                          <a:rPr lang="zh-CN" altLang="en-US" sz="1800" i="1">
                            <a:solidFill>
                              <a:srgbClr val="09405E"/>
                            </a:solidFill>
                            <a:latin typeface="Cambria Math" panose="02040503050406030204" pitchFamily="18" charset="0"/>
                          </a:rPr>
                          <m:t>𝑏</m:t>
                        </m:r>
                      </m:e>
                      <m:sup>
                        <m:r>
                          <m:rPr>
                            <m:sty m:val="p"/>
                          </m:rPr>
                          <a:rPr lang="zh-CN" altLang="en-US" sz="1800">
                            <a:solidFill>
                              <a:srgbClr val="09405E"/>
                            </a:solidFill>
                            <a:latin typeface="Cambria Math" panose="02040503050406030204" pitchFamily="18" charset="0"/>
                          </a:rPr>
                          <m:t>old</m:t>
                        </m:r>
                      </m:sup>
                    </m:sSup>
                  </m:oMath>
                </a14:m>
                <a:endParaRPr lang="en-US" altLang="zh-CN" sz="1800" dirty="0">
                  <a:solidFill>
                    <a:srgbClr val="09405E"/>
                  </a:solidFill>
                </a:endParaRPr>
              </a:p>
              <a:p>
                <a:pPr>
                  <a:lnSpc>
                    <a:spcPct val="150000"/>
                  </a:lnSpc>
                </a:pPr>
                <a:r>
                  <a:rPr lang="zh-CN" altLang="en-US" sz="1800" dirty="0">
                    <a:solidFill>
                      <a:srgbClr val="09405E"/>
                    </a:solidFill>
                  </a:rPr>
                  <a:t>得到</a:t>
                </a:r>
                <a:endParaRPr lang="en-US" altLang="zh-CN" sz="1800" dirty="0">
                  <a:solidFill>
                    <a:srgbClr val="09405E"/>
                  </a:solidFill>
                </a:endParaRPr>
              </a:p>
              <a:p>
                <a:pPr>
                  <a:lnSpc>
                    <a:spcPct val="150000"/>
                  </a:lnSpc>
                </a:pPr>
                <a:endParaRPr lang="en-US" altLang="zh-CN" sz="1800" dirty="0">
                  <a:solidFill>
                    <a:srgbClr val="09405E"/>
                  </a:solidFill>
                </a:endParaRPr>
              </a:p>
              <a:p>
                <a:pPr>
                  <a:lnSpc>
                    <a:spcPct val="150000"/>
                  </a:lnSpc>
                </a:pPr>
                <a:endParaRPr lang="en-US" altLang="zh-CN" sz="1000" dirty="0">
                  <a:solidFill>
                    <a:srgbClr val="09405E"/>
                  </a:solidFill>
                </a:endParaRPr>
              </a:p>
              <a:p>
                <a:pPr>
                  <a:lnSpc>
                    <a:spcPct val="150000"/>
                  </a:lnSpc>
                </a:pPr>
                <a:r>
                  <a:rPr lang="zh-CN" altLang="en-US" sz="1800" dirty="0">
                    <a:solidFill>
                      <a:srgbClr val="09405E"/>
                    </a:solidFill>
                  </a:rPr>
                  <a:t>如果</a:t>
                </a:r>
                <a14:m>
                  <m:oMath xmlns:m="http://schemas.openxmlformats.org/officeDocument/2006/math">
                    <m:r>
                      <a:rPr lang="en-US" altLang="zh-CN" sz="1800" b="0" i="0" kern="100" smtClean="0">
                        <a:solidFill>
                          <a:srgbClr val="09405E"/>
                        </a:solidFill>
                        <a:effectLst/>
                        <a:latin typeface="Cambria Math" panose="02040503050406030204" pitchFamily="18" charset="0"/>
                        <a:ea typeface="Cambria Math" panose="02040503050406030204" pitchFamily="18" charset="0"/>
                      </a:rPr>
                      <m:t>0</m:t>
                    </m:r>
                    <m:r>
                      <a:rPr lang="en-US" altLang="zh-CN" sz="1800" b="0" i="1" kern="100" smtClean="0">
                        <a:solidFill>
                          <a:srgbClr val="09405E"/>
                        </a:solidFill>
                        <a:effectLst/>
                        <a:latin typeface="Cambria Math" panose="02040503050406030204" pitchFamily="18" charset="0"/>
                        <a:ea typeface="Cambria Math" panose="02040503050406030204" pitchFamily="18" charset="0"/>
                      </a:rPr>
                      <m:t>&lt;</m:t>
                    </m:r>
                    <m:sSubSup>
                      <m:sSubSupPr>
                        <m:ctrlPr>
                          <a:rPr lang="zh-CN" altLang="zh-CN" sz="1800" i="1" kern="100" smtClean="0">
                            <a:solidFill>
                              <a:srgbClr val="09405E"/>
                            </a:solidFill>
                            <a:effectLst/>
                            <a:latin typeface="Cambria Math" panose="02040503050406030204" pitchFamily="18" charset="0"/>
                            <a:ea typeface="Cambria Math" panose="02040503050406030204" pitchFamily="18" charset="0"/>
                          </a:rPr>
                        </m:ctrlPr>
                      </m:sSubSupPr>
                      <m:e>
                        <m:r>
                          <a:rPr lang="en-US" altLang="zh-CN" sz="1800" i="1" kern="100">
                            <a:solidFill>
                              <a:srgbClr val="09405E"/>
                            </a:solidFill>
                            <a:effectLst/>
                            <a:latin typeface="Cambria Math" panose="02040503050406030204" pitchFamily="18" charset="0"/>
                            <a:ea typeface="方正博雅宋_GBK"/>
                            <a:cs typeface="Times New Roman" panose="02020603050405020304" pitchFamily="18" charset="0"/>
                          </a:rPr>
                          <m:t>𝛼</m:t>
                        </m:r>
                      </m:e>
                      <m:sub>
                        <m:r>
                          <a:rPr lang="en-US" altLang="zh-CN" sz="1800" kern="100">
                            <a:solidFill>
                              <a:srgbClr val="09405E"/>
                            </a:solidFill>
                            <a:effectLst/>
                            <a:latin typeface="Cambria Math" panose="02040503050406030204" pitchFamily="18" charset="0"/>
                            <a:ea typeface="方正博雅宋_GBK"/>
                            <a:cs typeface="Times New Roman" panose="02020603050405020304" pitchFamily="18" charset="0"/>
                          </a:rPr>
                          <m:t>1</m:t>
                        </m:r>
                      </m:sub>
                      <m:sup>
                        <m:r>
                          <m:rPr>
                            <m:sty m:val="p"/>
                          </m:rPr>
                          <a:rPr lang="en-US" altLang="zh-CN" sz="1800" kern="100">
                            <a:solidFill>
                              <a:srgbClr val="09405E"/>
                            </a:solidFill>
                            <a:effectLst/>
                            <a:latin typeface="Cambria Math" panose="02040503050406030204" pitchFamily="18" charset="0"/>
                            <a:ea typeface="方正博雅宋_GBK"/>
                            <a:cs typeface="Times New Roman" panose="02020603050405020304" pitchFamily="18" charset="0"/>
                          </a:rPr>
                          <m:t>new</m:t>
                        </m:r>
                      </m:sup>
                    </m:sSubSup>
                    <m:r>
                      <a:rPr lang="en-US" altLang="zh-CN" sz="1800" i="1" kern="100" smtClean="0">
                        <a:solidFill>
                          <a:srgbClr val="09405E"/>
                        </a:solidFill>
                        <a:effectLst/>
                        <a:latin typeface="Cambria Math" panose="02040503050406030204" pitchFamily="18" charset="0"/>
                        <a:ea typeface="Cambria Math" panose="02040503050406030204" pitchFamily="18" charset="0"/>
                        <a:cs typeface="Times New Roman" panose="02020603050405020304" pitchFamily="18" charset="0"/>
                      </a:rPr>
                      <m:t>&lt;</m:t>
                    </m:r>
                    <m:r>
                      <a:rPr lang="en-US" altLang="zh-CN" sz="1800" i="1" kern="100">
                        <a:solidFill>
                          <a:srgbClr val="09405E"/>
                        </a:solidFill>
                        <a:latin typeface="Cambria Math" panose="02040503050406030204" pitchFamily="18" charset="0"/>
                        <a:ea typeface="Cambria Math" panose="02040503050406030204" pitchFamily="18" charset="0"/>
                        <a:cs typeface="Times New Roman" panose="02020603050405020304" pitchFamily="18" charset="0"/>
                      </a:rPr>
                      <m:t>𝐶</m:t>
                    </m:r>
                  </m:oMath>
                </a14:m>
                <a:r>
                  <a:rPr lang="en-US" altLang="zh-CN" sz="1800" i="1" dirty="0">
                    <a:solidFill>
                      <a:srgbClr val="09405E"/>
                    </a:solidFill>
                  </a:rPr>
                  <a:t>, </a:t>
                </a:r>
                <a14:m>
                  <m:oMath xmlns:m="http://schemas.openxmlformats.org/officeDocument/2006/math">
                    <m:r>
                      <a:rPr lang="en-US" altLang="zh-CN" sz="1800" kern="100">
                        <a:solidFill>
                          <a:srgbClr val="09405E"/>
                        </a:solidFill>
                        <a:latin typeface="Cambria Math" panose="02040503050406030204" pitchFamily="18" charset="0"/>
                        <a:ea typeface="Cambria Math" panose="02040503050406030204" pitchFamily="18" charset="0"/>
                      </a:rPr>
                      <m:t>0</m:t>
                    </m:r>
                    <m:r>
                      <a:rPr lang="en-US" altLang="zh-CN" sz="1800" i="1" kern="100">
                        <a:solidFill>
                          <a:srgbClr val="09405E"/>
                        </a:solidFill>
                        <a:latin typeface="Cambria Math" panose="02040503050406030204" pitchFamily="18" charset="0"/>
                        <a:ea typeface="Cambria Math" panose="02040503050406030204" pitchFamily="18" charset="0"/>
                      </a:rPr>
                      <m:t>&lt;</m:t>
                    </m:r>
                    <m:sSubSup>
                      <m:sSubSupPr>
                        <m:ctrlPr>
                          <a:rPr lang="zh-CN" altLang="zh-CN" sz="1800" i="1" kern="100">
                            <a:solidFill>
                              <a:srgbClr val="09405E"/>
                            </a:solidFill>
                            <a:latin typeface="Cambria Math" panose="02040503050406030204" pitchFamily="18" charset="0"/>
                            <a:ea typeface="Cambria Math" panose="02040503050406030204" pitchFamily="18" charset="0"/>
                          </a:rPr>
                        </m:ctrlPr>
                      </m:sSubSupPr>
                      <m:e>
                        <m:r>
                          <a:rPr lang="en-US" altLang="zh-CN" sz="1800" i="1" kern="100">
                            <a:solidFill>
                              <a:srgbClr val="09405E"/>
                            </a:solidFill>
                            <a:latin typeface="Cambria Math" panose="02040503050406030204" pitchFamily="18" charset="0"/>
                            <a:ea typeface="方正博雅宋_GBK"/>
                            <a:cs typeface="Times New Roman" panose="02020603050405020304" pitchFamily="18" charset="0"/>
                          </a:rPr>
                          <m:t>𝛼</m:t>
                        </m:r>
                      </m:e>
                      <m:sub>
                        <m:r>
                          <a:rPr lang="en-US" altLang="zh-CN" sz="1800" b="0" i="0" kern="100" smtClean="0">
                            <a:solidFill>
                              <a:srgbClr val="09405E"/>
                            </a:solidFill>
                            <a:latin typeface="Cambria Math" panose="02040503050406030204" pitchFamily="18" charset="0"/>
                            <a:ea typeface="方正博雅宋_GBK"/>
                            <a:cs typeface="Times New Roman" panose="02020603050405020304" pitchFamily="18" charset="0"/>
                          </a:rPr>
                          <m:t>2</m:t>
                        </m:r>
                      </m:sub>
                      <m:sup>
                        <m:r>
                          <m:rPr>
                            <m:sty m:val="p"/>
                          </m:rPr>
                          <a:rPr lang="en-US" altLang="zh-CN" sz="1800" kern="100">
                            <a:solidFill>
                              <a:srgbClr val="09405E"/>
                            </a:solidFill>
                            <a:latin typeface="Cambria Math" panose="02040503050406030204" pitchFamily="18" charset="0"/>
                            <a:ea typeface="方正博雅宋_GBK"/>
                            <a:cs typeface="Times New Roman" panose="02020603050405020304" pitchFamily="18" charset="0"/>
                          </a:rPr>
                          <m:t>new</m:t>
                        </m:r>
                      </m:sup>
                    </m:sSubSup>
                    <m:r>
                      <a:rPr lang="en-US" altLang="zh-CN" sz="1800" i="1" kern="100">
                        <a:solidFill>
                          <a:srgbClr val="09405E"/>
                        </a:solidFill>
                        <a:latin typeface="Cambria Math" panose="02040503050406030204" pitchFamily="18" charset="0"/>
                        <a:ea typeface="Cambria Math" panose="02040503050406030204" pitchFamily="18" charset="0"/>
                        <a:cs typeface="Times New Roman" panose="02020603050405020304" pitchFamily="18" charset="0"/>
                      </a:rPr>
                      <m:t>&lt;</m:t>
                    </m:r>
                    <m:r>
                      <a:rPr lang="en-US" altLang="zh-CN" sz="1800" i="1" kern="100">
                        <a:solidFill>
                          <a:srgbClr val="09405E"/>
                        </a:solidFill>
                        <a:latin typeface="Cambria Math" panose="02040503050406030204" pitchFamily="18" charset="0"/>
                        <a:ea typeface="Cambria Math" panose="02040503050406030204" pitchFamily="18" charset="0"/>
                        <a:cs typeface="Times New Roman" panose="02020603050405020304" pitchFamily="18" charset="0"/>
                      </a:rPr>
                      <m:t>𝐶</m:t>
                    </m:r>
                  </m:oMath>
                </a14:m>
                <a:r>
                  <a:rPr lang="en-US" altLang="zh-CN" sz="1800" i="1" dirty="0">
                    <a:solidFill>
                      <a:srgbClr val="09405E"/>
                    </a:solidFill>
                  </a:rPr>
                  <a:t>, </a:t>
                </a:r>
                <a14:m>
                  <m:oMath xmlns:m="http://schemas.openxmlformats.org/officeDocument/2006/math">
                    <m:sSup>
                      <m:sSupPr>
                        <m:ctrlPr>
                          <a:rPr lang="zh-CN" altLang="zh-CN" sz="1800" i="1" dirty="0" smtClean="0">
                            <a:solidFill>
                              <a:srgbClr val="C00000"/>
                            </a:solidFill>
                          </a:rPr>
                        </m:ctrlPr>
                      </m:sSupPr>
                      <m:e>
                        <m:r>
                          <a:rPr lang="en-US" altLang="zh-CN" sz="1800" i="1" dirty="0">
                            <a:solidFill>
                              <a:srgbClr val="C00000"/>
                            </a:solidFill>
                          </a:rPr>
                          <m:t>𝑏</m:t>
                        </m:r>
                      </m:e>
                      <m:sup>
                        <m:r>
                          <m:rPr>
                            <m:sty m:val="p"/>
                          </m:rPr>
                          <a:rPr lang="en-US" altLang="zh-CN" sz="1800" dirty="0">
                            <a:solidFill>
                              <a:srgbClr val="C00000"/>
                            </a:solidFill>
                          </a:rPr>
                          <m:t>new</m:t>
                        </m:r>
                      </m:sup>
                    </m:sSup>
                    <m:r>
                      <a:rPr lang="en-US" altLang="zh-CN" sz="1800" dirty="0">
                        <a:solidFill>
                          <a:srgbClr val="C00000"/>
                        </a:solidFill>
                      </a:rPr>
                      <m:t>=</m:t>
                    </m:r>
                    <m:sSubSup>
                      <m:sSubSupPr>
                        <m:ctrlPr>
                          <a:rPr lang="zh-CN" altLang="zh-CN" sz="1800" i="1" dirty="0">
                            <a:solidFill>
                              <a:srgbClr val="C00000"/>
                            </a:solidFill>
                          </a:rPr>
                        </m:ctrlPr>
                      </m:sSubSupPr>
                      <m:e>
                        <m:r>
                          <a:rPr lang="en-US" altLang="zh-CN" sz="1800" i="1" dirty="0">
                            <a:solidFill>
                              <a:srgbClr val="C00000"/>
                            </a:solidFill>
                          </a:rPr>
                          <m:t>𝑏</m:t>
                        </m:r>
                      </m:e>
                      <m:sub>
                        <m:r>
                          <a:rPr lang="en-US" altLang="zh-CN" sz="1800" dirty="0">
                            <a:solidFill>
                              <a:srgbClr val="C00000"/>
                            </a:solidFill>
                          </a:rPr>
                          <m:t>1</m:t>
                        </m:r>
                      </m:sub>
                      <m:sup>
                        <m:r>
                          <m:rPr>
                            <m:sty m:val="p"/>
                          </m:rPr>
                          <a:rPr lang="en-US" altLang="zh-CN" sz="1800" dirty="0">
                            <a:solidFill>
                              <a:srgbClr val="C00000"/>
                            </a:solidFill>
                          </a:rPr>
                          <m:t>new</m:t>
                        </m:r>
                      </m:sup>
                    </m:sSubSup>
                    <m:r>
                      <a:rPr lang="en-US" altLang="zh-CN" sz="1800" dirty="0">
                        <a:solidFill>
                          <a:srgbClr val="C00000"/>
                        </a:solidFill>
                      </a:rPr>
                      <m:t>=</m:t>
                    </m:r>
                    <m:sSubSup>
                      <m:sSubSupPr>
                        <m:ctrlPr>
                          <a:rPr lang="zh-CN" altLang="zh-CN" sz="1800" i="1" dirty="0">
                            <a:solidFill>
                              <a:srgbClr val="C00000"/>
                            </a:solidFill>
                          </a:rPr>
                        </m:ctrlPr>
                      </m:sSubSupPr>
                      <m:e>
                        <m:r>
                          <a:rPr lang="en-US" altLang="zh-CN" sz="1800" i="1" dirty="0">
                            <a:solidFill>
                              <a:srgbClr val="C00000"/>
                            </a:solidFill>
                          </a:rPr>
                          <m:t>𝑏</m:t>
                        </m:r>
                      </m:e>
                      <m:sub>
                        <m:r>
                          <a:rPr lang="en-US" altLang="zh-CN" sz="1800" dirty="0">
                            <a:solidFill>
                              <a:srgbClr val="C00000"/>
                            </a:solidFill>
                          </a:rPr>
                          <m:t>2</m:t>
                        </m:r>
                      </m:sub>
                      <m:sup>
                        <m:r>
                          <m:rPr>
                            <m:sty m:val="p"/>
                          </m:rPr>
                          <a:rPr lang="en-US" altLang="zh-CN" sz="1800" dirty="0">
                            <a:solidFill>
                              <a:srgbClr val="C00000"/>
                            </a:solidFill>
                          </a:rPr>
                          <m:t>new</m:t>
                        </m:r>
                      </m:sup>
                    </m:sSubSup>
                  </m:oMath>
                </a14:m>
                <a:r>
                  <a:rPr lang="zh-CN" altLang="zh-CN" sz="1800" dirty="0">
                    <a:solidFill>
                      <a:srgbClr val="09405E"/>
                    </a:solidFill>
                    <a:effectLst/>
                  </a:rPr>
                  <a:t> </a:t>
                </a:r>
                <a:endParaRPr lang="en-US" altLang="zh-CN" sz="1800" i="1" dirty="0">
                  <a:solidFill>
                    <a:srgbClr val="09405E"/>
                  </a:solidFill>
                </a:endParaRPr>
              </a:p>
              <a:p>
                <a:pPr>
                  <a:lnSpc>
                    <a:spcPct val="150000"/>
                  </a:lnSpc>
                </a:pPr>
                <a:r>
                  <a:rPr lang="zh-CN" altLang="en-US" sz="1800" dirty="0">
                    <a:solidFill>
                      <a:srgbClr val="09405E"/>
                    </a:solidFill>
                  </a:rPr>
                  <a:t>如果</a:t>
                </a:r>
                <a14:m>
                  <m:oMath xmlns:m="http://schemas.openxmlformats.org/officeDocument/2006/math">
                    <m:sSubSup>
                      <m:sSubSupPr>
                        <m:ctrlPr>
                          <a:rPr lang="zh-CN" altLang="zh-CN" sz="1800" i="1" kern="100" smtClean="0">
                            <a:solidFill>
                              <a:srgbClr val="09405E"/>
                            </a:solidFill>
                            <a:effectLst/>
                            <a:latin typeface="Cambria Math" panose="02040503050406030204" pitchFamily="18" charset="0"/>
                            <a:ea typeface="Cambria Math" panose="02040503050406030204" pitchFamily="18" charset="0"/>
                          </a:rPr>
                        </m:ctrlPr>
                      </m:sSubSupPr>
                      <m:e>
                        <m:r>
                          <a:rPr lang="en-US" altLang="zh-CN" sz="1800" i="1" kern="100">
                            <a:solidFill>
                              <a:srgbClr val="09405E"/>
                            </a:solidFill>
                            <a:effectLst/>
                            <a:latin typeface="Cambria Math" panose="02040503050406030204" pitchFamily="18" charset="0"/>
                            <a:ea typeface="方正博雅宋_GBK"/>
                            <a:cs typeface="Times New Roman" panose="02020603050405020304" pitchFamily="18" charset="0"/>
                          </a:rPr>
                          <m:t>𝛼</m:t>
                        </m:r>
                      </m:e>
                      <m:sub>
                        <m:r>
                          <a:rPr lang="en-US" altLang="zh-CN" sz="1800" kern="100">
                            <a:solidFill>
                              <a:srgbClr val="09405E"/>
                            </a:solidFill>
                            <a:effectLst/>
                            <a:latin typeface="Cambria Math" panose="02040503050406030204" pitchFamily="18" charset="0"/>
                            <a:ea typeface="方正博雅宋_GBK"/>
                            <a:cs typeface="Times New Roman" panose="02020603050405020304" pitchFamily="18" charset="0"/>
                          </a:rPr>
                          <m:t>1</m:t>
                        </m:r>
                      </m:sub>
                      <m:sup>
                        <m:r>
                          <m:rPr>
                            <m:sty m:val="p"/>
                          </m:rPr>
                          <a:rPr lang="en-US" altLang="zh-CN" sz="1800" kern="100">
                            <a:solidFill>
                              <a:srgbClr val="09405E"/>
                            </a:solidFill>
                            <a:effectLst/>
                            <a:latin typeface="Cambria Math" panose="02040503050406030204" pitchFamily="18" charset="0"/>
                            <a:ea typeface="方正博雅宋_GBK"/>
                            <a:cs typeface="Times New Roman" panose="02020603050405020304" pitchFamily="18" charset="0"/>
                          </a:rPr>
                          <m:t>new</m:t>
                        </m:r>
                      </m:sup>
                    </m:sSubSup>
                  </m:oMath>
                </a14:m>
                <a:r>
                  <a:rPr lang="zh-CN" altLang="en-US" sz="1800" dirty="0">
                    <a:solidFill>
                      <a:srgbClr val="09405E"/>
                    </a:solidFill>
                  </a:rPr>
                  <a:t>、</a:t>
                </a:r>
                <a:r>
                  <a:rPr lang="zh-CN" altLang="zh-CN" sz="1800" kern="100" dirty="0">
                    <a:ea typeface="Cambria Math" panose="02040503050406030204" pitchFamily="18" charset="0"/>
                  </a:rPr>
                  <a:t> </a:t>
                </a:r>
                <a14:m>
                  <m:oMath xmlns:m="http://schemas.openxmlformats.org/officeDocument/2006/math">
                    <m:sSubSup>
                      <m:sSubSupPr>
                        <m:ctrlPr>
                          <a:rPr lang="zh-CN" altLang="zh-CN" sz="1800" i="1" kern="100">
                            <a:latin typeface="Cambria Math" panose="02040503050406030204" pitchFamily="18" charset="0"/>
                            <a:ea typeface="Cambria Math" panose="02040503050406030204" pitchFamily="18" charset="0"/>
                          </a:rPr>
                        </m:ctrlPr>
                      </m:sSubSupPr>
                      <m:e>
                        <m:r>
                          <a:rPr lang="en-US" altLang="zh-CN" sz="1800" i="1" kern="100">
                            <a:latin typeface="Cambria Math" panose="02040503050406030204" pitchFamily="18" charset="0"/>
                            <a:ea typeface="方正博雅宋_GBK"/>
                            <a:cs typeface="Times New Roman" panose="02020603050405020304" pitchFamily="18" charset="0"/>
                          </a:rPr>
                          <m:t>𝛼</m:t>
                        </m:r>
                      </m:e>
                      <m:sub>
                        <m:r>
                          <a:rPr lang="en-US" altLang="zh-CN" sz="1800" kern="100">
                            <a:latin typeface="Cambria Math" panose="02040503050406030204" pitchFamily="18" charset="0"/>
                            <a:ea typeface="方正博雅宋_GBK"/>
                            <a:cs typeface="Times New Roman" panose="02020603050405020304" pitchFamily="18" charset="0"/>
                          </a:rPr>
                          <m:t>2</m:t>
                        </m:r>
                      </m:sub>
                      <m:sup>
                        <m:r>
                          <m:rPr>
                            <m:sty m:val="p"/>
                          </m:rPr>
                          <a:rPr lang="en-US" altLang="zh-CN" sz="1800" kern="100">
                            <a:latin typeface="Cambria Math" panose="02040503050406030204" pitchFamily="18" charset="0"/>
                            <a:ea typeface="方正博雅宋_GBK"/>
                            <a:cs typeface="Times New Roman" panose="02020603050405020304" pitchFamily="18" charset="0"/>
                          </a:rPr>
                          <m:t>new</m:t>
                        </m:r>
                      </m:sup>
                    </m:sSubSup>
                  </m:oMath>
                </a14:m>
                <a:r>
                  <a:rPr lang="zh-CN" altLang="en-US" sz="1800" dirty="0">
                    <a:solidFill>
                      <a:srgbClr val="09405E"/>
                    </a:solidFill>
                  </a:rPr>
                  <a:t>同时是</a:t>
                </a:r>
                <a14:m>
                  <m:oMath xmlns:m="http://schemas.openxmlformats.org/officeDocument/2006/math">
                    <m:r>
                      <a:rPr lang="en-US" altLang="zh-CN" sz="1800" i="1" dirty="0" smtClean="0">
                        <a:solidFill>
                          <a:srgbClr val="09405E"/>
                        </a:solidFill>
                        <a:latin typeface="Cambria Math" panose="02040503050406030204" pitchFamily="18" charset="0"/>
                        <a:cs typeface="Times New Roman" panose="02020603050405020304" pitchFamily="18" charset="0"/>
                      </a:rPr>
                      <m:t>0</m:t>
                    </m:r>
                  </m:oMath>
                </a14:m>
                <a:r>
                  <a:rPr lang="zh-CN" altLang="en-US" sz="1800" dirty="0">
                    <a:solidFill>
                      <a:srgbClr val="09405E"/>
                    </a:solidFill>
                  </a:rPr>
                  <a:t>或</a:t>
                </a:r>
                <a14:m>
                  <m:oMath xmlns:m="http://schemas.openxmlformats.org/officeDocument/2006/math">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𝐶</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1800" i="1" dirty="0">
                    <a:solidFill>
                      <a:srgbClr val="09405E"/>
                    </a:solidFill>
                    <a:latin typeface="Times New Roman" panose="02020603050405020304" pitchFamily="18" charset="0"/>
                    <a:cs typeface="Times New Roman" panose="02020603050405020304" pitchFamily="18" charset="0"/>
                  </a:rPr>
                  <a:t>，</a:t>
                </a:r>
                <a14:m>
                  <m:oMath xmlns:m="http://schemas.openxmlformats.org/officeDocument/2006/math">
                    <m:r>
                      <a:rPr lang="zh-CN" altLang="en-US" sz="1800" i="1" dirty="0" smtClean="0">
                        <a:solidFill>
                          <a:srgbClr val="09405E"/>
                        </a:solidFill>
                        <a:latin typeface="Cambria Math" panose="02040503050406030204" pitchFamily="18" charset="0"/>
                        <a:cs typeface="Times New Roman" panose="02020603050405020304" pitchFamily="18" charset="0"/>
                      </a:rPr>
                      <m:t>∀</m:t>
                    </m:r>
                    <m:r>
                      <a:rPr lang="en-US" altLang="zh-CN" sz="1800" b="0" i="1" dirty="0" smtClean="0">
                        <a:solidFill>
                          <a:srgbClr val="09405E"/>
                        </a:solidFill>
                        <a:latin typeface="Cambria Math" panose="02040503050406030204" pitchFamily="18" charset="0"/>
                        <a:cs typeface="Times New Roman" panose="02020603050405020304" pitchFamily="18" charset="0"/>
                      </a:rPr>
                      <m:t>𝑏</m:t>
                    </m:r>
                    <m:r>
                      <a:rPr lang="en-US" altLang="zh-CN" sz="1800" b="0" i="1" dirty="0" smtClean="0">
                        <a:solidFill>
                          <a:srgbClr val="09405E"/>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zh-CN" sz="1800" b="0" i="1" dirty="0" smtClean="0">
                            <a:solidFill>
                              <a:srgbClr val="09405E"/>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b="0" i="0" dirty="0" smtClean="0">
                            <a:solidFill>
                              <a:srgbClr val="09405E"/>
                            </a:solidFill>
                            <a:latin typeface="Cambria Math" panose="02040503050406030204" pitchFamily="18" charset="0"/>
                            <a:ea typeface="Cambria Math" panose="02040503050406030204" pitchFamily="18" charset="0"/>
                            <a:cs typeface="Times New Roman" panose="02020603050405020304" pitchFamily="18" charset="0"/>
                          </a:rPr>
                          <m:t>min</m:t>
                        </m:r>
                        <m:d>
                          <m:dPr>
                            <m:begChr m:val="{"/>
                            <m:endChr m:val="}"/>
                            <m:ctrlPr>
                              <a:rPr lang="en-US" altLang="zh-CN" sz="1800" b="0" i="1" dirty="0" smtClean="0">
                                <a:solidFill>
                                  <a:srgbClr val="09405E"/>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dirty="0">
                                    <a:latin typeface="Cambria Math" panose="02040503050406030204" pitchFamily="18" charset="0"/>
                                  </a:rPr>
                                </m:ctrlPr>
                              </m:sSubSupPr>
                              <m:e>
                                <m:r>
                                  <a:rPr lang="en-US" altLang="zh-CN" sz="1800" i="1" dirty="0">
                                    <a:latin typeface="Cambria Math" panose="02040503050406030204" pitchFamily="18" charset="0"/>
                                  </a:rPr>
                                  <m:t>𝑏</m:t>
                                </m:r>
                              </m:e>
                              <m:sub>
                                <m:r>
                                  <a:rPr lang="en-US" altLang="zh-CN" sz="1800" dirty="0">
                                    <a:latin typeface="Cambria Math" panose="02040503050406030204" pitchFamily="18" charset="0"/>
                                  </a:rPr>
                                  <m:t>1</m:t>
                                </m:r>
                              </m:sub>
                              <m:sup>
                                <m:r>
                                  <m:rPr>
                                    <m:sty m:val="p"/>
                                  </m:rPr>
                                  <a:rPr lang="en-US" altLang="zh-CN" sz="1800" dirty="0">
                                    <a:latin typeface="Cambria Math" panose="02040503050406030204" pitchFamily="18" charset="0"/>
                                  </a:rPr>
                                  <m:t>new</m:t>
                                </m:r>
                              </m:sup>
                            </m:sSubSup>
                            <m:r>
                              <a:rPr lang="en-US" altLang="zh-CN" sz="1800" b="0" i="0" dirty="0" smtClean="0">
                                <a:latin typeface="Cambria Math" panose="02040503050406030204" pitchFamily="18" charset="0"/>
                              </a:rPr>
                              <m:t>,</m:t>
                            </m:r>
                            <m:sSubSup>
                              <m:sSubSupPr>
                                <m:ctrlPr>
                                  <a:rPr lang="zh-CN" altLang="zh-CN" sz="1800" i="1" dirty="0">
                                    <a:latin typeface="Cambria Math" panose="02040503050406030204" pitchFamily="18" charset="0"/>
                                  </a:rPr>
                                </m:ctrlPr>
                              </m:sSubSupPr>
                              <m:e>
                                <m:r>
                                  <a:rPr lang="en-US" altLang="zh-CN" sz="1800" i="1" dirty="0">
                                    <a:latin typeface="Cambria Math" panose="02040503050406030204" pitchFamily="18" charset="0"/>
                                  </a:rPr>
                                  <m:t>𝑏</m:t>
                                </m:r>
                              </m:e>
                              <m:sub>
                                <m:r>
                                  <a:rPr lang="en-US" altLang="zh-CN" sz="1800" dirty="0">
                                    <a:latin typeface="Cambria Math" panose="02040503050406030204" pitchFamily="18" charset="0"/>
                                  </a:rPr>
                                  <m:t>2</m:t>
                                </m:r>
                              </m:sub>
                              <m:sup>
                                <m:r>
                                  <m:rPr>
                                    <m:sty m:val="p"/>
                                  </m:rPr>
                                  <a:rPr lang="en-US" altLang="zh-CN" sz="1800" dirty="0">
                                    <a:latin typeface="Cambria Math" panose="02040503050406030204" pitchFamily="18" charset="0"/>
                                  </a:rPr>
                                  <m:t>new</m:t>
                                </m:r>
                              </m:sup>
                            </m:sSubSup>
                          </m:e>
                        </m:d>
                        <m:r>
                          <a:rPr lang="en-US" altLang="zh-CN" sz="1800" b="0" i="1" dirty="0" smtClean="0">
                            <a:solidFill>
                              <a:srgbClr val="09405E"/>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latin typeface="Cambria Math" panose="02040503050406030204" pitchFamily="18" charset="0"/>
                            <a:ea typeface="Cambria Math" panose="02040503050406030204" pitchFamily="18" charset="0"/>
                            <a:cs typeface="Times New Roman" panose="02020603050405020304" pitchFamily="18" charset="0"/>
                          </a:rPr>
                          <m:t>m</m:t>
                        </m:r>
                        <m:r>
                          <m:rPr>
                            <m:sty m:val="p"/>
                          </m:rPr>
                          <a:rPr lang="en-US" altLang="zh-CN" sz="1800" b="0" i="0" dirty="0" smtClean="0">
                            <a:latin typeface="Cambria Math" panose="02040503050406030204" pitchFamily="18" charset="0"/>
                            <a:ea typeface="Cambria Math" panose="02040503050406030204" pitchFamily="18" charset="0"/>
                            <a:cs typeface="Times New Roman" panose="02020603050405020304" pitchFamily="18" charset="0"/>
                          </a:rPr>
                          <m:t>ax</m:t>
                        </m:r>
                        <m:d>
                          <m:dPr>
                            <m:begChr m:val="{"/>
                            <m:endChr m:val="}"/>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dirty="0">
                                    <a:latin typeface="Cambria Math" panose="02040503050406030204" pitchFamily="18" charset="0"/>
                                  </a:rPr>
                                </m:ctrlPr>
                              </m:sSubSupPr>
                              <m:e>
                                <m:r>
                                  <a:rPr lang="en-US" altLang="zh-CN" sz="1800" i="1" dirty="0">
                                    <a:latin typeface="Cambria Math" panose="02040503050406030204" pitchFamily="18" charset="0"/>
                                  </a:rPr>
                                  <m:t>𝑏</m:t>
                                </m:r>
                              </m:e>
                              <m:sub>
                                <m:r>
                                  <a:rPr lang="en-US" altLang="zh-CN" sz="1800" dirty="0">
                                    <a:latin typeface="Cambria Math" panose="02040503050406030204" pitchFamily="18" charset="0"/>
                                  </a:rPr>
                                  <m:t>1</m:t>
                                </m:r>
                              </m:sub>
                              <m:sup>
                                <m:r>
                                  <m:rPr>
                                    <m:sty m:val="p"/>
                                  </m:rPr>
                                  <a:rPr lang="en-US" altLang="zh-CN" sz="1800" dirty="0">
                                    <a:latin typeface="Cambria Math" panose="02040503050406030204" pitchFamily="18" charset="0"/>
                                  </a:rPr>
                                  <m:t>new</m:t>
                                </m:r>
                              </m:sup>
                            </m:sSubSup>
                            <m:r>
                              <a:rPr lang="en-US" altLang="zh-CN" sz="1800" dirty="0">
                                <a:latin typeface="Cambria Math" panose="02040503050406030204" pitchFamily="18" charset="0"/>
                              </a:rPr>
                              <m:t>,</m:t>
                            </m:r>
                            <m:sSubSup>
                              <m:sSubSupPr>
                                <m:ctrlPr>
                                  <a:rPr lang="zh-CN" altLang="zh-CN" sz="1800" i="1" dirty="0">
                                    <a:latin typeface="Cambria Math" panose="02040503050406030204" pitchFamily="18" charset="0"/>
                                  </a:rPr>
                                </m:ctrlPr>
                              </m:sSubSupPr>
                              <m:e>
                                <m:r>
                                  <a:rPr lang="en-US" altLang="zh-CN" sz="1800" i="1" dirty="0">
                                    <a:latin typeface="Cambria Math" panose="02040503050406030204" pitchFamily="18" charset="0"/>
                                  </a:rPr>
                                  <m:t>𝑏</m:t>
                                </m:r>
                              </m:e>
                              <m:sub>
                                <m:r>
                                  <a:rPr lang="en-US" altLang="zh-CN" sz="1800" dirty="0">
                                    <a:latin typeface="Cambria Math" panose="02040503050406030204" pitchFamily="18" charset="0"/>
                                  </a:rPr>
                                  <m:t>2</m:t>
                                </m:r>
                              </m:sub>
                              <m:sup>
                                <m:r>
                                  <m:rPr>
                                    <m:sty m:val="p"/>
                                  </m:rPr>
                                  <a:rPr lang="en-US" altLang="zh-CN" sz="1800" dirty="0">
                                    <a:latin typeface="Cambria Math" panose="02040503050406030204" pitchFamily="18" charset="0"/>
                                  </a:rPr>
                                  <m:t>new</m:t>
                                </m:r>
                              </m:sup>
                            </m:sSubSup>
                          </m:e>
                        </m:d>
                      </m:e>
                    </m:d>
                  </m:oMath>
                </a14:m>
                <a:r>
                  <a:rPr lang="zh-CN" altLang="en-US" sz="1800" dirty="0"/>
                  <a:t>都满足</a:t>
                </a:r>
                <a:r>
                  <a:rPr lang="en-US" altLang="zh-CN" sz="1800" dirty="0"/>
                  <a:t>KKT</a:t>
                </a:r>
                <a:r>
                  <a:rPr lang="zh-CN" altLang="en-US" sz="1800" dirty="0"/>
                  <a:t>条件，</a:t>
                </a:r>
                <a:r>
                  <a:rPr lang="zh-CN" altLang="en-US" sz="1800" dirty="0">
                    <a:solidFill>
                      <a:srgbClr val="09405E"/>
                    </a:solidFill>
                  </a:rPr>
                  <a:t>取</a:t>
                </a:r>
                <a:endParaRPr lang="en-US" altLang="zh-CN" sz="1800" dirty="0">
                  <a:solidFill>
                    <a:srgbClr val="09405E"/>
                  </a:solidFill>
                </a:endParaRPr>
              </a:p>
              <a:p>
                <a:pPr>
                  <a:lnSpc>
                    <a:spcPct val="150000"/>
                  </a:lnSpc>
                </a:pPr>
                <a:endParaRPr lang="en-US" altLang="zh-CN" sz="1800" dirty="0">
                  <a:solidFill>
                    <a:srgbClr val="09405E"/>
                  </a:solidFill>
                </a:endParaRPr>
              </a:p>
              <a:p>
                <a:pPr>
                  <a:lnSpc>
                    <a:spcPct val="150000"/>
                  </a:lnSpc>
                </a:pPr>
                <a:endParaRPr lang="en-US" altLang="zh-CN" sz="1600" dirty="0">
                  <a:solidFill>
                    <a:srgbClr val="09405E"/>
                  </a:solidFill>
                </a:endParaRPr>
              </a:p>
              <a:p>
                <a:pPr>
                  <a:lnSpc>
                    <a:spcPct val="150000"/>
                  </a:lnSpc>
                </a:pPr>
                <a:r>
                  <a:rPr lang="zh-CN" altLang="en-US" sz="1800" dirty="0">
                    <a:solidFill>
                      <a:srgbClr val="09405E"/>
                    </a:solidFill>
                  </a:rPr>
                  <a:t>更新                 </a:t>
                </a:r>
                <a:endParaRPr lang="en-US" altLang="zh-CN" sz="1800" dirty="0">
                  <a:solidFill>
                    <a:srgbClr val="09405E"/>
                  </a:solidFill>
                </a:endParaRPr>
              </a:p>
            </p:txBody>
          </p:sp>
        </mc:Choice>
        <mc:Fallback>
          <p:sp>
            <p:nvSpPr>
              <p:cNvPr id="3" name="内容占位符 2">
                <a:extLst>
                  <a:ext uri="{FF2B5EF4-FFF2-40B4-BE49-F238E27FC236}">
                    <a16:creationId xmlns:a16="http://schemas.microsoft.com/office/drawing/2014/main" id="{FF78CDE8-5F4E-7E0B-3F25-A2C09F71ED11}"/>
                  </a:ext>
                </a:extLst>
              </p:cNvPr>
              <p:cNvSpPr>
                <a:spLocks noGrp="1" noRot="1" noChangeAspect="1" noMove="1" noResize="1" noEditPoints="1" noAdjustHandles="1" noChangeArrowheads="1" noChangeShapeType="1" noTextEdit="1"/>
              </p:cNvSpPr>
              <p:nvPr>
                <p:ph sz="quarter" idx="10"/>
              </p:nvPr>
            </p:nvSpPr>
            <p:spPr>
              <a:xfrm>
                <a:off x="630237" y="1147763"/>
                <a:ext cx="11213420" cy="5237271"/>
              </a:xfrm>
              <a:blipFill>
                <a:blip r:embed="rId2"/>
                <a:stretch>
                  <a:fillRect l="-339" t="-484" b="-84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7B8582B5-81EB-08CA-8E9A-92F6FE8AB2D8}"/>
                  </a:ext>
                </a:extLst>
              </p:cNvPr>
              <p:cNvSpPr>
                <a:spLocks noGrp="1"/>
              </p:cNvSpPr>
              <p:nvPr>
                <p:ph type="title"/>
              </p:nvPr>
            </p:nvSpPr>
            <p:spPr/>
            <p:txBody>
              <a:bodyPr/>
              <a:lstStyle/>
              <a:p>
                <a:r>
                  <a:rPr lang="en-US" altLang="zh-CN" dirty="0"/>
                  <a:t>SMO: </a:t>
                </a:r>
                <a14:m>
                  <m:oMath xmlns:m="http://schemas.openxmlformats.org/officeDocument/2006/math">
                    <m:r>
                      <a:rPr lang="en-US" altLang="zh-CN" sz="2800" i="1" dirty="0" smtClean="0">
                        <a:solidFill>
                          <a:schemeClr val="bg1"/>
                        </a:solidFill>
                        <a:latin typeface="Cambria Math" panose="02040503050406030204" pitchFamily="18" charset="0"/>
                        <a:cs typeface="Times New Roman" panose="02020603050405020304" pitchFamily="18" charset="0"/>
                      </a:rPr>
                      <m:t>𝑏</m:t>
                    </m:r>
                  </m:oMath>
                </a14:m>
                <a:r>
                  <a:rPr lang="zh-CN" altLang="en-US" dirty="0"/>
                  <a:t>及对偶值</a:t>
                </a:r>
                <a:r>
                  <a:rPr lang="en-US" altLang="zh-CN" dirty="0"/>
                  <a:t> </a:t>
                </a:r>
                <a14:m>
                  <m:oMath xmlns:m="http://schemas.openxmlformats.org/officeDocument/2006/math">
                    <m:sSub>
                      <m:sSubPr>
                        <m:ctrlPr>
                          <a:rPr lang="zh-CN" altLang="en-US" i="1" smtClean="0">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𝐸</m:t>
                        </m:r>
                      </m:e>
                      <m:sub>
                        <m:r>
                          <a:rPr lang="zh-CN" altLang="en-US" i="1">
                            <a:solidFill>
                              <a:schemeClr val="bg1"/>
                            </a:solidFill>
                            <a:latin typeface="Cambria Math" panose="02040503050406030204" pitchFamily="18" charset="0"/>
                          </a:rPr>
                          <m:t>𝑖</m:t>
                        </m:r>
                      </m:sub>
                    </m:sSub>
                  </m:oMath>
                </a14:m>
                <a:endParaRPr kumimoji="1" lang="zh-CN" altLang="en-US" dirty="0"/>
              </a:p>
            </p:txBody>
          </p:sp>
        </mc:Choice>
        <mc:Fallback>
          <p:sp>
            <p:nvSpPr>
              <p:cNvPr id="2" name="标题 1">
                <a:extLst>
                  <a:ext uri="{FF2B5EF4-FFF2-40B4-BE49-F238E27FC236}">
                    <a16:creationId xmlns:a16="http://schemas.microsoft.com/office/drawing/2014/main" id="{7B8582B5-81EB-08CA-8E9A-92F6FE8AB2D8}"/>
                  </a:ext>
                </a:extLst>
              </p:cNvPr>
              <p:cNvSpPr>
                <a:spLocks noGrp="1" noRot="1" noChangeAspect="1" noMove="1" noResize="1" noEditPoints="1" noAdjustHandles="1" noChangeArrowheads="1" noChangeShapeType="1" noTextEdit="1"/>
              </p:cNvSpPr>
              <p:nvPr>
                <p:ph type="title"/>
              </p:nvPr>
            </p:nvSpPr>
            <p:spPr>
              <a:blipFill>
                <a:blip r:embed="rId3"/>
                <a:stretch>
                  <a:fillRect l="-1276" t="-17778" b="-177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32620005-5168-3A50-2BC1-68EEFE61B10A}"/>
                  </a:ext>
                </a:extLst>
              </p:cNvPr>
              <p:cNvSpPr txBox="1"/>
              <p:nvPr/>
            </p:nvSpPr>
            <p:spPr>
              <a:xfrm>
                <a:off x="3477920" y="1147763"/>
                <a:ext cx="5066063" cy="957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000" i="1" dirty="0">
                              <a:solidFill>
                                <a:srgbClr val="09405E"/>
                              </a:solidFill>
                              <a:latin typeface="Cambria Math" panose="02040503050406030204" pitchFamily="18" charset="0"/>
                            </a:rPr>
                          </m:ctrlPr>
                        </m:sSubPr>
                        <m:e>
                          <m:r>
                            <a:rPr lang="en-US" altLang="zh-CN" sz="2000" i="1" dirty="0">
                              <a:solidFill>
                                <a:srgbClr val="09405E"/>
                              </a:solidFill>
                              <a:latin typeface="Cambria Math" panose="02040503050406030204" pitchFamily="18" charset="0"/>
                            </a:rPr>
                            <m:t>𝑦</m:t>
                          </m:r>
                        </m:e>
                        <m:sub>
                          <m:r>
                            <a:rPr lang="en-US" altLang="zh-CN" sz="2000" i="1" dirty="0">
                              <a:solidFill>
                                <a:srgbClr val="09405E"/>
                              </a:solidFill>
                              <a:latin typeface="Cambria Math" panose="02040503050406030204" pitchFamily="18" charset="0"/>
                            </a:rPr>
                            <m:t>1</m:t>
                          </m:r>
                        </m:sub>
                      </m:sSub>
                      <m:r>
                        <a:rPr lang="en-US" altLang="zh-CN" sz="2000" i="1" dirty="0">
                          <a:solidFill>
                            <a:srgbClr val="09405E"/>
                          </a:solidFill>
                          <a:latin typeface="Cambria Math" panose="02040503050406030204" pitchFamily="18" charset="0"/>
                        </a:rPr>
                        <m:t>𝑓</m:t>
                      </m:r>
                      <m:d>
                        <m:dPr>
                          <m:ctrlPr>
                            <a:rPr lang="zh-CN" altLang="zh-CN" sz="2000" i="1" dirty="0">
                              <a:solidFill>
                                <a:srgbClr val="09405E"/>
                              </a:solidFill>
                              <a:latin typeface="Cambria Math" panose="02040503050406030204" pitchFamily="18" charset="0"/>
                            </a:rPr>
                          </m:ctrlPr>
                        </m:dPr>
                        <m:e>
                          <m:sSub>
                            <m:sSubPr>
                              <m:ctrlPr>
                                <a:rPr lang="zh-CN" altLang="zh-CN" sz="2000" i="1" dirty="0">
                                  <a:solidFill>
                                    <a:srgbClr val="09405E"/>
                                  </a:solidFill>
                                  <a:latin typeface="Cambria Math" panose="02040503050406030204" pitchFamily="18" charset="0"/>
                                </a:rPr>
                              </m:ctrlPr>
                            </m:sSubPr>
                            <m:e>
                              <m:r>
                                <a:rPr lang="en-US" altLang="zh-CN" sz="2000" b="1" i="1" dirty="0">
                                  <a:solidFill>
                                    <a:srgbClr val="09405E"/>
                                  </a:solidFill>
                                  <a:latin typeface="Cambria Math" panose="02040503050406030204" pitchFamily="18" charset="0"/>
                                </a:rPr>
                                <m:t>𝒙</m:t>
                              </m:r>
                            </m:e>
                            <m:sub>
                              <m:r>
                                <a:rPr lang="en-US" altLang="zh-CN" sz="2000" i="1" dirty="0">
                                  <a:solidFill>
                                    <a:srgbClr val="09405E"/>
                                  </a:solidFill>
                                  <a:latin typeface="Cambria Math" panose="02040503050406030204" pitchFamily="18" charset="0"/>
                                </a:rPr>
                                <m:t>1</m:t>
                              </m:r>
                            </m:sub>
                          </m:sSub>
                        </m:e>
                      </m:d>
                      <m:r>
                        <a:rPr lang="en-US" altLang="zh-CN" sz="2000" b="0" i="1" dirty="0" smtClean="0">
                          <a:solidFill>
                            <a:srgbClr val="09405E"/>
                          </a:solidFill>
                          <a:latin typeface="Cambria Math" panose="02040503050406030204" pitchFamily="18" charset="0"/>
                        </a:rPr>
                        <m:t>=</m:t>
                      </m:r>
                      <m:sSub>
                        <m:sSubPr>
                          <m:ctrlPr>
                            <a:rPr lang="zh-CN" altLang="zh-CN" sz="2000" i="1" dirty="0">
                              <a:solidFill>
                                <a:srgbClr val="09405E"/>
                              </a:solidFill>
                              <a:latin typeface="Cambria Math" panose="02040503050406030204" pitchFamily="18" charset="0"/>
                            </a:rPr>
                          </m:ctrlPr>
                        </m:sSubPr>
                        <m:e>
                          <m:r>
                            <a:rPr lang="en-US" altLang="zh-CN" sz="2000" i="1" dirty="0">
                              <a:solidFill>
                                <a:srgbClr val="09405E"/>
                              </a:solidFill>
                              <a:latin typeface="Cambria Math" panose="02040503050406030204" pitchFamily="18" charset="0"/>
                            </a:rPr>
                            <m:t>𝑦</m:t>
                          </m:r>
                        </m:e>
                        <m:sub>
                          <m:r>
                            <a:rPr lang="en-US" altLang="zh-CN" sz="2000" i="1" dirty="0">
                              <a:solidFill>
                                <a:srgbClr val="09405E"/>
                              </a:solidFill>
                              <a:latin typeface="Cambria Math" panose="02040503050406030204" pitchFamily="18" charset="0"/>
                            </a:rPr>
                            <m:t>1</m:t>
                          </m:r>
                        </m:sub>
                      </m:sSub>
                      <m:d>
                        <m:dPr>
                          <m:ctrlPr>
                            <a:rPr lang="zh-CN" altLang="en-US" sz="2000" i="1">
                              <a:solidFill>
                                <a:srgbClr val="09405E"/>
                              </a:solidFill>
                              <a:latin typeface="Cambria Math" panose="02040503050406030204" pitchFamily="18" charset="0"/>
                            </a:rPr>
                          </m:ctrlPr>
                        </m:dPr>
                        <m:e>
                          <m:nary>
                            <m:naryPr>
                              <m:chr m:val="∑"/>
                              <m:limLoc m:val="undOvr"/>
                              <m:ctrlPr>
                                <a:rPr lang="zh-CN" altLang="en-US" sz="2000" i="1">
                                  <a:solidFill>
                                    <a:srgbClr val="09405E"/>
                                  </a:solidFill>
                                  <a:latin typeface="Cambria Math" panose="02040503050406030204" pitchFamily="18" charset="0"/>
                                </a:rPr>
                              </m:ctrlPr>
                            </m:naryPr>
                            <m:sub>
                              <m:r>
                                <a:rPr lang="zh-CN" altLang="en-US" sz="2000" i="1">
                                  <a:solidFill>
                                    <a:srgbClr val="09405E"/>
                                  </a:solidFill>
                                  <a:latin typeface="Cambria Math" panose="02040503050406030204" pitchFamily="18" charset="0"/>
                                </a:rPr>
                                <m:t>𝑖</m:t>
                              </m:r>
                              <m:r>
                                <a:rPr lang="zh-CN" altLang="en-US" sz="2000" i="0">
                                  <a:solidFill>
                                    <a:srgbClr val="09405E"/>
                                  </a:solidFill>
                                  <a:latin typeface="Cambria Math" panose="02040503050406030204" pitchFamily="18" charset="0"/>
                                </a:rPr>
                                <m:t>=1</m:t>
                              </m:r>
                            </m:sub>
                            <m:sup>
                              <m:r>
                                <a:rPr lang="zh-CN" altLang="en-US" sz="2000" i="1">
                                  <a:solidFill>
                                    <a:srgbClr val="09405E"/>
                                  </a:solidFill>
                                  <a:latin typeface="Cambria Math" panose="02040503050406030204" pitchFamily="18" charset="0"/>
                                </a:rPr>
                                <m:t>𝑁</m:t>
                              </m:r>
                            </m:sup>
                            <m:e>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𝛼</m:t>
                                  </m:r>
                                </m:e>
                                <m:sub>
                                  <m:r>
                                    <a:rPr lang="zh-CN" altLang="en-US" sz="2000" i="1">
                                      <a:solidFill>
                                        <a:srgbClr val="09405E"/>
                                      </a:solidFill>
                                      <a:latin typeface="Cambria Math" panose="02040503050406030204" pitchFamily="18" charset="0"/>
                                    </a:rPr>
                                    <m:t>𝑖</m:t>
                                  </m:r>
                                </m:sub>
                              </m:sSub>
                            </m:e>
                          </m:nary>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𝑦</m:t>
                              </m:r>
                            </m:e>
                            <m:sub>
                              <m:r>
                                <a:rPr lang="zh-CN" altLang="en-US" sz="2000" i="1">
                                  <a:solidFill>
                                    <a:srgbClr val="09405E"/>
                                  </a:solidFill>
                                  <a:latin typeface="Cambria Math" panose="02040503050406030204" pitchFamily="18" charset="0"/>
                                </a:rPr>
                                <m:t>𝑖</m:t>
                              </m:r>
                            </m:sub>
                          </m:sSub>
                          <m:r>
                            <a:rPr lang="zh-CN" altLang="en-US" sz="2000" i="1">
                              <a:solidFill>
                                <a:srgbClr val="09405E"/>
                              </a:solidFill>
                              <a:latin typeface="Cambria Math" panose="02040503050406030204" pitchFamily="18" charset="0"/>
                            </a:rPr>
                            <m:t>𝐾</m:t>
                          </m:r>
                          <m:d>
                            <m:dPr>
                              <m:sepChr m:val=","/>
                              <m:ctrlPr>
                                <a:rPr lang="zh-CN" altLang="en-US" sz="2000" i="1">
                                  <a:solidFill>
                                    <a:srgbClr val="09405E"/>
                                  </a:solidFill>
                                  <a:latin typeface="Cambria Math" panose="02040503050406030204" pitchFamily="18" charset="0"/>
                                </a:rPr>
                              </m:ctrlPr>
                            </m:dPr>
                            <m:e>
                              <m:sSub>
                                <m:sSubPr>
                                  <m:ctrlPr>
                                    <a:rPr lang="zh-CN" altLang="en-US" sz="2000" i="1">
                                      <a:solidFill>
                                        <a:srgbClr val="09405E"/>
                                      </a:solidFill>
                                      <a:latin typeface="Cambria Math" panose="02040503050406030204" pitchFamily="18" charset="0"/>
                                    </a:rPr>
                                  </m:ctrlPr>
                                </m:sSubPr>
                                <m:e>
                                  <m:r>
                                    <a:rPr lang="zh-CN" altLang="en-US" sz="2000" b="1" i="1">
                                      <a:solidFill>
                                        <a:srgbClr val="09405E"/>
                                      </a:solidFill>
                                      <a:latin typeface="Cambria Math" panose="02040503050406030204" pitchFamily="18" charset="0"/>
                                    </a:rPr>
                                    <m:t>𝒙</m:t>
                                  </m:r>
                                </m:e>
                                <m:sub>
                                  <m:r>
                                    <a:rPr lang="zh-CN" altLang="en-US" sz="2000" b="0" i="1">
                                      <a:solidFill>
                                        <a:srgbClr val="09405E"/>
                                      </a:solidFill>
                                      <a:latin typeface="Cambria Math" panose="02040503050406030204" pitchFamily="18" charset="0"/>
                                    </a:rPr>
                                    <m:t>𝑖</m:t>
                                  </m:r>
                                </m:sub>
                              </m:sSub>
                            </m:e>
                            <m:e>
                              <m:sSub>
                                <m:sSubPr>
                                  <m:ctrlPr>
                                    <a:rPr lang="zh-CN" altLang="en-US" sz="2000" b="0" i="1">
                                      <a:solidFill>
                                        <a:srgbClr val="09405E"/>
                                      </a:solidFill>
                                      <a:latin typeface="Cambria Math" panose="02040503050406030204" pitchFamily="18" charset="0"/>
                                    </a:rPr>
                                  </m:ctrlPr>
                                </m:sSubPr>
                                <m:e>
                                  <m:r>
                                    <a:rPr lang="zh-CN" altLang="en-US" sz="2000" b="1" i="1">
                                      <a:solidFill>
                                        <a:srgbClr val="09405E"/>
                                      </a:solidFill>
                                      <a:latin typeface="Cambria Math" panose="02040503050406030204" pitchFamily="18" charset="0"/>
                                    </a:rPr>
                                    <m:t>𝒙</m:t>
                                  </m:r>
                                </m:e>
                                <m:sub>
                                  <m:r>
                                    <a:rPr lang="zh-CN" altLang="en-US" sz="2000" b="0" i="0">
                                      <a:solidFill>
                                        <a:srgbClr val="09405E"/>
                                      </a:solidFill>
                                      <a:latin typeface="Cambria Math" panose="02040503050406030204" pitchFamily="18" charset="0"/>
                                    </a:rPr>
                                    <m:t>1</m:t>
                                  </m:r>
                                </m:sub>
                              </m:sSub>
                            </m:e>
                          </m:d>
                          <m:r>
                            <a:rPr lang="zh-CN" altLang="en-US" sz="2000" b="0" i="0">
                              <a:solidFill>
                                <a:srgbClr val="09405E"/>
                              </a:solidFill>
                              <a:latin typeface="Cambria Math" panose="02040503050406030204" pitchFamily="18" charset="0"/>
                            </a:rPr>
                            <m:t>+</m:t>
                          </m:r>
                          <m:r>
                            <a:rPr lang="zh-CN" altLang="en-US" sz="2000" b="0" i="1">
                              <a:solidFill>
                                <a:srgbClr val="09405E"/>
                              </a:solidFill>
                              <a:latin typeface="Cambria Math" panose="02040503050406030204" pitchFamily="18" charset="0"/>
                            </a:rPr>
                            <m:t>𝑏</m:t>
                          </m:r>
                        </m:e>
                      </m:d>
                      <m:r>
                        <a:rPr lang="zh-CN" altLang="en-US" sz="2000" b="0" i="0">
                          <a:solidFill>
                            <a:srgbClr val="09405E"/>
                          </a:solidFill>
                          <a:latin typeface="Cambria Math" panose="02040503050406030204" pitchFamily="18" charset="0"/>
                        </a:rPr>
                        <m:t>=1</m:t>
                      </m:r>
                    </m:oMath>
                  </m:oMathPara>
                </a14:m>
                <a:endParaRPr lang="zh-CN" altLang="en-US" sz="2000" dirty="0">
                  <a:solidFill>
                    <a:srgbClr val="09405E"/>
                  </a:solidFill>
                </a:endParaRPr>
              </a:p>
            </p:txBody>
          </p:sp>
        </mc:Choice>
        <mc:Fallback>
          <p:sp>
            <p:nvSpPr>
              <p:cNvPr id="5" name="文本框 4">
                <a:extLst>
                  <a:ext uri="{FF2B5EF4-FFF2-40B4-BE49-F238E27FC236}">
                    <a16:creationId xmlns:a16="http://schemas.microsoft.com/office/drawing/2014/main" id="{32620005-5168-3A50-2BC1-68EEFE61B10A}"/>
                  </a:ext>
                </a:extLst>
              </p:cNvPr>
              <p:cNvSpPr txBox="1">
                <a:spLocks noRot="1" noChangeAspect="1" noMove="1" noResize="1" noEditPoints="1" noAdjustHandles="1" noChangeArrowheads="1" noChangeShapeType="1" noTextEdit="1"/>
              </p:cNvSpPr>
              <p:nvPr/>
            </p:nvSpPr>
            <p:spPr>
              <a:xfrm>
                <a:off x="3477920" y="1147763"/>
                <a:ext cx="5066063" cy="957826"/>
              </a:xfrm>
              <a:prstGeom prst="rect">
                <a:avLst/>
              </a:prstGeom>
              <a:blipFill>
                <a:blip r:embed="rId4"/>
                <a:stretch>
                  <a:fillRect t="-98684" b="-153947"/>
                </a:stretch>
              </a:blipFill>
            </p:spPr>
            <p:txBody>
              <a:bodyPr/>
              <a:lstStyle/>
              <a:p>
                <a:r>
                  <a:rPr lang="zh-CN" altLang="en-US">
                    <a:noFill/>
                  </a:rPr>
                  <a:t> </a:t>
                </a:r>
              </a:p>
            </p:txBody>
          </p:sp>
        </mc:Fallback>
      </mc:AlternateContent>
      <p:sp>
        <p:nvSpPr>
          <p:cNvPr id="6" name="右箭头 5">
            <a:extLst>
              <a:ext uri="{FF2B5EF4-FFF2-40B4-BE49-F238E27FC236}">
                <a16:creationId xmlns:a16="http://schemas.microsoft.com/office/drawing/2014/main" id="{98454A1D-3EE2-6BDA-A429-B4100D2D26B0}"/>
              </a:ext>
            </a:extLst>
          </p:cNvPr>
          <p:cNvSpPr/>
          <p:nvPr/>
        </p:nvSpPr>
        <p:spPr bwMode="auto">
          <a:xfrm rot="5400000">
            <a:off x="5501899" y="2246856"/>
            <a:ext cx="318499" cy="157183"/>
          </a:xfrm>
          <a:prstGeom prst="rightArrow">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lstStyle/>
          <a:p>
            <a:pPr algn="ct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9ED2A20F-F503-B948-0537-6F53CED519C5}"/>
                  </a:ext>
                </a:extLst>
              </p:cNvPr>
              <p:cNvSpPr txBox="1"/>
              <p:nvPr/>
            </p:nvSpPr>
            <p:spPr>
              <a:xfrm>
                <a:off x="3628571" y="2309388"/>
                <a:ext cx="5950858" cy="957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i="1" smtClean="0">
                              <a:solidFill>
                                <a:srgbClr val="09405E"/>
                              </a:solidFill>
                              <a:latin typeface="Cambria Math" panose="02040503050406030204" pitchFamily="18" charset="0"/>
                            </a:rPr>
                          </m:ctrlPr>
                        </m:sSubSupPr>
                        <m:e>
                          <m:r>
                            <a:rPr lang="zh-CN" altLang="en-US" sz="2000" i="1">
                              <a:solidFill>
                                <a:srgbClr val="09405E"/>
                              </a:solidFill>
                              <a:latin typeface="Cambria Math" panose="02040503050406030204" pitchFamily="18" charset="0"/>
                            </a:rPr>
                            <m:t>𝑏</m:t>
                          </m:r>
                        </m:e>
                        <m:sub>
                          <m:r>
                            <a:rPr lang="zh-CN" altLang="en-US" sz="2000" i="0">
                              <a:solidFill>
                                <a:srgbClr val="09405E"/>
                              </a:solidFill>
                              <a:latin typeface="Cambria Math" panose="02040503050406030204" pitchFamily="18" charset="0"/>
                            </a:rPr>
                            <m:t>1</m:t>
                          </m:r>
                        </m:sub>
                        <m:sup>
                          <m:r>
                            <m:rPr>
                              <m:sty m:val="p"/>
                            </m:rPr>
                            <a:rPr lang="zh-CN" altLang="en-US" sz="2000" i="0">
                              <a:solidFill>
                                <a:srgbClr val="09405E"/>
                              </a:solidFill>
                              <a:latin typeface="Cambria Math" panose="02040503050406030204" pitchFamily="18" charset="0"/>
                            </a:rPr>
                            <m:t>new</m:t>
                          </m:r>
                        </m:sup>
                      </m:sSubSup>
                      <m:r>
                        <a:rPr lang="zh-CN" altLang="en-US" sz="2000" i="0">
                          <a:solidFill>
                            <a:srgbClr val="09405E"/>
                          </a:solidFill>
                          <a:latin typeface="Cambria Math" panose="02040503050406030204" pitchFamily="18" charset="0"/>
                        </a:rPr>
                        <m:t>=</m:t>
                      </m:r>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𝑦</m:t>
                          </m:r>
                        </m:e>
                        <m:sub>
                          <m:r>
                            <a:rPr lang="zh-CN" altLang="en-US" sz="2000" i="0">
                              <a:solidFill>
                                <a:srgbClr val="09405E"/>
                              </a:solidFill>
                              <a:latin typeface="Cambria Math" panose="02040503050406030204" pitchFamily="18" charset="0"/>
                            </a:rPr>
                            <m:t>1</m:t>
                          </m:r>
                        </m:sub>
                      </m:sSub>
                      <m:r>
                        <a:rPr lang="zh-CN" altLang="en-US" sz="2000" i="0">
                          <a:solidFill>
                            <a:srgbClr val="09405E"/>
                          </a:solidFill>
                          <a:latin typeface="Cambria Math" panose="02040503050406030204" pitchFamily="18" charset="0"/>
                        </a:rPr>
                        <m:t>−</m:t>
                      </m:r>
                      <m:nary>
                        <m:naryPr>
                          <m:chr m:val="∑"/>
                          <m:limLoc m:val="undOvr"/>
                          <m:ctrlPr>
                            <a:rPr lang="zh-CN" altLang="en-US" sz="2000" i="1">
                              <a:solidFill>
                                <a:srgbClr val="09405E"/>
                              </a:solidFill>
                              <a:latin typeface="Cambria Math" panose="02040503050406030204" pitchFamily="18" charset="0"/>
                            </a:rPr>
                          </m:ctrlPr>
                        </m:naryPr>
                        <m:sub>
                          <m:r>
                            <a:rPr lang="zh-CN" altLang="en-US" sz="2000" i="1">
                              <a:solidFill>
                                <a:srgbClr val="09405E"/>
                              </a:solidFill>
                              <a:latin typeface="Cambria Math" panose="02040503050406030204" pitchFamily="18" charset="0"/>
                            </a:rPr>
                            <m:t>𝑖</m:t>
                          </m:r>
                          <m:r>
                            <a:rPr lang="zh-CN" altLang="en-US" sz="2000" i="0">
                              <a:solidFill>
                                <a:srgbClr val="09405E"/>
                              </a:solidFill>
                              <a:latin typeface="Cambria Math" panose="02040503050406030204" pitchFamily="18" charset="0"/>
                            </a:rPr>
                            <m:t>=3</m:t>
                          </m:r>
                        </m:sub>
                        <m:sup>
                          <m:r>
                            <a:rPr lang="zh-CN" altLang="en-US" sz="2000" i="1">
                              <a:solidFill>
                                <a:srgbClr val="09405E"/>
                              </a:solidFill>
                              <a:latin typeface="Cambria Math" panose="02040503050406030204" pitchFamily="18" charset="0"/>
                            </a:rPr>
                            <m:t>𝑁</m:t>
                          </m:r>
                        </m:sup>
                        <m:e>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𝛼</m:t>
                              </m:r>
                            </m:e>
                            <m:sub>
                              <m:r>
                                <a:rPr lang="zh-CN" altLang="en-US" sz="2000" i="1">
                                  <a:solidFill>
                                    <a:srgbClr val="09405E"/>
                                  </a:solidFill>
                                  <a:latin typeface="Cambria Math" panose="02040503050406030204" pitchFamily="18" charset="0"/>
                                </a:rPr>
                                <m:t>𝑖</m:t>
                              </m:r>
                            </m:sub>
                          </m:sSub>
                        </m:e>
                      </m:nary>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𝑦</m:t>
                          </m:r>
                        </m:e>
                        <m:sub>
                          <m:r>
                            <a:rPr lang="zh-CN" altLang="en-US" sz="2000" i="1">
                              <a:solidFill>
                                <a:srgbClr val="09405E"/>
                              </a:solidFill>
                              <a:latin typeface="Cambria Math" panose="02040503050406030204" pitchFamily="18" charset="0"/>
                            </a:rPr>
                            <m:t>𝑖</m:t>
                          </m:r>
                        </m:sub>
                      </m:sSub>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𝐾</m:t>
                          </m:r>
                        </m:e>
                        <m:sub>
                          <m:r>
                            <a:rPr lang="zh-CN" altLang="en-US" sz="2000" i="1">
                              <a:solidFill>
                                <a:srgbClr val="09405E"/>
                              </a:solidFill>
                              <a:latin typeface="Cambria Math" panose="02040503050406030204" pitchFamily="18" charset="0"/>
                            </a:rPr>
                            <m:t>𝑖</m:t>
                          </m:r>
                          <m:r>
                            <a:rPr lang="zh-CN" altLang="en-US" sz="2000" i="0">
                              <a:solidFill>
                                <a:srgbClr val="09405E"/>
                              </a:solidFill>
                              <a:latin typeface="Cambria Math" panose="02040503050406030204" pitchFamily="18" charset="0"/>
                            </a:rPr>
                            <m:t>1</m:t>
                          </m:r>
                        </m:sub>
                      </m:sSub>
                      <m:r>
                        <a:rPr lang="zh-CN" altLang="en-US" sz="2000" i="0">
                          <a:solidFill>
                            <a:srgbClr val="09405E"/>
                          </a:solidFill>
                          <a:latin typeface="Cambria Math" panose="02040503050406030204" pitchFamily="18" charset="0"/>
                        </a:rPr>
                        <m:t>−</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panose="02040503050406030204" pitchFamily="18" charset="0"/>
                            </a:rPr>
                            <m:t>𝛼</m:t>
                          </m:r>
                        </m:e>
                        <m:sub>
                          <m:r>
                            <a:rPr lang="zh-CN" altLang="en-US" sz="2000" i="0">
                              <a:solidFill>
                                <a:srgbClr val="09405E"/>
                              </a:solidFill>
                              <a:latin typeface="Cambria Math" panose="02040503050406030204" pitchFamily="18" charset="0"/>
                            </a:rPr>
                            <m:t>1</m:t>
                          </m:r>
                        </m:sub>
                        <m:sup>
                          <m:r>
                            <m:rPr>
                              <m:sty m:val="p"/>
                            </m:rPr>
                            <a:rPr lang="zh-CN" altLang="en-US" sz="2000" i="0">
                              <a:solidFill>
                                <a:srgbClr val="09405E"/>
                              </a:solidFill>
                              <a:latin typeface="Cambria Math" panose="02040503050406030204" pitchFamily="18" charset="0"/>
                            </a:rPr>
                            <m:t>new</m:t>
                          </m:r>
                        </m:sup>
                      </m:sSubSup>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𝑦</m:t>
                          </m:r>
                        </m:e>
                        <m:sub>
                          <m:r>
                            <a:rPr lang="zh-CN" altLang="en-US" sz="2000" i="0">
                              <a:solidFill>
                                <a:srgbClr val="09405E"/>
                              </a:solidFill>
                              <a:latin typeface="Cambria Math" panose="02040503050406030204" pitchFamily="18" charset="0"/>
                            </a:rPr>
                            <m:t>1</m:t>
                          </m:r>
                        </m:sub>
                      </m:sSub>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𝐾</m:t>
                          </m:r>
                        </m:e>
                        <m:sub>
                          <m:r>
                            <a:rPr lang="zh-CN" altLang="en-US" sz="2000" i="0">
                              <a:solidFill>
                                <a:srgbClr val="09405E"/>
                              </a:solidFill>
                              <a:latin typeface="Cambria Math" panose="02040503050406030204" pitchFamily="18" charset="0"/>
                            </a:rPr>
                            <m:t>11</m:t>
                          </m:r>
                        </m:sub>
                      </m:sSub>
                      <m:r>
                        <a:rPr lang="zh-CN" altLang="en-US" sz="2000" i="0">
                          <a:solidFill>
                            <a:srgbClr val="09405E"/>
                          </a:solidFill>
                          <a:latin typeface="Cambria Math" panose="02040503050406030204" pitchFamily="18" charset="0"/>
                        </a:rPr>
                        <m:t>−</m:t>
                      </m:r>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panose="02040503050406030204" pitchFamily="18" charset="0"/>
                            </a:rPr>
                            <m:t>𝛼</m:t>
                          </m:r>
                        </m:e>
                        <m:sub>
                          <m:r>
                            <a:rPr lang="zh-CN" altLang="en-US" sz="2000" i="0">
                              <a:solidFill>
                                <a:srgbClr val="09405E"/>
                              </a:solidFill>
                              <a:latin typeface="Cambria Math" panose="02040503050406030204" pitchFamily="18" charset="0"/>
                            </a:rPr>
                            <m:t>2</m:t>
                          </m:r>
                        </m:sub>
                        <m:sup>
                          <m:r>
                            <m:rPr>
                              <m:sty m:val="p"/>
                            </m:rPr>
                            <a:rPr lang="zh-CN" altLang="en-US" sz="2000" i="0">
                              <a:solidFill>
                                <a:srgbClr val="09405E"/>
                              </a:solidFill>
                              <a:latin typeface="Cambria Math" panose="02040503050406030204" pitchFamily="18" charset="0"/>
                            </a:rPr>
                            <m:t>new</m:t>
                          </m:r>
                        </m:sup>
                      </m:sSubSup>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𝑦</m:t>
                          </m:r>
                        </m:e>
                        <m:sub>
                          <m:r>
                            <a:rPr lang="zh-CN" altLang="en-US" sz="2000" i="0">
                              <a:solidFill>
                                <a:srgbClr val="09405E"/>
                              </a:solidFill>
                              <a:latin typeface="Cambria Math" panose="02040503050406030204" pitchFamily="18" charset="0"/>
                            </a:rPr>
                            <m:t>2</m:t>
                          </m:r>
                        </m:sub>
                      </m:sSub>
                      <m:sSub>
                        <m:sSubPr>
                          <m:ctrlPr>
                            <a:rPr lang="zh-CN" altLang="en-US" sz="2000" i="1">
                              <a:solidFill>
                                <a:srgbClr val="09405E"/>
                              </a:solidFill>
                              <a:latin typeface="Cambria Math" panose="02040503050406030204" pitchFamily="18" charset="0"/>
                            </a:rPr>
                          </m:ctrlPr>
                        </m:sSubPr>
                        <m:e>
                          <m:r>
                            <a:rPr lang="zh-CN" altLang="en-US" sz="2000" i="1">
                              <a:solidFill>
                                <a:srgbClr val="09405E"/>
                              </a:solidFill>
                              <a:latin typeface="Cambria Math" panose="02040503050406030204" pitchFamily="18" charset="0"/>
                            </a:rPr>
                            <m:t>𝐾</m:t>
                          </m:r>
                        </m:e>
                        <m:sub>
                          <m:r>
                            <a:rPr lang="zh-CN" altLang="en-US" sz="2000" i="0">
                              <a:solidFill>
                                <a:srgbClr val="09405E"/>
                              </a:solidFill>
                              <a:latin typeface="Cambria Math" panose="02040503050406030204" pitchFamily="18" charset="0"/>
                            </a:rPr>
                            <m:t>21</m:t>
                          </m:r>
                        </m:sub>
                      </m:sSub>
                    </m:oMath>
                  </m:oMathPara>
                </a14:m>
                <a:endParaRPr lang="zh-CN" altLang="en-US" sz="2000" dirty="0">
                  <a:solidFill>
                    <a:srgbClr val="09405E"/>
                  </a:solidFill>
                </a:endParaRPr>
              </a:p>
            </p:txBody>
          </p:sp>
        </mc:Choice>
        <mc:Fallback>
          <p:sp>
            <p:nvSpPr>
              <p:cNvPr id="10" name="文本框 9">
                <a:extLst>
                  <a:ext uri="{FF2B5EF4-FFF2-40B4-BE49-F238E27FC236}">
                    <a16:creationId xmlns:a16="http://schemas.microsoft.com/office/drawing/2014/main" id="{9ED2A20F-F503-B948-0537-6F53CED519C5}"/>
                  </a:ext>
                </a:extLst>
              </p:cNvPr>
              <p:cNvSpPr txBox="1">
                <a:spLocks noRot="1" noChangeAspect="1" noMove="1" noResize="1" noEditPoints="1" noAdjustHandles="1" noChangeArrowheads="1" noChangeShapeType="1" noTextEdit="1"/>
              </p:cNvSpPr>
              <p:nvPr/>
            </p:nvSpPr>
            <p:spPr>
              <a:xfrm>
                <a:off x="3628571" y="2309388"/>
                <a:ext cx="5950858" cy="957826"/>
              </a:xfrm>
              <a:prstGeom prst="rect">
                <a:avLst/>
              </a:prstGeom>
              <a:blipFill>
                <a:blip r:embed="rId5"/>
                <a:stretch>
                  <a:fillRect t="-96104" b="-1506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32FE98D3-5EC1-A9A4-FDE4-3A17A90336A5}"/>
                  </a:ext>
                </a:extLst>
              </p:cNvPr>
              <p:cNvSpPr txBox="1"/>
              <p:nvPr/>
            </p:nvSpPr>
            <p:spPr>
              <a:xfrm>
                <a:off x="1386113" y="3766398"/>
                <a:ext cx="7543673" cy="1074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solidFill>
                                <a:srgbClr val="09405E"/>
                              </a:solidFill>
                              <a:latin typeface="Cambria Math" panose="02040503050406030204" pitchFamily="18" charset="0"/>
                            </a:rPr>
                          </m:ctrlPr>
                        </m:dPr>
                        <m:e>
                          <m:m>
                            <m:mPr>
                              <m:mcs>
                                <m:mc>
                                  <m:mcPr>
                                    <m:count m:val="1"/>
                                    <m:mcJc m:val="center"/>
                                  </m:mcPr>
                                </m:mc>
                              </m:mcs>
                              <m:ctrlPr>
                                <a:rPr lang="en-US" altLang="zh-CN" sz="2000" i="1" smtClean="0">
                                  <a:solidFill>
                                    <a:srgbClr val="09405E"/>
                                  </a:solidFill>
                                  <a:latin typeface="Cambria Math" panose="02040503050406030204" pitchFamily="18" charset="0"/>
                                </a:rPr>
                              </m:ctrlPr>
                            </m:mPr>
                            <m:mr>
                              <m:e>
                                <m:sSubSup>
                                  <m:sSubSupPr>
                                    <m:ctrlPr>
                                      <a:rPr lang="zh-CN" altLang="en-US" sz="2000" i="1">
                                        <a:solidFill>
                                          <a:srgbClr val="09405E"/>
                                        </a:solidFill>
                                        <a:latin typeface="Cambria Math" panose="02040503050406030204" pitchFamily="18" charset="0"/>
                                      </a:rPr>
                                    </m:ctrlPr>
                                  </m:sSubSupPr>
                                  <m:e>
                                    <m:r>
                                      <a:rPr lang="zh-CN" altLang="en-US" sz="2000" i="1">
                                        <a:solidFill>
                                          <a:srgbClr val="09405E"/>
                                        </a:solidFill>
                                        <a:latin typeface="Cambria Math" panose="02040503050406030204" pitchFamily="18" charset="0"/>
                                      </a:rPr>
                                      <m:t>𝑏</m:t>
                                    </m:r>
                                  </m:e>
                                  <m:sub>
                                    <m:r>
                                      <a:rPr lang="zh-CN" altLang="en-US" sz="2000">
                                        <a:solidFill>
                                          <a:srgbClr val="09405E"/>
                                        </a:solidFill>
                                        <a:latin typeface="Cambria Math" panose="02040503050406030204" pitchFamily="18" charset="0"/>
                                      </a:rPr>
                                      <m:t>1</m:t>
                                    </m:r>
                                  </m:sub>
                                  <m:sup>
                                    <m:r>
                                      <m:rPr>
                                        <m:sty m:val="p"/>
                                      </m:rPr>
                                      <a:rPr lang="zh-CN" altLang="en-US" sz="2000">
                                        <a:solidFill>
                                          <a:srgbClr val="09405E"/>
                                        </a:solidFill>
                                        <a:latin typeface="Cambria Math" panose="02040503050406030204" pitchFamily="18" charset="0"/>
                                      </a:rPr>
                                      <m:t>new</m:t>
                                    </m:r>
                                  </m:sup>
                                </m:sSubSup>
                                <m:r>
                                  <a:rPr lang="zh-CN" altLang="en-US" sz="2000">
                                    <a:solidFill>
                                      <a:srgbClr val="09405E"/>
                                    </a:solidFill>
                                    <a:latin typeface="Cambria Math" panose="02040503050406030204" pitchFamily="18" charset="0"/>
                                  </a:rPr>
                                  <m:t>=</m:t>
                                </m:r>
                                <m:r>
                                  <a:rPr lang="en-US" altLang="zh-CN" sz="2000" i="1">
                                    <a:solidFill>
                                      <a:srgbClr val="09405E"/>
                                    </a:solidFill>
                                  </a:rPr>
                                  <m:t>−</m:t>
                                </m:r>
                                <m:sSub>
                                  <m:sSubPr>
                                    <m:ctrlPr>
                                      <a:rPr lang="zh-CN" altLang="en-US" sz="2000" i="1">
                                        <a:solidFill>
                                          <a:srgbClr val="09405E"/>
                                        </a:solidFill>
                                      </a:rPr>
                                    </m:ctrlPr>
                                  </m:sSubPr>
                                  <m:e>
                                    <m:r>
                                      <a:rPr lang="en-US" altLang="zh-CN" sz="2000" i="1">
                                        <a:solidFill>
                                          <a:srgbClr val="09405E"/>
                                        </a:solidFill>
                                      </a:rPr>
                                      <m:t>𝐸</m:t>
                                    </m:r>
                                  </m:e>
                                  <m:sub>
                                    <m:r>
                                      <a:rPr lang="en-US" altLang="zh-CN" sz="2000" i="1">
                                        <a:solidFill>
                                          <a:srgbClr val="09405E"/>
                                        </a:solidFill>
                                      </a:rPr>
                                      <m:t>1</m:t>
                                    </m:r>
                                  </m:sub>
                                </m:sSub>
                                <m:r>
                                  <a:rPr lang="en-US" altLang="zh-CN" sz="2000" i="1">
                                    <a:solidFill>
                                      <a:srgbClr val="09405E"/>
                                    </a:solidFill>
                                  </a:rPr>
                                  <m:t>−</m:t>
                                </m:r>
                                <m:sSub>
                                  <m:sSubPr>
                                    <m:ctrlPr>
                                      <a:rPr lang="zh-CN" altLang="en-US" sz="2000" i="1">
                                        <a:solidFill>
                                          <a:srgbClr val="09405E"/>
                                        </a:solidFill>
                                      </a:rPr>
                                    </m:ctrlPr>
                                  </m:sSubPr>
                                  <m:e>
                                    <m:r>
                                      <a:rPr lang="en-US" altLang="zh-CN" sz="2000" i="1">
                                        <a:solidFill>
                                          <a:srgbClr val="09405E"/>
                                        </a:solidFill>
                                      </a:rPr>
                                      <m:t>𝑦</m:t>
                                    </m:r>
                                  </m:e>
                                  <m:sub>
                                    <m:r>
                                      <a:rPr lang="en-US" altLang="zh-CN" sz="2000" i="1">
                                        <a:solidFill>
                                          <a:srgbClr val="09405E"/>
                                        </a:solidFill>
                                      </a:rPr>
                                      <m:t>1</m:t>
                                    </m:r>
                                  </m:sub>
                                </m:sSub>
                                <m:sSub>
                                  <m:sSubPr>
                                    <m:ctrlPr>
                                      <a:rPr lang="zh-CN" altLang="en-US" sz="2000" i="1">
                                        <a:solidFill>
                                          <a:srgbClr val="09405E"/>
                                        </a:solidFill>
                                      </a:rPr>
                                    </m:ctrlPr>
                                  </m:sSubPr>
                                  <m:e>
                                    <m:r>
                                      <a:rPr lang="en-US" altLang="zh-CN" sz="2000" i="1">
                                        <a:solidFill>
                                          <a:srgbClr val="09405E"/>
                                        </a:solidFill>
                                      </a:rPr>
                                      <m:t>𝐾</m:t>
                                    </m:r>
                                  </m:e>
                                  <m:sub>
                                    <m:r>
                                      <a:rPr lang="en-US" altLang="zh-CN" sz="2000" i="1">
                                        <a:solidFill>
                                          <a:srgbClr val="09405E"/>
                                        </a:solidFill>
                                      </a:rPr>
                                      <m:t>11</m:t>
                                    </m:r>
                                  </m:sub>
                                </m:sSub>
                                <m:d>
                                  <m:dPr>
                                    <m:ctrlPr>
                                      <a:rPr lang="zh-CN" altLang="en-US" sz="2000" i="1">
                                        <a:solidFill>
                                          <a:srgbClr val="09405E"/>
                                        </a:solidFill>
                                      </a:rPr>
                                    </m:ctrlPr>
                                  </m:dPr>
                                  <m:e>
                                    <m:sSubSup>
                                      <m:sSubSupPr>
                                        <m:ctrlPr>
                                          <a:rPr lang="zh-CN" altLang="en-US" sz="2000" i="1">
                                            <a:solidFill>
                                              <a:srgbClr val="09405E"/>
                                            </a:solidFill>
                                          </a:rPr>
                                        </m:ctrlPr>
                                      </m:sSubSupPr>
                                      <m:e>
                                        <m:r>
                                          <a:rPr lang="en-US" altLang="zh-CN" sz="2000" i="1">
                                            <a:solidFill>
                                              <a:srgbClr val="09405E"/>
                                            </a:solidFill>
                                          </a:rPr>
                                          <m:t>𝛼</m:t>
                                        </m:r>
                                      </m:e>
                                      <m:sub>
                                        <m:r>
                                          <a:rPr lang="en-US" altLang="zh-CN" sz="2000" i="1">
                                            <a:solidFill>
                                              <a:srgbClr val="09405E"/>
                                            </a:solidFill>
                                          </a:rPr>
                                          <m:t>1</m:t>
                                        </m:r>
                                      </m:sub>
                                      <m:sup>
                                        <m:r>
                                          <m:rPr>
                                            <m:sty m:val="p"/>
                                          </m:rPr>
                                          <a:rPr lang="en-US" altLang="zh-CN" sz="2000">
                                            <a:solidFill>
                                              <a:srgbClr val="09405E"/>
                                            </a:solidFill>
                                          </a:rPr>
                                          <m:t>new</m:t>
                                        </m:r>
                                      </m:sup>
                                    </m:sSubSup>
                                    <m:r>
                                      <a:rPr lang="en-US" altLang="zh-CN" sz="2000" i="1">
                                        <a:solidFill>
                                          <a:srgbClr val="09405E"/>
                                        </a:solidFill>
                                      </a:rPr>
                                      <m:t>−</m:t>
                                    </m:r>
                                    <m:sSubSup>
                                      <m:sSubSupPr>
                                        <m:ctrlPr>
                                          <a:rPr lang="zh-CN" altLang="en-US" sz="2000" i="1">
                                            <a:solidFill>
                                              <a:srgbClr val="09405E"/>
                                            </a:solidFill>
                                          </a:rPr>
                                        </m:ctrlPr>
                                      </m:sSubSupPr>
                                      <m:e>
                                        <m:r>
                                          <a:rPr lang="en-US" altLang="zh-CN" sz="2000" i="1">
                                            <a:solidFill>
                                              <a:srgbClr val="09405E"/>
                                            </a:solidFill>
                                          </a:rPr>
                                          <m:t>𝛼</m:t>
                                        </m:r>
                                      </m:e>
                                      <m:sub>
                                        <m:r>
                                          <a:rPr lang="en-US" altLang="zh-CN" sz="2000" i="1">
                                            <a:solidFill>
                                              <a:srgbClr val="09405E"/>
                                            </a:solidFill>
                                          </a:rPr>
                                          <m:t>1</m:t>
                                        </m:r>
                                      </m:sub>
                                      <m:sup>
                                        <m:r>
                                          <m:rPr>
                                            <m:sty m:val="p"/>
                                          </m:rPr>
                                          <a:rPr lang="en-US" altLang="zh-CN" sz="2000">
                                            <a:solidFill>
                                              <a:srgbClr val="09405E"/>
                                            </a:solidFill>
                                          </a:rPr>
                                          <m:t>old</m:t>
                                        </m:r>
                                      </m:sup>
                                    </m:sSubSup>
                                  </m:e>
                                </m:d>
                                <m:r>
                                  <a:rPr lang="en-US" altLang="zh-CN" sz="2000" i="1">
                                    <a:solidFill>
                                      <a:srgbClr val="09405E"/>
                                    </a:solidFill>
                                  </a:rPr>
                                  <m:t>−</m:t>
                                </m:r>
                                <m:sSub>
                                  <m:sSubPr>
                                    <m:ctrlPr>
                                      <a:rPr lang="zh-CN" altLang="en-US" sz="2000" i="1">
                                        <a:solidFill>
                                          <a:srgbClr val="09405E"/>
                                        </a:solidFill>
                                      </a:rPr>
                                    </m:ctrlPr>
                                  </m:sSubPr>
                                  <m:e>
                                    <m:r>
                                      <a:rPr lang="en-US" altLang="zh-CN" sz="2000" i="1">
                                        <a:solidFill>
                                          <a:srgbClr val="09405E"/>
                                        </a:solidFill>
                                      </a:rPr>
                                      <m:t>𝑦</m:t>
                                    </m:r>
                                  </m:e>
                                  <m:sub>
                                    <m:r>
                                      <a:rPr lang="en-US" altLang="zh-CN" sz="2000" i="1">
                                        <a:solidFill>
                                          <a:srgbClr val="09405E"/>
                                        </a:solidFill>
                                      </a:rPr>
                                      <m:t>2</m:t>
                                    </m:r>
                                  </m:sub>
                                </m:sSub>
                                <m:sSub>
                                  <m:sSubPr>
                                    <m:ctrlPr>
                                      <a:rPr lang="zh-CN" altLang="en-US" sz="2000" i="1">
                                        <a:solidFill>
                                          <a:srgbClr val="09405E"/>
                                        </a:solidFill>
                                      </a:rPr>
                                    </m:ctrlPr>
                                  </m:sSubPr>
                                  <m:e>
                                    <m:r>
                                      <a:rPr lang="en-US" altLang="zh-CN" sz="2000" i="1">
                                        <a:solidFill>
                                          <a:srgbClr val="09405E"/>
                                        </a:solidFill>
                                      </a:rPr>
                                      <m:t>𝐾</m:t>
                                    </m:r>
                                  </m:e>
                                  <m:sub>
                                    <m:r>
                                      <a:rPr lang="en-US" altLang="zh-CN" sz="2000" i="1">
                                        <a:solidFill>
                                          <a:srgbClr val="09405E"/>
                                        </a:solidFill>
                                      </a:rPr>
                                      <m:t>21</m:t>
                                    </m:r>
                                  </m:sub>
                                </m:sSub>
                                <m:d>
                                  <m:dPr>
                                    <m:ctrlPr>
                                      <a:rPr lang="zh-CN" altLang="en-US" sz="2000" i="1">
                                        <a:solidFill>
                                          <a:srgbClr val="09405E"/>
                                        </a:solidFill>
                                      </a:rPr>
                                    </m:ctrlPr>
                                  </m:dPr>
                                  <m:e>
                                    <m:sSubSup>
                                      <m:sSubSupPr>
                                        <m:ctrlPr>
                                          <a:rPr lang="zh-CN" altLang="en-US" sz="2000" i="1">
                                            <a:solidFill>
                                              <a:srgbClr val="09405E"/>
                                            </a:solidFill>
                                          </a:rPr>
                                        </m:ctrlPr>
                                      </m:sSubSupPr>
                                      <m:e>
                                        <m:r>
                                          <a:rPr lang="en-US" altLang="zh-CN" sz="2000" i="1">
                                            <a:solidFill>
                                              <a:srgbClr val="09405E"/>
                                            </a:solidFill>
                                          </a:rPr>
                                          <m:t>𝛼</m:t>
                                        </m:r>
                                      </m:e>
                                      <m:sub>
                                        <m:r>
                                          <a:rPr lang="en-US" altLang="zh-CN" sz="2000" i="1">
                                            <a:solidFill>
                                              <a:srgbClr val="09405E"/>
                                            </a:solidFill>
                                          </a:rPr>
                                          <m:t>2</m:t>
                                        </m:r>
                                      </m:sub>
                                      <m:sup>
                                        <m:r>
                                          <m:rPr>
                                            <m:sty m:val="p"/>
                                          </m:rPr>
                                          <a:rPr lang="en-US" altLang="zh-CN" sz="2000">
                                            <a:solidFill>
                                              <a:srgbClr val="09405E"/>
                                            </a:solidFill>
                                          </a:rPr>
                                          <m:t>new</m:t>
                                        </m:r>
                                      </m:sup>
                                    </m:sSubSup>
                                    <m:r>
                                      <a:rPr lang="en-US" altLang="zh-CN" sz="2000" i="1">
                                        <a:solidFill>
                                          <a:srgbClr val="09405E"/>
                                        </a:solidFill>
                                      </a:rPr>
                                      <m:t>−</m:t>
                                    </m:r>
                                    <m:sSubSup>
                                      <m:sSubSupPr>
                                        <m:ctrlPr>
                                          <a:rPr lang="zh-CN" altLang="en-US" sz="2000" i="1">
                                            <a:solidFill>
                                              <a:srgbClr val="09405E"/>
                                            </a:solidFill>
                                          </a:rPr>
                                        </m:ctrlPr>
                                      </m:sSubSupPr>
                                      <m:e>
                                        <m:r>
                                          <a:rPr lang="en-US" altLang="zh-CN" sz="2000" i="1">
                                            <a:solidFill>
                                              <a:srgbClr val="09405E"/>
                                            </a:solidFill>
                                          </a:rPr>
                                          <m:t>𝛼</m:t>
                                        </m:r>
                                      </m:e>
                                      <m:sub>
                                        <m:r>
                                          <a:rPr lang="en-US" altLang="zh-CN" sz="2000" i="1">
                                            <a:solidFill>
                                              <a:srgbClr val="09405E"/>
                                            </a:solidFill>
                                          </a:rPr>
                                          <m:t>2</m:t>
                                        </m:r>
                                      </m:sub>
                                      <m:sup>
                                        <m:r>
                                          <m:rPr>
                                            <m:sty m:val="p"/>
                                          </m:rPr>
                                          <a:rPr lang="en-US" altLang="zh-CN" sz="2000">
                                            <a:solidFill>
                                              <a:srgbClr val="09405E"/>
                                            </a:solidFill>
                                          </a:rPr>
                                          <m:t>old</m:t>
                                        </m:r>
                                      </m:sup>
                                    </m:sSubSup>
                                  </m:e>
                                </m:d>
                                <m:r>
                                  <a:rPr lang="en-US" altLang="zh-CN" sz="2000" i="1">
                                    <a:solidFill>
                                      <a:srgbClr val="09405E"/>
                                    </a:solidFill>
                                  </a:rPr>
                                  <m:t>+</m:t>
                                </m:r>
                                <m:sSup>
                                  <m:sSupPr>
                                    <m:ctrlPr>
                                      <a:rPr lang="zh-CN" altLang="en-US" sz="2000" i="1">
                                        <a:solidFill>
                                          <a:srgbClr val="09405E"/>
                                        </a:solidFill>
                                      </a:rPr>
                                    </m:ctrlPr>
                                  </m:sSupPr>
                                  <m:e>
                                    <m:r>
                                      <a:rPr lang="en-US" altLang="zh-CN" sz="2000" i="1">
                                        <a:solidFill>
                                          <a:srgbClr val="09405E"/>
                                        </a:solidFill>
                                      </a:rPr>
                                      <m:t>𝑏</m:t>
                                    </m:r>
                                  </m:e>
                                  <m:sup>
                                    <m:r>
                                      <m:rPr>
                                        <m:sty m:val="p"/>
                                      </m:rPr>
                                      <a:rPr lang="en-US" altLang="zh-CN" sz="2000">
                                        <a:solidFill>
                                          <a:srgbClr val="09405E"/>
                                        </a:solidFill>
                                      </a:rPr>
                                      <m:t>old</m:t>
                                    </m:r>
                                  </m:sup>
                                </m:sSup>
                              </m:e>
                            </m:mr>
                            <m:mr>
                              <m:e>
                                <m:sSubSup>
                                  <m:sSubSupPr>
                                    <m:ctrlPr>
                                      <a:rPr lang="zh-CN" altLang="en-US" sz="2000" i="1">
                                        <a:solidFill>
                                          <a:srgbClr val="09405E"/>
                                        </a:solidFill>
                                      </a:rPr>
                                    </m:ctrlPr>
                                  </m:sSubSupPr>
                                  <m:e>
                                    <m:r>
                                      <a:rPr lang="en-US" altLang="zh-CN" sz="2000" i="1">
                                        <a:solidFill>
                                          <a:srgbClr val="09405E"/>
                                        </a:solidFill>
                                      </a:rPr>
                                      <m:t>𝑏</m:t>
                                    </m:r>
                                  </m:e>
                                  <m:sub>
                                    <m:r>
                                      <a:rPr lang="en-US" altLang="zh-CN" sz="2000" i="1">
                                        <a:solidFill>
                                          <a:srgbClr val="09405E"/>
                                        </a:solidFill>
                                      </a:rPr>
                                      <m:t>2</m:t>
                                    </m:r>
                                  </m:sub>
                                  <m:sup>
                                    <m:r>
                                      <m:rPr>
                                        <m:sty m:val="p"/>
                                      </m:rPr>
                                      <a:rPr lang="en-US" altLang="zh-CN" sz="2000">
                                        <a:solidFill>
                                          <a:srgbClr val="09405E"/>
                                        </a:solidFill>
                                      </a:rPr>
                                      <m:t>new</m:t>
                                    </m:r>
                                  </m:sup>
                                </m:sSubSup>
                                <m:r>
                                  <a:rPr lang="en-US" altLang="zh-CN" sz="2000" i="1">
                                    <a:solidFill>
                                      <a:srgbClr val="09405E"/>
                                    </a:solidFill>
                                  </a:rPr>
                                  <m:t>=−</m:t>
                                </m:r>
                                <m:sSub>
                                  <m:sSubPr>
                                    <m:ctrlPr>
                                      <a:rPr lang="zh-CN" altLang="en-US" sz="2000" i="1">
                                        <a:solidFill>
                                          <a:srgbClr val="09405E"/>
                                        </a:solidFill>
                                      </a:rPr>
                                    </m:ctrlPr>
                                  </m:sSubPr>
                                  <m:e>
                                    <m:r>
                                      <a:rPr lang="en-US" altLang="zh-CN" sz="2000" i="1">
                                        <a:solidFill>
                                          <a:srgbClr val="09405E"/>
                                        </a:solidFill>
                                      </a:rPr>
                                      <m:t>𝐸</m:t>
                                    </m:r>
                                  </m:e>
                                  <m:sub>
                                    <m:r>
                                      <a:rPr lang="en-US" altLang="zh-CN" sz="2000" i="1">
                                        <a:solidFill>
                                          <a:srgbClr val="09405E"/>
                                        </a:solidFill>
                                      </a:rPr>
                                      <m:t>2</m:t>
                                    </m:r>
                                  </m:sub>
                                </m:sSub>
                                <m:r>
                                  <a:rPr lang="en-US" altLang="zh-CN" sz="2000" i="1">
                                    <a:solidFill>
                                      <a:srgbClr val="09405E"/>
                                    </a:solidFill>
                                  </a:rPr>
                                  <m:t>−</m:t>
                                </m:r>
                                <m:sSub>
                                  <m:sSubPr>
                                    <m:ctrlPr>
                                      <a:rPr lang="zh-CN" altLang="en-US" sz="2000" i="1">
                                        <a:solidFill>
                                          <a:srgbClr val="09405E"/>
                                        </a:solidFill>
                                      </a:rPr>
                                    </m:ctrlPr>
                                  </m:sSubPr>
                                  <m:e>
                                    <m:r>
                                      <a:rPr lang="en-US" altLang="zh-CN" sz="2000" i="1">
                                        <a:solidFill>
                                          <a:srgbClr val="09405E"/>
                                        </a:solidFill>
                                      </a:rPr>
                                      <m:t>𝑦</m:t>
                                    </m:r>
                                  </m:e>
                                  <m:sub>
                                    <m:r>
                                      <a:rPr lang="en-US" altLang="zh-CN" sz="2000" i="1">
                                        <a:solidFill>
                                          <a:srgbClr val="09405E"/>
                                        </a:solidFill>
                                      </a:rPr>
                                      <m:t>1</m:t>
                                    </m:r>
                                  </m:sub>
                                </m:sSub>
                                <m:sSub>
                                  <m:sSubPr>
                                    <m:ctrlPr>
                                      <a:rPr lang="zh-CN" altLang="en-US" sz="2000" i="1">
                                        <a:solidFill>
                                          <a:srgbClr val="09405E"/>
                                        </a:solidFill>
                                      </a:rPr>
                                    </m:ctrlPr>
                                  </m:sSubPr>
                                  <m:e>
                                    <m:r>
                                      <a:rPr lang="en-US" altLang="zh-CN" sz="2000" i="1">
                                        <a:solidFill>
                                          <a:srgbClr val="09405E"/>
                                        </a:solidFill>
                                      </a:rPr>
                                      <m:t>𝐾</m:t>
                                    </m:r>
                                  </m:e>
                                  <m:sub>
                                    <m:r>
                                      <a:rPr lang="en-US" altLang="zh-CN" sz="2000" i="1">
                                        <a:solidFill>
                                          <a:srgbClr val="09405E"/>
                                        </a:solidFill>
                                      </a:rPr>
                                      <m:t>12</m:t>
                                    </m:r>
                                  </m:sub>
                                </m:sSub>
                                <m:r>
                                  <a:rPr lang="en-US" altLang="zh-CN" sz="2000" i="1">
                                    <a:solidFill>
                                      <a:srgbClr val="09405E"/>
                                    </a:solidFill>
                                  </a:rPr>
                                  <m:t>(</m:t>
                                </m:r>
                                <m:sSubSup>
                                  <m:sSubSupPr>
                                    <m:ctrlPr>
                                      <a:rPr lang="zh-CN" altLang="en-US" sz="2000" i="1">
                                        <a:solidFill>
                                          <a:srgbClr val="09405E"/>
                                        </a:solidFill>
                                      </a:rPr>
                                    </m:ctrlPr>
                                  </m:sSubSupPr>
                                  <m:e>
                                    <m:r>
                                      <a:rPr lang="en-US" altLang="zh-CN" sz="2000" i="1">
                                        <a:solidFill>
                                          <a:srgbClr val="09405E"/>
                                        </a:solidFill>
                                      </a:rPr>
                                      <m:t>𝛼</m:t>
                                    </m:r>
                                  </m:e>
                                  <m:sub>
                                    <m:r>
                                      <a:rPr lang="en-US" altLang="zh-CN" sz="2000" i="1">
                                        <a:solidFill>
                                          <a:srgbClr val="09405E"/>
                                        </a:solidFill>
                                      </a:rPr>
                                      <m:t>1</m:t>
                                    </m:r>
                                  </m:sub>
                                  <m:sup>
                                    <m:r>
                                      <m:rPr>
                                        <m:sty m:val="p"/>
                                      </m:rPr>
                                      <a:rPr lang="en-US" altLang="zh-CN" sz="2000">
                                        <a:solidFill>
                                          <a:srgbClr val="09405E"/>
                                        </a:solidFill>
                                      </a:rPr>
                                      <m:t>new</m:t>
                                    </m:r>
                                  </m:sup>
                                </m:sSubSup>
                                <m:r>
                                  <a:rPr lang="en-US" altLang="zh-CN" sz="2000" i="1">
                                    <a:solidFill>
                                      <a:srgbClr val="09405E"/>
                                    </a:solidFill>
                                  </a:rPr>
                                  <m:t>−</m:t>
                                </m:r>
                                <m:sSubSup>
                                  <m:sSubSupPr>
                                    <m:ctrlPr>
                                      <a:rPr lang="zh-CN" altLang="en-US" sz="2000" i="1">
                                        <a:solidFill>
                                          <a:srgbClr val="09405E"/>
                                        </a:solidFill>
                                      </a:rPr>
                                    </m:ctrlPr>
                                  </m:sSubSupPr>
                                  <m:e>
                                    <m:r>
                                      <a:rPr lang="en-US" altLang="zh-CN" sz="2000" i="1">
                                        <a:solidFill>
                                          <a:srgbClr val="09405E"/>
                                        </a:solidFill>
                                      </a:rPr>
                                      <m:t>𝛼</m:t>
                                    </m:r>
                                  </m:e>
                                  <m:sub>
                                    <m:r>
                                      <a:rPr lang="en-US" altLang="zh-CN" sz="2000" i="1">
                                        <a:solidFill>
                                          <a:srgbClr val="09405E"/>
                                        </a:solidFill>
                                      </a:rPr>
                                      <m:t>1</m:t>
                                    </m:r>
                                  </m:sub>
                                  <m:sup>
                                    <m:r>
                                      <m:rPr>
                                        <m:sty m:val="p"/>
                                      </m:rPr>
                                      <a:rPr lang="en-US" altLang="zh-CN" sz="2000">
                                        <a:solidFill>
                                          <a:srgbClr val="09405E"/>
                                        </a:solidFill>
                                      </a:rPr>
                                      <m:t>old</m:t>
                                    </m:r>
                                  </m:sup>
                                </m:sSubSup>
                                <m:r>
                                  <a:rPr lang="en-US" altLang="zh-CN" sz="2000" i="1">
                                    <a:solidFill>
                                      <a:srgbClr val="09405E"/>
                                    </a:solidFill>
                                  </a:rPr>
                                  <m:t>)−</m:t>
                                </m:r>
                                <m:sSub>
                                  <m:sSubPr>
                                    <m:ctrlPr>
                                      <a:rPr lang="zh-CN" altLang="en-US" sz="2000" i="1">
                                        <a:solidFill>
                                          <a:srgbClr val="09405E"/>
                                        </a:solidFill>
                                      </a:rPr>
                                    </m:ctrlPr>
                                  </m:sSubPr>
                                  <m:e>
                                    <m:r>
                                      <a:rPr lang="en-US" altLang="zh-CN" sz="2000" i="1">
                                        <a:solidFill>
                                          <a:srgbClr val="09405E"/>
                                        </a:solidFill>
                                      </a:rPr>
                                      <m:t>𝑦</m:t>
                                    </m:r>
                                  </m:e>
                                  <m:sub>
                                    <m:r>
                                      <a:rPr lang="en-US" altLang="zh-CN" sz="2000" i="1">
                                        <a:solidFill>
                                          <a:srgbClr val="09405E"/>
                                        </a:solidFill>
                                      </a:rPr>
                                      <m:t>2</m:t>
                                    </m:r>
                                  </m:sub>
                                </m:sSub>
                                <m:sSub>
                                  <m:sSubPr>
                                    <m:ctrlPr>
                                      <a:rPr lang="zh-CN" altLang="en-US" sz="2000" i="1">
                                        <a:solidFill>
                                          <a:srgbClr val="09405E"/>
                                        </a:solidFill>
                                      </a:rPr>
                                    </m:ctrlPr>
                                  </m:sSubPr>
                                  <m:e>
                                    <m:r>
                                      <a:rPr lang="en-US" altLang="zh-CN" sz="2000" i="1">
                                        <a:solidFill>
                                          <a:srgbClr val="09405E"/>
                                        </a:solidFill>
                                      </a:rPr>
                                      <m:t>𝐾</m:t>
                                    </m:r>
                                  </m:e>
                                  <m:sub>
                                    <m:r>
                                      <a:rPr lang="en-US" altLang="zh-CN" sz="2000" i="1">
                                        <a:solidFill>
                                          <a:srgbClr val="09405E"/>
                                        </a:solidFill>
                                      </a:rPr>
                                      <m:t>22</m:t>
                                    </m:r>
                                  </m:sub>
                                </m:sSub>
                                <m:r>
                                  <a:rPr lang="en-US" altLang="zh-CN" sz="2000" i="1">
                                    <a:solidFill>
                                      <a:srgbClr val="09405E"/>
                                    </a:solidFill>
                                  </a:rPr>
                                  <m:t>(</m:t>
                                </m:r>
                                <m:sSubSup>
                                  <m:sSubSupPr>
                                    <m:ctrlPr>
                                      <a:rPr lang="zh-CN" altLang="en-US" sz="2000" i="1">
                                        <a:solidFill>
                                          <a:srgbClr val="09405E"/>
                                        </a:solidFill>
                                      </a:rPr>
                                    </m:ctrlPr>
                                  </m:sSubSupPr>
                                  <m:e>
                                    <m:r>
                                      <a:rPr lang="en-US" altLang="zh-CN" sz="2000" i="1">
                                        <a:solidFill>
                                          <a:srgbClr val="09405E"/>
                                        </a:solidFill>
                                      </a:rPr>
                                      <m:t>𝛼</m:t>
                                    </m:r>
                                  </m:e>
                                  <m:sub>
                                    <m:r>
                                      <a:rPr lang="en-US" altLang="zh-CN" sz="2000" i="1">
                                        <a:solidFill>
                                          <a:srgbClr val="09405E"/>
                                        </a:solidFill>
                                      </a:rPr>
                                      <m:t>2</m:t>
                                    </m:r>
                                  </m:sub>
                                  <m:sup>
                                    <m:r>
                                      <m:rPr>
                                        <m:sty m:val="p"/>
                                      </m:rPr>
                                      <a:rPr lang="en-US" altLang="zh-CN" sz="2000">
                                        <a:solidFill>
                                          <a:srgbClr val="09405E"/>
                                        </a:solidFill>
                                      </a:rPr>
                                      <m:t>new</m:t>
                                    </m:r>
                                  </m:sup>
                                </m:sSubSup>
                                <m:r>
                                  <a:rPr lang="en-US" altLang="zh-CN" sz="2000" i="1">
                                    <a:solidFill>
                                      <a:srgbClr val="09405E"/>
                                    </a:solidFill>
                                  </a:rPr>
                                  <m:t>−</m:t>
                                </m:r>
                                <m:sSubSup>
                                  <m:sSubSupPr>
                                    <m:ctrlPr>
                                      <a:rPr lang="zh-CN" altLang="en-US" sz="2000" i="1">
                                        <a:solidFill>
                                          <a:srgbClr val="09405E"/>
                                        </a:solidFill>
                                      </a:rPr>
                                    </m:ctrlPr>
                                  </m:sSubSupPr>
                                  <m:e>
                                    <m:r>
                                      <a:rPr lang="en-US" altLang="zh-CN" sz="2000" i="1">
                                        <a:solidFill>
                                          <a:srgbClr val="09405E"/>
                                        </a:solidFill>
                                      </a:rPr>
                                      <m:t>𝛼</m:t>
                                    </m:r>
                                  </m:e>
                                  <m:sub>
                                    <m:r>
                                      <a:rPr lang="en-US" altLang="zh-CN" sz="2000" i="1">
                                        <a:solidFill>
                                          <a:srgbClr val="09405E"/>
                                        </a:solidFill>
                                      </a:rPr>
                                      <m:t>2</m:t>
                                    </m:r>
                                  </m:sub>
                                  <m:sup>
                                    <m:r>
                                      <m:rPr>
                                        <m:sty m:val="p"/>
                                      </m:rPr>
                                      <a:rPr lang="en-US" altLang="zh-CN" sz="2000">
                                        <a:solidFill>
                                          <a:srgbClr val="09405E"/>
                                        </a:solidFill>
                                      </a:rPr>
                                      <m:t>old</m:t>
                                    </m:r>
                                  </m:sup>
                                </m:sSubSup>
                                <m:r>
                                  <a:rPr lang="en-US" altLang="zh-CN" sz="2000" i="1">
                                    <a:solidFill>
                                      <a:srgbClr val="09405E"/>
                                    </a:solidFill>
                                  </a:rPr>
                                  <m:t>)+</m:t>
                                </m:r>
                                <m:sSup>
                                  <m:sSupPr>
                                    <m:ctrlPr>
                                      <a:rPr lang="zh-CN" altLang="en-US" sz="2000" i="1">
                                        <a:solidFill>
                                          <a:srgbClr val="09405E"/>
                                        </a:solidFill>
                                      </a:rPr>
                                    </m:ctrlPr>
                                  </m:sSupPr>
                                  <m:e>
                                    <m:r>
                                      <a:rPr lang="en-US" altLang="zh-CN" sz="2000" i="1">
                                        <a:solidFill>
                                          <a:srgbClr val="09405E"/>
                                        </a:solidFill>
                                      </a:rPr>
                                      <m:t>𝑏</m:t>
                                    </m:r>
                                  </m:e>
                                  <m:sup>
                                    <m:r>
                                      <m:rPr>
                                        <m:sty m:val="p"/>
                                      </m:rPr>
                                      <a:rPr lang="en-US" altLang="zh-CN" sz="2000">
                                        <a:solidFill>
                                          <a:srgbClr val="09405E"/>
                                        </a:solidFill>
                                      </a:rPr>
                                      <m:t>old</m:t>
                                    </m:r>
                                  </m:sup>
                                </m:sSup>
                              </m:e>
                            </m:mr>
                          </m:m>
                        </m:e>
                      </m:d>
                    </m:oMath>
                  </m:oMathPara>
                </a14:m>
                <a:endParaRPr lang="zh-CN" altLang="en-US" sz="2000" dirty="0">
                  <a:solidFill>
                    <a:srgbClr val="09405E"/>
                  </a:solidFill>
                </a:endParaRPr>
              </a:p>
            </p:txBody>
          </p:sp>
        </mc:Choice>
        <mc:Fallback>
          <p:sp>
            <p:nvSpPr>
              <p:cNvPr id="14" name="文本框 13">
                <a:extLst>
                  <a:ext uri="{FF2B5EF4-FFF2-40B4-BE49-F238E27FC236}">
                    <a16:creationId xmlns:a16="http://schemas.microsoft.com/office/drawing/2014/main" id="{32FE98D3-5EC1-A9A4-FDE4-3A17A90336A5}"/>
                  </a:ext>
                </a:extLst>
              </p:cNvPr>
              <p:cNvSpPr txBox="1">
                <a:spLocks noRot="1" noChangeAspect="1" noMove="1" noResize="1" noEditPoints="1" noAdjustHandles="1" noChangeArrowheads="1" noChangeShapeType="1" noTextEdit="1"/>
              </p:cNvSpPr>
              <p:nvPr/>
            </p:nvSpPr>
            <p:spPr>
              <a:xfrm>
                <a:off x="1386113" y="3766398"/>
                <a:ext cx="7543673" cy="1074910"/>
              </a:xfrm>
              <a:prstGeom prst="rect">
                <a:avLst/>
              </a:prstGeom>
              <a:blipFill>
                <a:blip r:embed="rId6"/>
                <a:stretch>
                  <a:fillRect l="-20973" t="-208140" b="-2953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6E201547-FB80-CDF9-89BF-254276687B68}"/>
                  </a:ext>
                </a:extLst>
              </p:cNvPr>
              <p:cNvSpPr txBox="1"/>
              <p:nvPr/>
            </p:nvSpPr>
            <p:spPr>
              <a:xfrm>
                <a:off x="1035892" y="5527171"/>
                <a:ext cx="2442028" cy="6885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2000" i="1" smtClean="0">
                              <a:solidFill>
                                <a:srgbClr val="C00000"/>
                              </a:solidFill>
                              <a:latin typeface="Cambria Math" panose="02040503050406030204" pitchFamily="18" charset="0"/>
                            </a:rPr>
                          </m:ctrlPr>
                        </m:sSupPr>
                        <m:e>
                          <m:r>
                            <a:rPr lang="zh-CN" altLang="en-US" sz="2000" i="1">
                              <a:solidFill>
                                <a:srgbClr val="C00000"/>
                              </a:solidFill>
                              <a:latin typeface="Cambria Math" panose="02040503050406030204" pitchFamily="18" charset="0"/>
                            </a:rPr>
                            <m:t>𝑏</m:t>
                          </m:r>
                        </m:e>
                        <m:sup>
                          <m:r>
                            <m:rPr>
                              <m:sty m:val="p"/>
                            </m:rPr>
                            <a:rPr lang="zh-CN" altLang="en-US" sz="2000" i="0">
                              <a:solidFill>
                                <a:srgbClr val="C00000"/>
                              </a:solidFill>
                              <a:latin typeface="Cambria Math" panose="02040503050406030204" pitchFamily="18" charset="0"/>
                            </a:rPr>
                            <m:t>new</m:t>
                          </m:r>
                        </m:sup>
                      </m:sSup>
                      <m:r>
                        <a:rPr lang="zh-CN" altLang="en-US" sz="2000" i="0">
                          <a:solidFill>
                            <a:srgbClr val="C00000"/>
                          </a:solidFill>
                          <a:latin typeface="Cambria Math" panose="02040503050406030204" pitchFamily="18" charset="0"/>
                        </a:rPr>
                        <m:t>=</m:t>
                      </m:r>
                      <m:f>
                        <m:fPr>
                          <m:ctrlPr>
                            <a:rPr lang="zh-CN" altLang="en-US" sz="2000" i="1">
                              <a:solidFill>
                                <a:srgbClr val="C00000"/>
                              </a:solidFill>
                              <a:latin typeface="Cambria Math" panose="02040503050406030204" pitchFamily="18" charset="0"/>
                            </a:rPr>
                          </m:ctrlPr>
                        </m:fPr>
                        <m:num>
                          <m:sSubSup>
                            <m:sSubSupPr>
                              <m:ctrlPr>
                                <a:rPr lang="zh-CN" altLang="en-US" sz="2000" i="1">
                                  <a:solidFill>
                                    <a:srgbClr val="C00000"/>
                                  </a:solidFill>
                                  <a:latin typeface="Cambria Math" panose="02040503050406030204" pitchFamily="18" charset="0"/>
                                </a:rPr>
                              </m:ctrlPr>
                            </m:sSubSupPr>
                            <m:e>
                              <m:r>
                                <a:rPr lang="zh-CN" altLang="en-US" sz="2000" i="1">
                                  <a:solidFill>
                                    <a:srgbClr val="C00000"/>
                                  </a:solidFill>
                                  <a:latin typeface="Cambria Math" panose="02040503050406030204" pitchFamily="18" charset="0"/>
                                </a:rPr>
                                <m:t>𝑏</m:t>
                              </m:r>
                            </m:e>
                            <m:sub>
                              <m:r>
                                <a:rPr lang="zh-CN" altLang="en-US" sz="2000" i="0">
                                  <a:solidFill>
                                    <a:srgbClr val="C00000"/>
                                  </a:solidFill>
                                  <a:latin typeface="Cambria Math" panose="02040503050406030204" pitchFamily="18" charset="0"/>
                                </a:rPr>
                                <m:t>1</m:t>
                              </m:r>
                            </m:sub>
                            <m:sup>
                              <m:r>
                                <m:rPr>
                                  <m:sty m:val="p"/>
                                </m:rPr>
                                <a:rPr lang="zh-CN" altLang="en-US" sz="2000" i="0">
                                  <a:solidFill>
                                    <a:srgbClr val="C00000"/>
                                  </a:solidFill>
                                  <a:latin typeface="Cambria Math" panose="02040503050406030204" pitchFamily="18" charset="0"/>
                                </a:rPr>
                                <m:t>new</m:t>
                              </m:r>
                            </m:sup>
                          </m:sSubSup>
                          <m:r>
                            <a:rPr lang="zh-CN" altLang="en-US" sz="2000" i="0">
                              <a:solidFill>
                                <a:srgbClr val="C00000"/>
                              </a:solidFill>
                              <a:latin typeface="Cambria Math" panose="02040503050406030204" pitchFamily="18" charset="0"/>
                            </a:rPr>
                            <m:t>+</m:t>
                          </m:r>
                          <m:sSubSup>
                            <m:sSubSupPr>
                              <m:ctrlPr>
                                <a:rPr lang="zh-CN" altLang="en-US" sz="2000" i="1">
                                  <a:solidFill>
                                    <a:srgbClr val="C00000"/>
                                  </a:solidFill>
                                  <a:latin typeface="Cambria Math" panose="02040503050406030204" pitchFamily="18" charset="0"/>
                                </a:rPr>
                              </m:ctrlPr>
                            </m:sSubSupPr>
                            <m:e>
                              <m:r>
                                <a:rPr lang="zh-CN" altLang="en-US" sz="2000" i="1">
                                  <a:solidFill>
                                    <a:srgbClr val="C00000"/>
                                  </a:solidFill>
                                  <a:latin typeface="Cambria Math" panose="02040503050406030204" pitchFamily="18" charset="0"/>
                                </a:rPr>
                                <m:t>𝑏</m:t>
                              </m:r>
                            </m:e>
                            <m:sub>
                              <m:r>
                                <a:rPr lang="zh-CN" altLang="en-US" sz="2000" i="0">
                                  <a:solidFill>
                                    <a:srgbClr val="C00000"/>
                                  </a:solidFill>
                                  <a:latin typeface="Cambria Math" panose="02040503050406030204" pitchFamily="18" charset="0"/>
                                </a:rPr>
                                <m:t>2</m:t>
                              </m:r>
                            </m:sub>
                            <m:sup>
                              <m:r>
                                <m:rPr>
                                  <m:sty m:val="p"/>
                                </m:rPr>
                                <a:rPr lang="zh-CN" altLang="en-US" sz="2000" i="0">
                                  <a:solidFill>
                                    <a:srgbClr val="C00000"/>
                                  </a:solidFill>
                                  <a:latin typeface="Cambria Math" panose="02040503050406030204" pitchFamily="18" charset="0"/>
                                </a:rPr>
                                <m:t>new</m:t>
                              </m:r>
                            </m:sup>
                          </m:sSubSup>
                        </m:num>
                        <m:den>
                          <m:r>
                            <a:rPr lang="zh-CN" altLang="en-US" sz="2000" i="0">
                              <a:solidFill>
                                <a:srgbClr val="C00000"/>
                              </a:solidFill>
                              <a:latin typeface="Cambria Math" panose="02040503050406030204" pitchFamily="18" charset="0"/>
                            </a:rPr>
                            <m:t>2</m:t>
                          </m:r>
                        </m:den>
                      </m:f>
                    </m:oMath>
                  </m:oMathPara>
                </a14:m>
                <a:endParaRPr lang="zh-CN" altLang="en-US" sz="2000" dirty="0">
                  <a:solidFill>
                    <a:srgbClr val="09405E"/>
                  </a:solidFill>
                </a:endParaRPr>
              </a:p>
            </p:txBody>
          </p:sp>
        </mc:Choice>
        <mc:Fallback>
          <p:sp>
            <p:nvSpPr>
              <p:cNvPr id="17" name="文本框 16">
                <a:extLst>
                  <a:ext uri="{FF2B5EF4-FFF2-40B4-BE49-F238E27FC236}">
                    <a16:creationId xmlns:a16="http://schemas.microsoft.com/office/drawing/2014/main" id="{6E201547-FB80-CDF9-89BF-254276687B68}"/>
                  </a:ext>
                </a:extLst>
              </p:cNvPr>
              <p:cNvSpPr txBox="1">
                <a:spLocks noRot="1" noChangeAspect="1" noMove="1" noResize="1" noEditPoints="1" noAdjustHandles="1" noChangeArrowheads="1" noChangeShapeType="1" noTextEdit="1"/>
              </p:cNvSpPr>
              <p:nvPr/>
            </p:nvSpPr>
            <p:spPr>
              <a:xfrm>
                <a:off x="1035892" y="5527171"/>
                <a:ext cx="2442028" cy="688522"/>
              </a:xfrm>
              <a:prstGeom prst="rect">
                <a:avLst/>
              </a:prstGeom>
              <a:blipFill>
                <a:blip r:embed="rId7"/>
                <a:stretch>
                  <a:fillRect b="-54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327B07C9-531A-4985-4935-3918FB4C0510}"/>
                  </a:ext>
                </a:extLst>
              </p:cNvPr>
              <p:cNvSpPr txBox="1"/>
              <p:nvPr/>
            </p:nvSpPr>
            <p:spPr>
              <a:xfrm>
                <a:off x="1546349" y="6154824"/>
                <a:ext cx="3611600" cy="7648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𝐸</m:t>
                          </m:r>
                        </m:e>
                        <m:sub>
                          <m:r>
                            <a:rPr lang="zh-CN" altLang="en-US" i="1">
                              <a:solidFill>
                                <a:srgbClr val="C00000"/>
                              </a:solidFill>
                              <a:latin typeface="Cambria Math" panose="02040503050406030204" pitchFamily="18" charset="0"/>
                            </a:rPr>
                            <m:t>𝑖</m:t>
                          </m:r>
                        </m:sub>
                      </m:sSub>
                      <m:r>
                        <a:rPr lang="zh-CN" altLang="en-US" i="0">
                          <a:solidFill>
                            <a:srgbClr val="C00000"/>
                          </a:solidFill>
                          <a:latin typeface="Cambria Math" panose="02040503050406030204" pitchFamily="18" charset="0"/>
                        </a:rPr>
                        <m:t>=</m:t>
                      </m:r>
                      <m:nary>
                        <m:naryPr>
                          <m:chr m:val="∑"/>
                          <m:limLoc m:val="undOvr"/>
                          <m:supHide m:val="on"/>
                          <m:ctrlPr>
                            <a:rPr lang="zh-CN" altLang="en-US" i="1">
                              <a:solidFill>
                                <a:srgbClr val="C00000"/>
                              </a:solidFill>
                              <a:latin typeface="Cambria Math" panose="02040503050406030204" pitchFamily="18" charset="0"/>
                            </a:rPr>
                          </m:ctrlPr>
                        </m:naryPr>
                        <m:sub>
                          <m:r>
                            <a:rPr lang="zh-CN" altLang="en-US" i="1" smtClean="0">
                              <a:solidFill>
                                <a:srgbClr val="C00000"/>
                              </a:solidFill>
                              <a:latin typeface="Cambria Math" panose="02040503050406030204" pitchFamily="18" charset="0"/>
                            </a:rPr>
                            <m:t>𝒮</m:t>
                          </m:r>
                        </m:sub>
                        <m:sup/>
                        <m:e>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𝑦</m:t>
                              </m:r>
                            </m:e>
                            <m:sub>
                              <m:r>
                                <a:rPr lang="zh-CN" altLang="en-US" i="1">
                                  <a:solidFill>
                                    <a:srgbClr val="C00000"/>
                                  </a:solidFill>
                                  <a:latin typeface="Cambria Math" panose="02040503050406030204" pitchFamily="18" charset="0"/>
                                </a:rPr>
                                <m:t>𝑗</m:t>
                              </m:r>
                            </m:sub>
                          </m:sSub>
                        </m:e>
                      </m:nary>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𝛼</m:t>
                          </m:r>
                        </m:e>
                        <m:sub>
                          <m:r>
                            <a:rPr lang="zh-CN" altLang="en-US" i="1">
                              <a:solidFill>
                                <a:srgbClr val="C00000"/>
                              </a:solidFill>
                              <a:latin typeface="Cambria Math" panose="02040503050406030204" pitchFamily="18" charset="0"/>
                            </a:rPr>
                            <m:t>𝑗</m:t>
                          </m:r>
                        </m:sub>
                      </m:sSub>
                      <m:r>
                        <a:rPr lang="zh-CN" altLang="en-US" i="1">
                          <a:solidFill>
                            <a:srgbClr val="C00000"/>
                          </a:solidFill>
                          <a:latin typeface="Cambria Math" panose="02040503050406030204" pitchFamily="18" charset="0"/>
                        </a:rPr>
                        <m:t>𝐾</m:t>
                      </m:r>
                      <m:d>
                        <m:dPr>
                          <m:ctrlPr>
                            <a:rPr lang="zh-CN" altLang="en-US" i="1">
                              <a:solidFill>
                                <a:srgbClr val="C00000"/>
                              </a:solidFill>
                              <a:latin typeface="Cambria Math" panose="02040503050406030204" pitchFamily="18" charset="0"/>
                            </a:rPr>
                          </m:ctrlPr>
                        </m:dPr>
                        <m:e>
                          <m:sSub>
                            <m:sSubPr>
                              <m:ctrlPr>
                                <a:rPr lang="zh-CN" altLang="en-US"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𝒙</m:t>
                              </m:r>
                            </m:e>
                            <m:sub>
                              <m:r>
                                <a:rPr lang="zh-CN" altLang="en-US" b="0" i="1">
                                  <a:solidFill>
                                    <a:srgbClr val="C00000"/>
                                  </a:solidFill>
                                  <a:latin typeface="Cambria Math" panose="02040503050406030204" pitchFamily="18" charset="0"/>
                                </a:rPr>
                                <m:t>𝑖</m:t>
                              </m:r>
                            </m:sub>
                          </m:sSub>
                          <m:r>
                            <a:rPr lang="zh-CN" altLang="en-US" b="0" i="0">
                              <a:solidFill>
                                <a:srgbClr val="C00000"/>
                              </a:solidFill>
                              <a:latin typeface="Cambria Math" panose="02040503050406030204" pitchFamily="18" charset="0"/>
                            </a:rPr>
                            <m:t>,</m:t>
                          </m:r>
                          <m:sSub>
                            <m:sSubPr>
                              <m:ctrlPr>
                                <a:rPr lang="zh-CN" altLang="en-US" b="0" i="1">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𝒙</m:t>
                              </m:r>
                            </m:e>
                            <m:sub>
                              <m:r>
                                <a:rPr lang="zh-CN" altLang="en-US" b="0" i="1">
                                  <a:solidFill>
                                    <a:srgbClr val="C00000"/>
                                  </a:solidFill>
                                  <a:latin typeface="Cambria Math" panose="02040503050406030204" pitchFamily="18" charset="0"/>
                                </a:rPr>
                                <m:t>𝑗</m:t>
                              </m:r>
                            </m:sub>
                          </m:sSub>
                        </m:e>
                      </m:d>
                      <m:r>
                        <a:rPr lang="zh-CN" altLang="en-US" b="0" i="0">
                          <a:solidFill>
                            <a:srgbClr val="C00000"/>
                          </a:solidFill>
                          <a:latin typeface="Cambria Math" panose="02040503050406030204" pitchFamily="18" charset="0"/>
                        </a:rPr>
                        <m:t>+</m:t>
                      </m:r>
                      <m:sSup>
                        <m:sSupPr>
                          <m:ctrlPr>
                            <a:rPr lang="zh-CN" altLang="en-US" b="0" i="1">
                              <a:solidFill>
                                <a:srgbClr val="C00000"/>
                              </a:solidFill>
                              <a:latin typeface="Cambria Math" panose="02040503050406030204" pitchFamily="18" charset="0"/>
                            </a:rPr>
                          </m:ctrlPr>
                        </m:sSupPr>
                        <m:e>
                          <m:r>
                            <a:rPr lang="zh-CN" altLang="en-US" b="0" i="1">
                              <a:solidFill>
                                <a:srgbClr val="C00000"/>
                              </a:solidFill>
                              <a:latin typeface="Cambria Math" panose="02040503050406030204" pitchFamily="18" charset="0"/>
                            </a:rPr>
                            <m:t>𝑏</m:t>
                          </m:r>
                        </m:e>
                        <m:sup>
                          <m:r>
                            <m:rPr>
                              <m:sty m:val="p"/>
                            </m:rPr>
                            <a:rPr lang="zh-CN" altLang="en-US" b="0" i="0">
                              <a:solidFill>
                                <a:srgbClr val="C00000"/>
                              </a:solidFill>
                              <a:latin typeface="Cambria Math" panose="02040503050406030204" pitchFamily="18" charset="0"/>
                            </a:rPr>
                            <m:t>new</m:t>
                          </m:r>
                        </m:sup>
                      </m:sSup>
                      <m:r>
                        <a:rPr lang="zh-CN" altLang="en-US" b="0" i="0">
                          <a:solidFill>
                            <a:srgbClr val="C00000"/>
                          </a:solidFill>
                          <a:latin typeface="Cambria Math" panose="02040503050406030204" pitchFamily="18" charset="0"/>
                        </a:rPr>
                        <m:t>−</m:t>
                      </m:r>
                      <m:sSub>
                        <m:sSubPr>
                          <m:ctrlPr>
                            <a:rPr lang="zh-CN" altLang="en-US" b="0" i="1">
                              <a:solidFill>
                                <a:srgbClr val="C00000"/>
                              </a:solidFill>
                              <a:latin typeface="Cambria Math" panose="02040503050406030204" pitchFamily="18" charset="0"/>
                            </a:rPr>
                          </m:ctrlPr>
                        </m:sSubPr>
                        <m:e>
                          <m:r>
                            <a:rPr lang="zh-CN" altLang="en-US" b="0" i="1">
                              <a:solidFill>
                                <a:srgbClr val="C00000"/>
                              </a:solidFill>
                              <a:latin typeface="Cambria Math" panose="02040503050406030204" pitchFamily="18" charset="0"/>
                            </a:rPr>
                            <m:t>𝑦</m:t>
                          </m:r>
                        </m:e>
                        <m:sub>
                          <m:r>
                            <a:rPr lang="zh-CN" altLang="en-US" b="0" i="1">
                              <a:solidFill>
                                <a:srgbClr val="C00000"/>
                              </a:solidFill>
                              <a:latin typeface="Cambria Math" panose="02040503050406030204" pitchFamily="18" charset="0"/>
                            </a:rPr>
                            <m:t>𝑖</m:t>
                          </m:r>
                        </m:sub>
                      </m:sSub>
                    </m:oMath>
                  </m:oMathPara>
                </a14:m>
                <a:endParaRPr lang="zh-CN" altLang="en-US" dirty="0">
                  <a:solidFill>
                    <a:srgbClr val="C00000"/>
                  </a:solidFill>
                </a:endParaRPr>
              </a:p>
            </p:txBody>
          </p:sp>
        </mc:Choice>
        <mc:Fallback>
          <p:sp>
            <p:nvSpPr>
              <p:cNvPr id="19" name="文本框 18">
                <a:extLst>
                  <a:ext uri="{FF2B5EF4-FFF2-40B4-BE49-F238E27FC236}">
                    <a16:creationId xmlns:a16="http://schemas.microsoft.com/office/drawing/2014/main" id="{327B07C9-531A-4985-4935-3918FB4C0510}"/>
                  </a:ext>
                </a:extLst>
              </p:cNvPr>
              <p:cNvSpPr txBox="1">
                <a:spLocks noRot="1" noChangeAspect="1" noMove="1" noResize="1" noEditPoints="1" noAdjustHandles="1" noChangeArrowheads="1" noChangeShapeType="1" noTextEdit="1"/>
              </p:cNvSpPr>
              <p:nvPr/>
            </p:nvSpPr>
            <p:spPr>
              <a:xfrm>
                <a:off x="1546349" y="6154824"/>
                <a:ext cx="3611600" cy="764825"/>
              </a:xfrm>
              <a:prstGeom prst="rect">
                <a:avLst/>
              </a:prstGeom>
              <a:blipFill>
                <a:blip r:embed="rId8"/>
                <a:stretch>
                  <a:fillRect l="-6643" t="-122951" b="-1704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5A398180-C384-61E7-8089-9C75FA2ABDB7}"/>
                  </a:ext>
                </a:extLst>
              </p:cNvPr>
              <p:cNvSpPr txBox="1"/>
              <p:nvPr/>
            </p:nvSpPr>
            <p:spPr>
              <a:xfrm>
                <a:off x="5582557" y="6522849"/>
                <a:ext cx="2727157" cy="369332"/>
              </a:xfrm>
              <a:prstGeom prst="rect">
                <a:avLst/>
              </a:prstGeom>
              <a:noFill/>
            </p:spPr>
            <p:txBody>
              <a:bodyPr wrap="square">
                <a:spAutoFit/>
              </a:bodyPr>
              <a:lstStyle/>
              <a:p>
                <a:pPr algn="ctr"/>
                <a14:m>
                  <m:oMath xmlns:m="http://schemas.openxmlformats.org/officeDocument/2006/math">
                    <m:r>
                      <a:rPr lang="zh-CN" altLang="en-US" b="0" i="1" smtClean="0">
                        <a:solidFill>
                          <a:srgbClr val="09405E"/>
                        </a:solidFill>
                        <a:latin typeface="Cambria Math" panose="02040503050406030204" pitchFamily="18" charset="0"/>
                      </a:rPr>
                      <m:t>𝒮</m:t>
                    </m:r>
                  </m:oMath>
                </a14:m>
                <a:r>
                  <a:rPr lang="zh-CN" altLang="en-US" sz="1800" dirty="0">
                    <a:solidFill>
                      <a:srgbClr val="09405E"/>
                    </a:solidFill>
                    <a:latin typeface="Microsoft YaHei" panose="020B0503020204020204" pitchFamily="34" charset="-122"/>
                    <a:ea typeface="Microsoft YaHei" panose="020B0503020204020204" pitchFamily="34" charset="-122"/>
                    <a:cs typeface="Times New Roman" panose="02020603050405020304" pitchFamily="18" charset="0"/>
                  </a:rPr>
                  <a:t>：支持向量集合</a:t>
                </a:r>
              </a:p>
            </p:txBody>
          </p:sp>
        </mc:Choice>
        <mc:Fallback>
          <p:sp>
            <p:nvSpPr>
              <p:cNvPr id="21" name="文本框 20">
                <a:extLst>
                  <a:ext uri="{FF2B5EF4-FFF2-40B4-BE49-F238E27FC236}">
                    <a16:creationId xmlns:a16="http://schemas.microsoft.com/office/drawing/2014/main" id="{5A398180-C384-61E7-8089-9C75FA2ABDB7}"/>
                  </a:ext>
                </a:extLst>
              </p:cNvPr>
              <p:cNvSpPr txBox="1">
                <a:spLocks noRot="1" noChangeAspect="1" noMove="1" noResize="1" noEditPoints="1" noAdjustHandles="1" noChangeArrowheads="1" noChangeShapeType="1" noTextEdit="1"/>
              </p:cNvSpPr>
              <p:nvPr/>
            </p:nvSpPr>
            <p:spPr>
              <a:xfrm>
                <a:off x="5582557" y="6522849"/>
                <a:ext cx="2727157" cy="369332"/>
              </a:xfrm>
              <a:prstGeom prst="rect">
                <a:avLst/>
              </a:prstGeom>
              <a:blipFill>
                <a:blip r:embed="rId9"/>
                <a:stretch>
                  <a:fillRect t="-6667"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29519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SMO </a:t>
            </a:r>
            <a:r>
              <a:rPr lang="zh-CN" altLang="en-US" dirty="0"/>
              <a:t>算法</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p:txBody>
              <a:bodyPr/>
              <a:lstStyle/>
              <a:p>
                <a:pPr marL="914400" lvl="1" indent="-457200">
                  <a:lnSpc>
                    <a:spcPct val="120000"/>
                  </a:lnSpc>
                  <a:buFont typeface="+mj-ea"/>
                  <a:buAutoNum type="circleNumDbPlain"/>
                </a:pPr>
                <a:r>
                  <a:rPr lang="zh-CN" altLang="en-US" sz="2800" dirty="0"/>
                  <a:t>初始化：</a:t>
                </a:r>
                <a14:m>
                  <m:oMath xmlns:m="http://schemas.openxmlformats.org/officeDocument/2006/math">
                    <m:sSup>
                      <m:sSupPr>
                        <m:ctrlPr>
                          <a:rPr lang="zh-CN" altLang="zh-CN" sz="2800" i="1" dirty="0">
                            <a:latin typeface="Cambria Math" panose="02040503050406030204" pitchFamily="18" charset="0"/>
                          </a:rPr>
                        </m:ctrlPr>
                      </m:sSupPr>
                      <m:e>
                        <m:r>
                          <a:rPr lang="en-US" altLang="zh-CN" sz="2800" b="1" i="1" dirty="0">
                            <a:latin typeface="Cambria Math" charset="0"/>
                          </a:rPr>
                          <m:t>𝜶</m:t>
                        </m:r>
                      </m:e>
                      <m:sup>
                        <m:r>
                          <a:rPr lang="en-US" altLang="zh-CN" sz="2800" dirty="0">
                            <a:latin typeface="Cambria Math" charset="0"/>
                          </a:rPr>
                          <m:t>(0)</m:t>
                        </m:r>
                      </m:sup>
                    </m:sSup>
                    <m:r>
                      <a:rPr lang="en-US" altLang="zh-CN" sz="2800" b="0" i="1" dirty="0" smtClean="0">
                        <a:latin typeface="Cambria Math" charset="0"/>
                      </a:rPr>
                      <m:t>=</m:t>
                    </m:r>
                    <m:r>
                      <a:rPr lang="en-US" altLang="zh-CN" sz="2800" b="1" i="1" dirty="0" smtClean="0">
                        <a:latin typeface="Cambria Math" charset="0"/>
                      </a:rPr>
                      <m:t>𝟎</m:t>
                    </m:r>
                  </m:oMath>
                </a14:m>
                <a:r>
                  <a:rPr lang="zh-CN" altLang="en-US" sz="2800" dirty="0"/>
                  <a:t>，并计算偏移量</a:t>
                </a:r>
                <a14:m>
                  <m:oMath xmlns:m="http://schemas.openxmlformats.org/officeDocument/2006/math">
                    <m:sSup>
                      <m:sSupPr>
                        <m:ctrlPr>
                          <a:rPr lang="zh-CN" altLang="zh-CN" sz="2800" i="1" dirty="0">
                            <a:latin typeface="Cambria Math" panose="02040503050406030204" pitchFamily="18" charset="0"/>
                          </a:rPr>
                        </m:ctrlPr>
                      </m:sSupPr>
                      <m:e>
                        <m:r>
                          <a:rPr lang="en-US" altLang="zh-CN" sz="2800" i="1" dirty="0">
                            <a:latin typeface="Cambria Math" charset="0"/>
                          </a:rPr>
                          <m:t>𝑏</m:t>
                        </m:r>
                      </m:e>
                      <m:sup>
                        <m:r>
                          <a:rPr lang="en-US" altLang="zh-CN" sz="2800" dirty="0">
                            <a:latin typeface="Cambria Math" charset="0"/>
                          </a:rPr>
                          <m:t>(0)</m:t>
                        </m:r>
                      </m:sup>
                    </m:sSup>
                  </m:oMath>
                </a14:m>
                <a:r>
                  <a:rPr lang="zh-CN" altLang="zh-CN" sz="2800" dirty="0">
                    <a:effectLst/>
                  </a:rPr>
                  <a:t> </a:t>
                </a:r>
                <a:endParaRPr lang="en-US" altLang="zh-CN" sz="2800" baseline="30000" dirty="0">
                  <a:solidFill>
                    <a:schemeClr val="tx1"/>
                  </a:solidFill>
                  <a:latin typeface="Times New Roman" panose="02020603050405020304" pitchFamily="18" charset="0"/>
                  <a:cs typeface="Times New Roman" panose="02020603050405020304" pitchFamily="18" charset="0"/>
                </a:endParaRPr>
              </a:p>
              <a:p>
                <a:pPr marL="914400" lvl="1" indent="-457200">
                  <a:lnSpc>
                    <a:spcPct val="120000"/>
                  </a:lnSpc>
                  <a:buFont typeface="+mj-ea"/>
                  <a:buAutoNum type="circleNumDbPlain"/>
                </a:pPr>
                <a:r>
                  <a:rPr lang="zh-CN" altLang="en-US" sz="2800" dirty="0"/>
                  <a:t>初始化误差项</a:t>
                </a:r>
                <a14:m>
                  <m:oMath xmlns:m="http://schemas.openxmlformats.org/officeDocument/2006/math">
                    <m:sSub>
                      <m:sSubPr>
                        <m:ctrlPr>
                          <a:rPr lang="zh-CN" altLang="zh-CN" sz="2800" i="1" dirty="0">
                            <a:latin typeface="Cambria Math" panose="02040503050406030204" pitchFamily="18" charset="0"/>
                          </a:rPr>
                        </m:ctrlPr>
                      </m:sSubPr>
                      <m:e>
                        <m:r>
                          <a:rPr lang="en-US" altLang="zh-CN" sz="2800" i="1" dirty="0">
                            <a:latin typeface="Cambria Math" charset="0"/>
                          </a:rPr>
                          <m:t>𝐸</m:t>
                        </m:r>
                      </m:e>
                      <m:sub>
                        <m:r>
                          <a:rPr lang="en-US" altLang="zh-CN" sz="2800" i="1" dirty="0">
                            <a:latin typeface="Cambria Math" charset="0"/>
                          </a:rPr>
                          <m:t>𝑖</m:t>
                        </m:r>
                      </m:sub>
                    </m:sSub>
                  </m:oMath>
                </a14:m>
                <a:endParaRPr lang="en-US" altLang="zh-CN" sz="2800" baseline="-25000" dirty="0"/>
              </a:p>
              <a:p>
                <a:pPr marL="914400" lvl="1" indent="-457200">
                  <a:lnSpc>
                    <a:spcPct val="120000"/>
                  </a:lnSpc>
                  <a:buFont typeface="+mj-ea"/>
                  <a:buAutoNum type="circleNumDbPlain"/>
                </a:pPr>
                <a:r>
                  <a:rPr lang="zh-CN" altLang="en-US" sz="2800" dirty="0"/>
                  <a:t>选择待优化的变量：</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𝛼</m:t>
                        </m:r>
                      </m:e>
                      <m:sub>
                        <m:r>
                          <a:rPr lang="en-US" altLang="zh-CN" sz="2800" i="1">
                            <a:latin typeface="Cambria Math" charset="0"/>
                            <a:ea typeface="Cambria Math" panose="02040503050406030204" pitchFamily="18" charset="0"/>
                          </a:rPr>
                          <m:t>1</m:t>
                        </m:r>
                      </m:sub>
                    </m:sSub>
                  </m:oMath>
                </a14:m>
                <a:r>
                  <a:rPr lang="zh-CN" altLang="en-US" sz="2800" dirty="0">
                    <a:latin typeface="Times New Roman" panose="02020603050405020304" pitchFamily="18" charset="0"/>
                    <a:ea typeface="Microsoft YaHei" panose="020B0503020204020204" pitchFamily="34" charset="-122"/>
                    <a:cs typeface="Times New Roman" panose="02020603050405020304" pitchFamily="18" charset="0"/>
                  </a:rPr>
                  <a:t>和</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𝛼</m:t>
                        </m:r>
                      </m:e>
                      <m:sub>
                        <m:r>
                          <a:rPr lang="en-US" altLang="zh-CN" sz="2800" i="1">
                            <a:latin typeface="Cambria Math" charset="0"/>
                            <a:ea typeface="Cambria Math" panose="02040503050406030204" pitchFamily="18" charset="0"/>
                          </a:rPr>
                          <m:t>2</m:t>
                        </m:r>
                      </m:sub>
                    </m:sSub>
                  </m:oMath>
                </a14:m>
                <a:r>
                  <a:rPr lang="zh-CN" altLang="en-US" sz="2800" dirty="0"/>
                  <a:t>求解优化问题的解</a:t>
                </a:r>
                <a:endParaRPr lang="en-US" altLang="zh-CN" sz="2800" dirty="0"/>
              </a:p>
              <a:p>
                <a:pPr marL="914400" lvl="1" indent="-457200">
                  <a:lnSpc>
                    <a:spcPct val="120000"/>
                  </a:lnSpc>
                  <a:buFont typeface="+mj-ea"/>
                  <a:buAutoNum type="circleNumDbPlain"/>
                </a:pPr>
                <a:endParaRPr lang="en-US" altLang="zh-CN" sz="2800" dirty="0"/>
              </a:p>
              <a:p>
                <a:pPr marL="914400" lvl="1" indent="-457200">
                  <a:lnSpc>
                    <a:spcPct val="120000"/>
                  </a:lnSpc>
                  <a:buFont typeface="+mj-ea"/>
                  <a:buAutoNum type="circleNumDbPlain"/>
                </a:pPr>
                <a:endParaRPr lang="en-US" altLang="zh-CN" sz="2800" dirty="0"/>
              </a:p>
              <a:p>
                <a:pPr marL="914400" lvl="1" indent="-457200">
                  <a:lnSpc>
                    <a:spcPct val="120000"/>
                  </a:lnSpc>
                  <a:buFont typeface="+mj-ea"/>
                  <a:buAutoNum type="circleNumDbPlain"/>
                </a:pPr>
                <a:endParaRPr lang="en-US" altLang="zh-CN" sz="2800" dirty="0"/>
              </a:p>
              <a:p>
                <a:pPr marL="914400" lvl="1" indent="-457200">
                  <a:lnSpc>
                    <a:spcPct val="120000"/>
                  </a:lnSpc>
                  <a:buFont typeface="+mj-ea"/>
                  <a:buAutoNum type="circleNumDbPlain"/>
                </a:pPr>
                <a:endParaRPr lang="en-US" altLang="zh-CN" sz="2800" dirty="0"/>
              </a:p>
              <a:p>
                <a:pPr marL="914400" lvl="1" indent="-457200">
                  <a:lnSpc>
                    <a:spcPct val="120000"/>
                  </a:lnSpc>
                  <a:buFont typeface="+mj-ea"/>
                  <a:buAutoNum type="circleNumDbPlain"/>
                </a:pPr>
                <a:r>
                  <a:rPr lang="zh-CN" altLang="en-US" sz="2800" dirty="0"/>
                  <a:t>更新</a:t>
                </a:r>
                <a14:m>
                  <m:oMath xmlns:m="http://schemas.openxmlformats.org/officeDocument/2006/math">
                    <m:r>
                      <a:rPr lang="en-US" altLang="zh-CN" sz="2800" b="1" i="1" dirty="0">
                        <a:latin typeface="Cambria Math" charset="0"/>
                      </a:rPr>
                      <m:t>𝜶</m:t>
                    </m:r>
                  </m:oMath>
                </a14:m>
                <a:r>
                  <a:rPr lang="zh-CN" altLang="en-US" sz="2800" dirty="0"/>
                  <a:t>为 </a:t>
                </a:r>
                <a14:m>
                  <m:oMath xmlns:m="http://schemas.openxmlformats.org/officeDocument/2006/math">
                    <m:sSup>
                      <m:sSupPr>
                        <m:ctrlPr>
                          <a:rPr lang="zh-CN" altLang="zh-CN" sz="2800" i="1" dirty="0">
                            <a:latin typeface="Cambria Math" panose="02040503050406030204" pitchFamily="18" charset="0"/>
                          </a:rPr>
                        </m:ctrlPr>
                      </m:sSupPr>
                      <m:e>
                        <m:r>
                          <a:rPr lang="en-US" altLang="zh-CN" sz="2800" b="1" i="1" dirty="0">
                            <a:latin typeface="Cambria Math" charset="0"/>
                          </a:rPr>
                          <m:t>𝜶</m:t>
                        </m:r>
                      </m:e>
                      <m:sup>
                        <m:r>
                          <a:rPr lang="en-US" altLang="zh-CN" sz="2800" dirty="0">
                            <a:latin typeface="Cambria Math" charset="0"/>
                          </a:rPr>
                          <m:t>(</m:t>
                        </m:r>
                        <m:r>
                          <m:rPr>
                            <m:sty m:val="p"/>
                          </m:rPr>
                          <a:rPr lang="en-US" altLang="zh-CN" sz="2800" b="0" i="0" dirty="0" smtClean="0">
                            <a:latin typeface="Cambria Math" charset="0"/>
                          </a:rPr>
                          <m:t>t</m:t>
                        </m:r>
                        <m:r>
                          <a:rPr lang="en-US" altLang="zh-CN" sz="2800" b="0" i="0" dirty="0" smtClean="0">
                            <a:latin typeface="Cambria Math" charset="0"/>
                          </a:rPr>
                          <m:t>+1)</m:t>
                        </m:r>
                      </m:sup>
                    </m:sSup>
                  </m:oMath>
                </a14:m>
                <a:r>
                  <a:rPr lang="zh-CN" altLang="en-US" sz="2800" dirty="0"/>
                  <a:t>，更新 </a:t>
                </a:r>
                <a14:m>
                  <m:oMath xmlns:m="http://schemas.openxmlformats.org/officeDocument/2006/math">
                    <m:sSub>
                      <m:sSubPr>
                        <m:ctrlPr>
                          <a:rPr lang="zh-CN" altLang="zh-CN" sz="2800" i="1" dirty="0">
                            <a:latin typeface="Cambria Math" panose="02040503050406030204" pitchFamily="18" charset="0"/>
                          </a:rPr>
                        </m:ctrlPr>
                      </m:sSubPr>
                      <m:e>
                        <m:r>
                          <a:rPr lang="en-US" altLang="zh-CN" sz="2800" i="1" dirty="0">
                            <a:latin typeface="Cambria Math" charset="0"/>
                          </a:rPr>
                          <m:t>𝐸</m:t>
                        </m:r>
                      </m:e>
                      <m:sub>
                        <m:r>
                          <a:rPr lang="en-US" altLang="zh-CN" sz="2800" i="1" dirty="0">
                            <a:latin typeface="Cambria Math" charset="0"/>
                          </a:rPr>
                          <m:t>𝑖</m:t>
                        </m:r>
                      </m:sub>
                    </m:sSub>
                  </m:oMath>
                </a14:m>
                <a:r>
                  <a:rPr lang="zh-CN" altLang="en-US" sz="2800" dirty="0"/>
                  <a:t>，计算</a:t>
                </a:r>
                <a14:m>
                  <m:oMath xmlns:m="http://schemas.openxmlformats.org/officeDocument/2006/math">
                    <m:sSup>
                      <m:sSupPr>
                        <m:ctrlPr>
                          <a:rPr lang="zh-CN" altLang="zh-CN" sz="2800" i="1" dirty="0">
                            <a:latin typeface="Cambria Math" panose="02040503050406030204" pitchFamily="18" charset="0"/>
                          </a:rPr>
                        </m:ctrlPr>
                      </m:sSupPr>
                      <m:e>
                        <m:r>
                          <a:rPr lang="en-US" altLang="zh-CN" sz="2800" i="1" dirty="0">
                            <a:latin typeface="Cambria Math" charset="0"/>
                          </a:rPr>
                          <m:t>𝑏</m:t>
                        </m:r>
                      </m:e>
                      <m:sup>
                        <m:r>
                          <a:rPr lang="en-US" altLang="zh-CN" sz="2800" i="1" dirty="0">
                            <a:latin typeface="Cambria Math" charset="0"/>
                          </a:rPr>
                          <m:t>(</m:t>
                        </m:r>
                        <m:r>
                          <a:rPr lang="en-US" altLang="zh-CN" sz="2800" i="1" dirty="0">
                            <a:latin typeface="Cambria Math" charset="0"/>
                          </a:rPr>
                          <m:t>𝑡</m:t>
                        </m:r>
                        <m:r>
                          <a:rPr lang="en-US" altLang="zh-CN" sz="2800" i="1" dirty="0">
                            <a:latin typeface="Cambria Math" charset="0"/>
                          </a:rPr>
                          <m:t>+1)</m:t>
                        </m:r>
                      </m:sup>
                    </m:sSup>
                  </m:oMath>
                </a14:m>
                <a:r>
                  <a:rPr lang="zh-CN" altLang="zh-CN" sz="2800" dirty="0">
                    <a:effectLst/>
                  </a:rPr>
                  <a:t> </a:t>
                </a:r>
                <a:endParaRPr lang="en-US" altLang="zh-CN" sz="2800" baseline="30000" dirty="0">
                  <a:solidFill>
                    <a:schemeClr val="tx1"/>
                  </a:solidFill>
                  <a:latin typeface="Times New Roman" panose="02020603050405020304" pitchFamily="18" charset="0"/>
                  <a:cs typeface="Times New Roman" panose="02020603050405020304" pitchFamily="18" charset="0"/>
                </a:endParaRPr>
              </a:p>
              <a:p>
                <a:pPr marL="914400" lvl="1" indent="-457200">
                  <a:lnSpc>
                    <a:spcPct val="120000"/>
                  </a:lnSpc>
                  <a:buFont typeface="+mj-ea"/>
                  <a:buAutoNum type="circleNumDbPlain"/>
                </a:pPr>
                <a:r>
                  <a:rPr lang="zh-CN" altLang="en-US" sz="2800" dirty="0"/>
                  <a:t>如果达到</a:t>
                </a:r>
                <a:r>
                  <a:rPr lang="zh-CN" altLang="en-US" sz="2800" b="1" dirty="0">
                    <a:solidFill>
                      <a:srgbClr val="C00000"/>
                    </a:solidFill>
                  </a:rPr>
                  <a:t>终止条件</a:t>
                </a:r>
                <a:r>
                  <a:rPr lang="zh-CN" altLang="en-US" sz="2800" dirty="0"/>
                  <a:t>，则停止算法；否则</a:t>
                </a:r>
                <a14:m>
                  <m:oMath xmlns:m="http://schemas.openxmlformats.org/officeDocument/2006/math">
                    <m:r>
                      <a:rPr lang="en-US" altLang="zh-CN" sz="2800" b="0" i="1" dirty="0" smtClean="0">
                        <a:latin typeface="Cambria Math" panose="02040503050406030204" pitchFamily="18" charset="0"/>
                      </a:rPr>
                      <m:t>𝑡</m:t>
                    </m:r>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𝑡</m:t>
                    </m:r>
                    <m:r>
                      <a:rPr lang="en-US" altLang="zh-CN" sz="2800" i="1" dirty="0" smtClean="0">
                        <a:latin typeface="Cambria Math" panose="02040503050406030204" pitchFamily="18" charset="0"/>
                      </a:rPr>
                      <m:t>+1</m:t>
                    </m:r>
                  </m:oMath>
                </a14:m>
                <a:r>
                  <a:rPr lang="en-US" altLang="zh-CN" sz="2800" dirty="0"/>
                  <a:t>,</a:t>
                </a:r>
                <a:r>
                  <a:rPr lang="zh-CN" altLang="en-US" sz="2800" dirty="0"/>
                  <a:t>转到第 ③ 步</a:t>
                </a:r>
                <a:endParaRPr lang="en-US" altLang="zh-CN" sz="2800" dirty="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t="-969" b="-31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630237" y="3384389"/>
                <a:ext cx="4936608" cy="858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2400" i="1" smtClean="0">
                              <a:solidFill>
                                <a:srgbClr val="09405E"/>
                              </a:solidFill>
                              <a:latin typeface="Cambria Math" panose="02040503050406030204" pitchFamily="18" charset="0"/>
                            </a:rPr>
                          </m:ctrlPr>
                        </m:sSubSupPr>
                        <m:e>
                          <m:r>
                            <a:rPr lang="en-US" altLang="zh-CN" sz="2400" i="1">
                              <a:solidFill>
                                <a:srgbClr val="09405E"/>
                              </a:solidFill>
                              <a:latin typeface="Cambria Math" charset="0"/>
                            </a:rPr>
                            <m:t>𝛼</m:t>
                          </m:r>
                        </m:e>
                        <m:sub>
                          <m:r>
                            <a:rPr lang="en-US" altLang="zh-CN" sz="2400" i="1">
                              <a:solidFill>
                                <a:srgbClr val="09405E"/>
                              </a:solidFill>
                              <a:latin typeface="Cambria Math" charset="0"/>
                            </a:rPr>
                            <m:t>2</m:t>
                          </m:r>
                        </m:sub>
                        <m:sup>
                          <m:r>
                            <m:rPr>
                              <m:sty m:val="p"/>
                            </m:rPr>
                            <a:rPr lang="en-US" altLang="zh-CN" sz="2400">
                              <a:solidFill>
                                <a:srgbClr val="09405E"/>
                              </a:solidFill>
                              <a:latin typeface="Cambria Math" charset="0"/>
                            </a:rPr>
                            <m:t>new</m:t>
                          </m:r>
                          <m:r>
                            <a:rPr lang="en-US" altLang="zh-CN" sz="2400">
                              <a:solidFill>
                                <a:srgbClr val="09405E"/>
                              </a:solidFill>
                              <a:latin typeface="Cambria Math" charset="0"/>
                            </a:rPr>
                            <m:t>,</m:t>
                          </m:r>
                          <m:r>
                            <m:rPr>
                              <m:sty m:val="p"/>
                            </m:rPr>
                            <a:rPr lang="en-US" altLang="zh-CN" sz="2400">
                              <a:solidFill>
                                <a:srgbClr val="09405E"/>
                              </a:solidFill>
                              <a:latin typeface="Cambria Math" charset="0"/>
                            </a:rPr>
                            <m:t>unclipped</m:t>
                          </m:r>
                        </m:sup>
                      </m:sSubSup>
                      <m:r>
                        <a:rPr lang="en-US" altLang="zh-CN" sz="2400" i="1">
                          <a:solidFill>
                            <a:srgbClr val="09405E"/>
                          </a:solidFill>
                          <a:latin typeface="Cambria Math" charset="0"/>
                        </a:rPr>
                        <m:t>=</m:t>
                      </m:r>
                      <m:sSubSup>
                        <m:sSubSupPr>
                          <m:ctrlPr>
                            <a:rPr lang="zh-CN" altLang="zh-CN" sz="2400" i="1">
                              <a:solidFill>
                                <a:srgbClr val="09405E"/>
                              </a:solidFill>
                              <a:latin typeface="Cambria Math" panose="02040503050406030204" pitchFamily="18" charset="0"/>
                            </a:rPr>
                          </m:ctrlPr>
                        </m:sSubSupPr>
                        <m:e>
                          <m:r>
                            <a:rPr lang="en-US" altLang="zh-CN" sz="2400" i="1">
                              <a:solidFill>
                                <a:srgbClr val="09405E"/>
                              </a:solidFill>
                              <a:latin typeface="Cambria Math" charset="0"/>
                            </a:rPr>
                            <m:t>𝛼</m:t>
                          </m:r>
                        </m:e>
                        <m:sub>
                          <m:r>
                            <a:rPr lang="en-US" altLang="zh-CN" sz="2400" i="1">
                              <a:solidFill>
                                <a:srgbClr val="09405E"/>
                              </a:solidFill>
                              <a:latin typeface="Cambria Math" charset="0"/>
                            </a:rPr>
                            <m:t>2</m:t>
                          </m:r>
                        </m:sub>
                        <m:sup>
                          <m:r>
                            <m:rPr>
                              <m:sty m:val="p"/>
                            </m:rPr>
                            <a:rPr lang="en-US" altLang="zh-CN" sz="2400">
                              <a:solidFill>
                                <a:srgbClr val="09405E"/>
                              </a:solidFill>
                              <a:latin typeface="Cambria Math" charset="0"/>
                            </a:rPr>
                            <m:t>old</m:t>
                          </m:r>
                        </m:sup>
                      </m:sSubSup>
                      <m:r>
                        <a:rPr lang="en-US" altLang="zh-CN" sz="2400" i="1">
                          <a:solidFill>
                            <a:srgbClr val="09405E"/>
                          </a:solidFill>
                          <a:latin typeface="Cambria Math" charset="0"/>
                        </a:rPr>
                        <m:t>+</m:t>
                      </m:r>
                      <m:f>
                        <m:fPr>
                          <m:ctrlPr>
                            <a:rPr lang="zh-CN" altLang="zh-CN" sz="2400" i="1">
                              <a:solidFill>
                                <a:srgbClr val="09405E"/>
                              </a:solidFill>
                              <a:latin typeface="Cambria Math" panose="02040503050406030204" pitchFamily="18" charset="0"/>
                            </a:rPr>
                          </m:ctrlPr>
                        </m:fPr>
                        <m:num>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𝑦</m:t>
                              </m:r>
                            </m:e>
                            <m:sub>
                              <m:r>
                                <a:rPr lang="en-US" altLang="zh-CN" sz="2400" i="1">
                                  <a:solidFill>
                                    <a:srgbClr val="09405E"/>
                                  </a:solidFill>
                                  <a:latin typeface="Cambria Math" charset="0"/>
                                </a:rPr>
                                <m:t>2</m:t>
                              </m:r>
                            </m:sub>
                          </m:sSub>
                          <m:r>
                            <a:rPr lang="en-US" altLang="zh-CN" sz="2400" i="1">
                              <a:solidFill>
                                <a:srgbClr val="09405E"/>
                              </a:solidFill>
                              <a:latin typeface="Cambria Math" charset="0"/>
                            </a:rPr>
                            <m:t>(</m:t>
                          </m:r>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𝐸</m:t>
                              </m:r>
                            </m:e>
                            <m:sub>
                              <m:r>
                                <a:rPr lang="en-US" altLang="zh-CN" sz="2400" i="1">
                                  <a:solidFill>
                                    <a:srgbClr val="09405E"/>
                                  </a:solidFill>
                                  <a:latin typeface="Cambria Math" charset="0"/>
                                </a:rPr>
                                <m:t>1</m:t>
                              </m:r>
                            </m:sub>
                          </m:sSub>
                          <m:r>
                            <a:rPr lang="en-US" altLang="zh-CN" sz="2400" i="1">
                              <a:solidFill>
                                <a:srgbClr val="09405E"/>
                              </a:solidFill>
                              <a:latin typeface="Cambria Math" charset="0"/>
                            </a:rPr>
                            <m:t>−</m:t>
                          </m:r>
                          <m:sSub>
                            <m:sSubPr>
                              <m:ctrlPr>
                                <a:rPr lang="zh-CN"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𝐸</m:t>
                              </m:r>
                            </m:e>
                            <m:sub>
                              <m:r>
                                <a:rPr lang="en-US" altLang="zh-CN" sz="2400" i="1">
                                  <a:solidFill>
                                    <a:srgbClr val="09405E"/>
                                  </a:solidFill>
                                  <a:latin typeface="Cambria Math" charset="0"/>
                                </a:rPr>
                                <m:t>2</m:t>
                              </m:r>
                            </m:sub>
                          </m:sSub>
                          <m:r>
                            <a:rPr lang="en-US" altLang="zh-CN" sz="2400" i="1">
                              <a:solidFill>
                                <a:srgbClr val="09405E"/>
                              </a:solidFill>
                              <a:latin typeface="Cambria Math" charset="0"/>
                            </a:rPr>
                            <m:t>)</m:t>
                          </m:r>
                        </m:num>
                        <m:den>
                          <m:r>
                            <a:rPr lang="en-US" altLang="zh-CN" sz="2400" i="1">
                              <a:solidFill>
                                <a:srgbClr val="09405E"/>
                              </a:solidFill>
                              <a:latin typeface="Cambria Math" charset="0"/>
                            </a:rPr>
                            <m:t>𝜂</m:t>
                          </m:r>
                        </m:den>
                      </m:f>
                    </m:oMath>
                  </m:oMathPara>
                </a14:m>
                <a:endParaRPr lang="zh-CN" altLang="en-US" sz="20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630237" y="3384389"/>
                <a:ext cx="4936608" cy="858377"/>
              </a:xfrm>
              <a:prstGeom prst="rect">
                <a:avLst/>
              </a:prstGeom>
              <a:blipFill>
                <a:blip r:embed="rId3"/>
                <a:stretch>
                  <a:fillRect b="-57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905663" y="4670092"/>
                <a:ext cx="31004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srgbClr val="09405E"/>
                          </a:solidFill>
                          <a:latin typeface="Cambria Math" charset="0"/>
                        </a:rPr>
                        <m:t>𝜂</m:t>
                      </m:r>
                      <m:r>
                        <a:rPr lang="en-US" altLang="zh-CN" sz="2400" i="1" dirty="0" smtClean="0">
                          <a:solidFill>
                            <a:srgbClr val="09405E"/>
                          </a:solidFill>
                          <a:latin typeface="Cambria Math" charset="0"/>
                        </a:rPr>
                        <m:t>=</m:t>
                      </m:r>
                      <m:sSub>
                        <m:sSubPr>
                          <m:ctrlPr>
                            <a:rPr lang="zh-CN" altLang="zh-CN" sz="2400" i="1" dirty="0">
                              <a:solidFill>
                                <a:srgbClr val="09405E"/>
                              </a:solidFill>
                              <a:latin typeface="Cambria Math" panose="02040503050406030204" pitchFamily="18" charset="0"/>
                            </a:rPr>
                          </m:ctrlPr>
                        </m:sSubPr>
                        <m:e>
                          <m:r>
                            <a:rPr lang="en-US" altLang="zh-CN" sz="2400" i="1" dirty="0">
                              <a:solidFill>
                                <a:srgbClr val="09405E"/>
                              </a:solidFill>
                              <a:latin typeface="Cambria Math" charset="0"/>
                            </a:rPr>
                            <m:t>𝐾</m:t>
                          </m:r>
                        </m:e>
                        <m:sub>
                          <m:r>
                            <a:rPr lang="en-US" altLang="zh-CN" sz="2400" i="1" dirty="0">
                              <a:solidFill>
                                <a:srgbClr val="09405E"/>
                              </a:solidFill>
                              <a:latin typeface="Cambria Math" charset="0"/>
                            </a:rPr>
                            <m:t>11</m:t>
                          </m:r>
                        </m:sub>
                      </m:sSub>
                      <m:r>
                        <a:rPr lang="en-US" altLang="zh-CN" sz="2400" i="1" dirty="0">
                          <a:solidFill>
                            <a:srgbClr val="09405E"/>
                          </a:solidFill>
                          <a:latin typeface="Cambria Math" charset="0"/>
                        </a:rPr>
                        <m:t>+</m:t>
                      </m:r>
                      <m:sSub>
                        <m:sSubPr>
                          <m:ctrlPr>
                            <a:rPr lang="zh-CN" altLang="zh-CN" sz="2400" i="1" dirty="0">
                              <a:solidFill>
                                <a:srgbClr val="09405E"/>
                              </a:solidFill>
                              <a:latin typeface="Cambria Math" panose="02040503050406030204" pitchFamily="18" charset="0"/>
                            </a:rPr>
                          </m:ctrlPr>
                        </m:sSubPr>
                        <m:e>
                          <m:r>
                            <a:rPr lang="en-US" altLang="zh-CN" sz="2400" i="1" dirty="0">
                              <a:solidFill>
                                <a:srgbClr val="09405E"/>
                              </a:solidFill>
                              <a:latin typeface="Cambria Math" charset="0"/>
                            </a:rPr>
                            <m:t>𝐾</m:t>
                          </m:r>
                        </m:e>
                        <m:sub>
                          <m:r>
                            <a:rPr lang="en-US" altLang="zh-CN" sz="2400" i="1" dirty="0">
                              <a:solidFill>
                                <a:srgbClr val="09405E"/>
                              </a:solidFill>
                              <a:latin typeface="Cambria Math" charset="0"/>
                            </a:rPr>
                            <m:t>22</m:t>
                          </m:r>
                        </m:sub>
                      </m:sSub>
                      <m:r>
                        <a:rPr lang="en-US" altLang="zh-CN" sz="2400" i="1" dirty="0">
                          <a:solidFill>
                            <a:srgbClr val="09405E"/>
                          </a:solidFill>
                          <a:latin typeface="Cambria Math" charset="0"/>
                        </a:rPr>
                        <m:t>−2</m:t>
                      </m:r>
                      <m:sSub>
                        <m:sSubPr>
                          <m:ctrlPr>
                            <a:rPr lang="zh-CN" altLang="zh-CN" sz="2400" i="1" dirty="0">
                              <a:solidFill>
                                <a:srgbClr val="09405E"/>
                              </a:solidFill>
                              <a:latin typeface="Cambria Math" panose="02040503050406030204" pitchFamily="18" charset="0"/>
                            </a:rPr>
                          </m:ctrlPr>
                        </m:sSubPr>
                        <m:e>
                          <m:r>
                            <a:rPr lang="en-US" altLang="zh-CN" sz="2400" i="1" dirty="0">
                              <a:solidFill>
                                <a:srgbClr val="09405E"/>
                              </a:solidFill>
                              <a:latin typeface="Cambria Math" charset="0"/>
                            </a:rPr>
                            <m:t>𝐾</m:t>
                          </m:r>
                        </m:e>
                        <m:sub>
                          <m:r>
                            <a:rPr lang="en-US" altLang="zh-CN" sz="2400" i="1" dirty="0">
                              <a:solidFill>
                                <a:srgbClr val="09405E"/>
                              </a:solidFill>
                              <a:latin typeface="Cambria Math" charset="0"/>
                            </a:rPr>
                            <m:t>12</m:t>
                          </m:r>
                        </m:sub>
                      </m:sSub>
                    </m:oMath>
                  </m:oMathPara>
                </a14:m>
                <a:endParaRPr lang="zh-CN" altLang="en-US" sz="2400" dirty="0">
                  <a:solidFill>
                    <a:srgbClr val="09405E"/>
                  </a:solidFill>
                </a:endParaRPr>
              </a:p>
            </p:txBody>
          </p:sp>
        </mc:Choice>
        <mc:Fallback>
          <p:sp>
            <p:nvSpPr>
              <p:cNvPr id="7" name="矩形 6"/>
              <p:cNvSpPr>
                <a:spLocks noRot="1" noChangeAspect="1" noMove="1" noResize="1" noEditPoints="1" noAdjustHandles="1" noChangeArrowheads="1" noChangeShapeType="1" noTextEdit="1"/>
              </p:cNvSpPr>
              <p:nvPr/>
            </p:nvSpPr>
            <p:spPr>
              <a:xfrm>
                <a:off x="905663" y="4670092"/>
                <a:ext cx="3100401" cy="461665"/>
              </a:xfrm>
              <a:prstGeom prst="rect">
                <a:avLst/>
              </a:prstGeom>
              <a:blipFill>
                <a:blip r:embed="rId4"/>
                <a:stretch>
                  <a:fillRect b="-78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4993229" y="4563107"/>
                <a:ext cx="5114092"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solidFill>
                                <a:srgbClr val="09405E"/>
                              </a:solidFill>
                              <a:latin typeface="Cambria Math" panose="02040503050406030204" pitchFamily="18" charset="0"/>
                            </a:rPr>
                          </m:ctrlPr>
                        </m:dPr>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1</m:t>
                              </m:r>
                            </m:sub>
                            <m:sup>
                              <m:d>
                                <m:dPr>
                                  <m:ctrlPr>
                                    <a:rPr lang="zh-CN" altLang="en-US" sz="2400" i="1">
                                      <a:solidFill>
                                        <a:srgbClr val="09405E"/>
                                      </a:solidFill>
                                      <a:latin typeface="Cambria Math" panose="02040503050406030204" pitchFamily="18" charset="0"/>
                                    </a:rPr>
                                  </m:ctrlPr>
                                </m:dPr>
                                <m:e>
                                  <m:r>
                                    <a:rPr lang="zh-CN" altLang="en-US" sz="2400" i="1">
                                      <a:solidFill>
                                        <a:srgbClr val="09405E"/>
                                      </a:solidFill>
                                      <a:latin typeface="Cambria Math" charset="0"/>
                                    </a:rPr>
                                    <m:t>𝑡</m:t>
                                  </m:r>
                                  <m:r>
                                    <a:rPr lang="zh-CN" altLang="en-US" sz="2400" i="0">
                                      <a:solidFill>
                                        <a:srgbClr val="09405E"/>
                                      </a:solidFill>
                                      <a:latin typeface="Cambria Math" charset="0"/>
                                    </a:rPr>
                                    <m:t>+1</m:t>
                                  </m:r>
                                </m:e>
                              </m:d>
                            </m:sup>
                          </m:sSubSup>
                          <m:r>
                            <a:rPr lang="zh-CN" altLang="en-US" sz="2400" i="0">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1</m:t>
                              </m:r>
                            </m:sub>
                            <m:sup>
                              <m:d>
                                <m:dPr>
                                  <m:ctrlPr>
                                    <a:rPr lang="zh-CN" altLang="en-US" sz="2400" i="1">
                                      <a:solidFill>
                                        <a:srgbClr val="09405E"/>
                                      </a:solidFill>
                                      <a:latin typeface="Cambria Math" panose="02040503050406030204" pitchFamily="18" charset="0"/>
                                    </a:rPr>
                                  </m:ctrlPr>
                                </m:dPr>
                                <m:e>
                                  <m:r>
                                    <a:rPr lang="zh-CN" altLang="en-US" sz="2400" i="1">
                                      <a:solidFill>
                                        <a:srgbClr val="09405E"/>
                                      </a:solidFill>
                                      <a:latin typeface="Cambria Math" charset="0"/>
                                    </a:rPr>
                                    <m:t>𝑡</m:t>
                                  </m:r>
                                </m:e>
                              </m:d>
                            </m:sup>
                          </m:sSubSup>
                          <m:r>
                            <a:rPr lang="zh-CN" altLang="en-US" sz="2400" i="0">
                              <a:solidFill>
                                <a:srgbClr val="09405E"/>
                              </a:solidFill>
                              <a:latin typeface="Cambria Math"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0">
                                  <a:solidFill>
                                    <a:srgbClr val="09405E"/>
                                  </a:solidFill>
                                  <a:latin typeface="Cambria Math" charset="0"/>
                                </a:rPr>
                                <m:t>1</m:t>
                              </m:r>
                            </m:sub>
                          </m:sSub>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0">
                                  <a:solidFill>
                                    <a:srgbClr val="09405E"/>
                                  </a:solidFill>
                                  <a:latin typeface="Cambria Math" charset="0"/>
                                </a:rPr>
                                <m:t>2</m:t>
                              </m:r>
                            </m:sub>
                          </m:sSub>
                          <m:r>
                            <a:rPr lang="zh-CN" altLang="en-US" sz="2400" i="0">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d>
                                <m:dPr>
                                  <m:ctrlPr>
                                    <a:rPr lang="zh-CN" altLang="en-US" sz="2400" i="1">
                                      <a:solidFill>
                                        <a:srgbClr val="09405E"/>
                                      </a:solidFill>
                                      <a:latin typeface="Cambria Math" panose="02040503050406030204" pitchFamily="18" charset="0"/>
                                    </a:rPr>
                                  </m:ctrlPr>
                                </m:dPr>
                                <m:e>
                                  <m:r>
                                    <a:rPr lang="zh-CN" altLang="en-US" sz="2400" i="1">
                                      <a:solidFill>
                                        <a:srgbClr val="09405E"/>
                                      </a:solidFill>
                                      <a:latin typeface="Cambria Math" charset="0"/>
                                    </a:rPr>
                                    <m:t>𝑡</m:t>
                                  </m:r>
                                </m:e>
                              </m:d>
                            </m:sup>
                          </m:sSubSup>
                          <m:r>
                            <a:rPr lang="zh-CN" altLang="en-US" sz="2400" i="0">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d>
                                <m:dPr>
                                  <m:ctrlPr>
                                    <a:rPr lang="zh-CN" altLang="en-US" sz="2400" i="1">
                                      <a:solidFill>
                                        <a:srgbClr val="09405E"/>
                                      </a:solidFill>
                                      <a:latin typeface="Cambria Math" panose="02040503050406030204" pitchFamily="18" charset="0"/>
                                    </a:rPr>
                                  </m:ctrlPr>
                                </m:dPr>
                                <m:e>
                                  <m:r>
                                    <a:rPr lang="zh-CN" altLang="en-US" sz="2400" i="1">
                                      <a:solidFill>
                                        <a:srgbClr val="09405E"/>
                                      </a:solidFill>
                                      <a:latin typeface="Cambria Math" charset="0"/>
                                    </a:rPr>
                                    <m:t>𝑡</m:t>
                                  </m:r>
                                </m:e>
                              </m:d>
                            </m:sup>
                          </m:sSubSup>
                          <m:r>
                            <a:rPr lang="zh-CN" altLang="en-US" sz="2400" i="0">
                              <a:solidFill>
                                <a:srgbClr val="09405E"/>
                              </a:solidFill>
                              <a:latin typeface="Cambria Math" charset="0"/>
                            </a:rPr>
                            <m:t>+1</m:t>
                          </m:r>
                        </m:e>
                      </m:d>
                    </m:oMath>
                  </m:oMathPara>
                </a14:m>
                <a:endParaRPr lang="zh-CN" altLang="en-US" sz="2400" dirty="0">
                  <a:solidFill>
                    <a:srgbClr val="09405E"/>
                  </a:solidFill>
                </a:endParaRPr>
              </a:p>
            </p:txBody>
          </p:sp>
        </mc:Choice>
        <mc:Fallback>
          <p:sp>
            <p:nvSpPr>
              <p:cNvPr id="9" name="矩形 8"/>
              <p:cNvSpPr>
                <a:spLocks noRot="1" noChangeAspect="1" noMove="1" noResize="1" noEditPoints="1" noAdjustHandles="1" noChangeArrowheads="1" noChangeShapeType="1" noTextEdit="1"/>
              </p:cNvSpPr>
              <p:nvPr/>
            </p:nvSpPr>
            <p:spPr>
              <a:xfrm>
                <a:off x="4993229" y="4563107"/>
                <a:ext cx="5114092" cy="645048"/>
              </a:xfrm>
              <a:prstGeom prst="rect">
                <a:avLst/>
              </a:prstGeom>
              <a:blipFill>
                <a:blip r:embed="rId5"/>
                <a:stretch>
                  <a:fillRect t="-184314" r="-14144" b="-2686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3478892" y="6374581"/>
                <a:ext cx="4375878" cy="430887"/>
              </a:xfrm>
              <a:prstGeom prst="rect">
                <a:avLst/>
              </a:prstGeom>
              <a:ln>
                <a:solidFill>
                  <a:srgbClr val="09405E"/>
                </a:solidFill>
              </a:ln>
            </p:spPr>
            <p:style>
              <a:lnRef idx="2">
                <a:schemeClr val="accent1"/>
              </a:lnRef>
              <a:fillRef idx="1">
                <a:schemeClr val="lt1"/>
              </a:fillRef>
              <a:effectRef idx="0">
                <a:schemeClr val="accent1"/>
              </a:effectRef>
              <a:fontRef idx="minor">
                <a:schemeClr val="dk1"/>
              </a:fontRef>
            </p:style>
            <p:txBody>
              <a:bodyPr wrap="none">
                <a:spAutoFit/>
              </a:bodyPr>
              <a:lstStyle/>
              <a:p>
                <a:pPr marL="457200" indent="-457200"/>
                <a:r>
                  <a:rPr lang="en-US" altLang="zh-CN" sz="2200" dirty="0">
                    <a:solidFill>
                      <a:srgbClr val="C00000"/>
                    </a:solidFill>
                    <a:latin typeface="微软雅黑" panose="020B0503020204020204" charset="-122"/>
                    <a:ea typeface="微软雅黑" panose="020B0503020204020204" charset="-122"/>
                  </a:rPr>
                  <a:t>#</a:t>
                </a:r>
                <a:r>
                  <a:rPr lang="zh-CN" altLang="en-US" sz="2200" dirty="0">
                    <a:solidFill>
                      <a:srgbClr val="C00000"/>
                    </a:solidFill>
                    <a:latin typeface="微软雅黑" panose="020B0503020204020204" charset="-122"/>
                    <a:ea typeface="微软雅黑" panose="020B0503020204020204" charset="-122"/>
                  </a:rPr>
                  <a:t>满足</a:t>
                </a:r>
                <a:r>
                  <a:rPr lang="en-US" altLang="zh-CN" sz="2200" dirty="0">
                    <a:solidFill>
                      <a:srgbClr val="C00000"/>
                    </a:solidFill>
                    <a:latin typeface="微软雅黑" panose="020B0503020204020204" charset="-122"/>
                    <a:ea typeface="微软雅黑" panose="020B0503020204020204" charset="-122"/>
                  </a:rPr>
                  <a:t>KKT</a:t>
                </a:r>
                <a:r>
                  <a:rPr lang="zh-CN" altLang="en-US" sz="2200" dirty="0">
                    <a:solidFill>
                      <a:srgbClr val="C00000"/>
                    </a:solidFill>
                    <a:latin typeface="微软雅黑" panose="020B0503020204020204" charset="-122"/>
                    <a:ea typeface="微软雅黑" panose="020B0503020204020204" charset="-122"/>
                  </a:rPr>
                  <a:t>条件或误差项均小于</a:t>
                </a:r>
                <a14:m>
                  <m:oMath xmlns:m="http://schemas.openxmlformats.org/officeDocument/2006/math">
                    <m:r>
                      <a:rPr lang="zh-CN" altLang="en-US" sz="2200" i="1" smtClean="0">
                        <a:solidFill>
                          <a:srgbClr val="C00000"/>
                        </a:solidFill>
                        <a:latin typeface="Cambria Math" charset="0"/>
                        <a:ea typeface="Cambria Math" charset="0"/>
                        <a:cs typeface="Cambria Math" charset="0"/>
                      </a:rPr>
                      <m:t>𝜀</m:t>
                    </m:r>
                  </m:oMath>
                </a14:m>
                <a:r>
                  <a:rPr lang="zh-CN" altLang="en-US" sz="2200" dirty="0">
                    <a:solidFill>
                      <a:srgbClr val="C00000"/>
                    </a:solidFill>
                    <a:latin typeface="微软雅黑" panose="020B0503020204020204" charset="-122"/>
                    <a:ea typeface="微软雅黑" panose="020B0503020204020204" charset="-122"/>
                  </a:rPr>
                  <a:t>   </a:t>
                </a:r>
                <a:endParaRPr lang="en-US" altLang="zh-CN" sz="2200" dirty="0">
                  <a:solidFill>
                    <a:srgbClr val="C00000"/>
                  </a:solidFill>
                  <a:latin typeface="微软雅黑" panose="020B0503020204020204" charset="-122"/>
                  <a:ea typeface="微软雅黑" panose="020B0503020204020204" charset="-122"/>
                </a:endParaRPr>
              </a:p>
            </p:txBody>
          </p:sp>
        </mc:Choice>
        <mc:Fallback>
          <p:sp>
            <p:nvSpPr>
              <p:cNvPr id="11" name="矩形 10"/>
              <p:cNvSpPr>
                <a:spLocks noRot="1" noChangeAspect="1" noMove="1" noResize="1" noEditPoints="1" noAdjustHandles="1" noChangeArrowheads="1" noChangeShapeType="1" noTextEdit="1"/>
              </p:cNvSpPr>
              <p:nvPr/>
            </p:nvSpPr>
            <p:spPr>
              <a:xfrm>
                <a:off x="3478892" y="6374581"/>
                <a:ext cx="4375878" cy="430887"/>
              </a:xfrm>
              <a:prstGeom prst="rect">
                <a:avLst/>
              </a:prstGeom>
              <a:blipFill>
                <a:blip r:embed="rId6"/>
                <a:stretch>
                  <a:fillRect l="-1729" t="-8333" b="-22222"/>
                </a:stretch>
              </a:blipFill>
              <a:ln>
                <a:solidFill>
                  <a:srgbClr val="09405E"/>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5666831" y="2887824"/>
                <a:ext cx="6482608"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i="1" smtClean="0">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sup>
                      </m:sSubSup>
                      <m:r>
                        <a:rPr lang="zh-CN" altLang="en-US" sz="2400" i="0">
                          <a:solidFill>
                            <a:srgbClr val="09405E"/>
                          </a:solidFill>
                          <a:latin typeface="Cambria Math" charset="0"/>
                        </a:rPr>
                        <m:t>=</m:t>
                      </m:r>
                      <m:d>
                        <m:dPr>
                          <m:begChr m:val="{"/>
                          <m:endChr m:val=""/>
                          <m:ctrlPr>
                            <a:rPr lang="zh-CN" altLang="en-US" sz="2400" i="1">
                              <a:solidFill>
                                <a:srgbClr val="09405E"/>
                              </a:solidFill>
                              <a:latin typeface="Cambria Math" panose="02040503050406030204" pitchFamily="18" charset="0"/>
                            </a:rPr>
                          </m:ctrlPr>
                        </m:dPr>
                        <m:e>
                          <m:m>
                            <m:mPr>
                              <m:plcHide m:val="on"/>
                              <m:mcs>
                                <m:mc>
                                  <m:mcPr>
                                    <m:count m:val="2"/>
                                    <m:mcJc m:val="center"/>
                                  </m:mcPr>
                                </m:mc>
                              </m:mcs>
                              <m:ctrlPr>
                                <a:rPr lang="zh-CN" altLang="en-US" sz="2400" i="1">
                                  <a:solidFill>
                                    <a:srgbClr val="09405E"/>
                                  </a:solidFill>
                                  <a:latin typeface="Cambria Math" panose="02040503050406030204" pitchFamily="18" charset="0"/>
                                </a:rPr>
                              </m:ctrlPr>
                            </m:mPr>
                            <m:mr>
                              <m:e>
                                <m:r>
                                  <a:rPr lang="zh-CN" altLang="en-US" sz="2400" i="1">
                                    <a:solidFill>
                                      <a:srgbClr val="09405E"/>
                                    </a:solidFill>
                                    <a:latin typeface="Cambria Math" charset="0"/>
                                  </a:rPr>
                                  <m:t>𝐻</m:t>
                                </m:r>
                              </m:e>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r>
                                      <a:rPr lang="zh-CN" altLang="en-US" sz="2400" i="0">
                                        <a:solidFill>
                                          <a:srgbClr val="09405E"/>
                                        </a:solidFill>
                                        <a:latin typeface="Cambria Math" charset="0"/>
                                      </a:rPr>
                                      <m:t>,</m:t>
                                    </m:r>
                                    <m:r>
                                      <m:rPr>
                                        <m:sty m:val="p"/>
                                      </m:rPr>
                                      <a:rPr lang="zh-CN" altLang="en-US" sz="2400" i="0">
                                        <a:solidFill>
                                          <a:srgbClr val="09405E"/>
                                        </a:solidFill>
                                        <a:latin typeface="Cambria Math" charset="0"/>
                                      </a:rPr>
                                      <m:t>unclipped</m:t>
                                    </m:r>
                                  </m:sup>
                                </m:sSubSup>
                                <m:r>
                                  <a:rPr lang="zh-CN" altLang="en-US" sz="2400" i="0">
                                    <a:solidFill>
                                      <a:srgbClr val="09405E"/>
                                    </a:solidFill>
                                    <a:latin typeface="Cambria Math" charset="0"/>
                                  </a:rPr>
                                  <m:t>&gt;</m:t>
                                </m:r>
                                <m:r>
                                  <a:rPr lang="zh-CN" altLang="en-US" sz="2400" i="1">
                                    <a:solidFill>
                                      <a:srgbClr val="09405E"/>
                                    </a:solidFill>
                                    <a:latin typeface="Cambria Math" charset="0"/>
                                  </a:rPr>
                                  <m:t>𝐻</m:t>
                                </m:r>
                              </m:e>
                            </m:mr>
                            <m:mr>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r>
                                      <a:rPr lang="zh-CN" altLang="en-US" sz="2400" i="0">
                                        <a:solidFill>
                                          <a:srgbClr val="09405E"/>
                                        </a:solidFill>
                                        <a:latin typeface="Cambria Math" charset="0"/>
                                      </a:rPr>
                                      <m:t>,</m:t>
                                    </m:r>
                                    <m:r>
                                      <m:rPr>
                                        <m:sty m:val="p"/>
                                      </m:rPr>
                                      <a:rPr lang="zh-CN" altLang="en-US" sz="2400" i="0">
                                        <a:solidFill>
                                          <a:srgbClr val="09405E"/>
                                        </a:solidFill>
                                        <a:latin typeface="Cambria Math" charset="0"/>
                                      </a:rPr>
                                      <m:t>unclipped</m:t>
                                    </m:r>
                                  </m:sup>
                                </m:sSubSup>
                              </m:e>
                              <m:e>
                                <m:r>
                                  <a:rPr lang="zh-CN" altLang="en-US" sz="2400" i="1">
                                    <a:solidFill>
                                      <a:srgbClr val="09405E"/>
                                    </a:solidFill>
                                    <a:latin typeface="Cambria Math" charset="0"/>
                                  </a:rPr>
                                  <m:t>𝐿</m:t>
                                </m:r>
                                <m:r>
                                  <a:rPr lang="zh-CN" altLang="en-US" sz="2400" i="0">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r>
                                      <a:rPr lang="zh-CN" altLang="en-US" sz="2400" i="0">
                                        <a:solidFill>
                                          <a:srgbClr val="09405E"/>
                                        </a:solidFill>
                                        <a:latin typeface="Cambria Math" charset="0"/>
                                      </a:rPr>
                                      <m:t>,</m:t>
                                    </m:r>
                                    <m:r>
                                      <m:rPr>
                                        <m:sty m:val="p"/>
                                      </m:rPr>
                                      <a:rPr lang="zh-CN" altLang="en-US" sz="2400" i="0">
                                        <a:solidFill>
                                          <a:srgbClr val="09405E"/>
                                        </a:solidFill>
                                        <a:latin typeface="Cambria Math" charset="0"/>
                                      </a:rPr>
                                      <m:t>unclipped</m:t>
                                    </m:r>
                                  </m:sup>
                                </m:sSubSup>
                                <m:r>
                                  <m:rPr>
                                    <m:nor/>
                                  </m:rPr>
                                  <a:rPr lang="zh-CN" altLang="en-US" sz="2400" i="1">
                                    <a:solidFill>
                                      <a:srgbClr val="09405E"/>
                                    </a:solidFill>
                                    <a:latin typeface="Cambria Math" charset="0"/>
                                  </a:rPr>
                                  <m:t>≤</m:t>
                                </m:r>
                                <m:r>
                                  <a:rPr lang="zh-CN" altLang="en-US" sz="2400" i="1">
                                    <a:solidFill>
                                      <a:srgbClr val="09405E"/>
                                    </a:solidFill>
                                    <a:latin typeface="Cambria Math" charset="0"/>
                                  </a:rPr>
                                  <m:t>𝐻</m:t>
                                </m:r>
                              </m:e>
                            </m:mr>
                            <m:mr>
                              <m:e>
                                <m:r>
                                  <a:rPr lang="zh-CN" altLang="en-US" sz="2400" i="1">
                                    <a:solidFill>
                                      <a:srgbClr val="09405E"/>
                                    </a:solidFill>
                                    <a:latin typeface="Cambria Math" charset="0"/>
                                  </a:rPr>
                                  <m:t>𝐿</m:t>
                                </m:r>
                              </m:e>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0">
                                        <a:solidFill>
                                          <a:srgbClr val="09405E"/>
                                        </a:solidFill>
                                        <a:latin typeface="Cambria Math" charset="0"/>
                                      </a:rPr>
                                      <m:t>2</m:t>
                                    </m:r>
                                  </m:sub>
                                  <m:sup>
                                    <m:r>
                                      <m:rPr>
                                        <m:sty m:val="p"/>
                                      </m:rPr>
                                      <a:rPr lang="zh-CN" altLang="en-US" sz="2400" i="0">
                                        <a:solidFill>
                                          <a:srgbClr val="09405E"/>
                                        </a:solidFill>
                                        <a:latin typeface="Cambria Math" charset="0"/>
                                      </a:rPr>
                                      <m:t>new</m:t>
                                    </m:r>
                                    <m:r>
                                      <a:rPr lang="zh-CN" altLang="en-US" sz="2400" i="0">
                                        <a:solidFill>
                                          <a:srgbClr val="09405E"/>
                                        </a:solidFill>
                                        <a:latin typeface="Cambria Math" charset="0"/>
                                      </a:rPr>
                                      <m:t>,</m:t>
                                    </m:r>
                                    <m:r>
                                      <m:rPr>
                                        <m:sty m:val="p"/>
                                      </m:rPr>
                                      <a:rPr lang="zh-CN" altLang="en-US" sz="2400" i="0">
                                        <a:solidFill>
                                          <a:srgbClr val="09405E"/>
                                        </a:solidFill>
                                        <a:latin typeface="Cambria Math" charset="0"/>
                                      </a:rPr>
                                      <m:t>unclipped</m:t>
                                    </m:r>
                                  </m:sup>
                                </m:sSubSup>
                                <m:r>
                                  <a:rPr lang="zh-CN" altLang="en-US" sz="2400" i="0">
                                    <a:solidFill>
                                      <a:srgbClr val="09405E"/>
                                    </a:solidFill>
                                    <a:latin typeface="Cambria Math" charset="0"/>
                                  </a:rPr>
                                  <m:t>&lt;</m:t>
                                </m:r>
                                <m:r>
                                  <a:rPr lang="zh-CN" altLang="en-US" sz="2400" i="1">
                                    <a:solidFill>
                                      <a:srgbClr val="09405E"/>
                                    </a:solidFill>
                                    <a:latin typeface="Cambria Math" charset="0"/>
                                  </a:rPr>
                                  <m:t>𝐿</m:t>
                                </m:r>
                              </m:e>
                            </m:mr>
                          </m:m>
                        </m:e>
                      </m:d>
                    </m:oMath>
                  </m:oMathPara>
                </a14:m>
                <a:endParaRPr lang="zh-CN" altLang="en-US" sz="2400" dirty="0">
                  <a:solidFill>
                    <a:srgbClr val="09405E"/>
                  </a:solidFill>
                </a:endParaRPr>
              </a:p>
            </p:txBody>
          </p:sp>
        </mc:Choice>
        <mc:Fallback>
          <p:sp>
            <p:nvSpPr>
              <p:cNvPr id="12" name="矩形 11"/>
              <p:cNvSpPr>
                <a:spLocks noRot="1" noChangeAspect="1" noMove="1" noResize="1" noEditPoints="1" noAdjustHandles="1" noChangeArrowheads="1" noChangeShapeType="1" noTextEdit="1"/>
              </p:cNvSpPr>
              <p:nvPr/>
            </p:nvSpPr>
            <p:spPr>
              <a:xfrm>
                <a:off x="5666831" y="2887824"/>
                <a:ext cx="6482608" cy="175714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775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SMO</a:t>
            </a:r>
            <a:r>
              <a:rPr lang="zh-CN" altLang="en-US" dirty="0"/>
              <a:t>小结</a:t>
            </a:r>
            <a:endParaRPr kumimoji="1" lang="zh-CN" altLang="en-US" dirty="0"/>
          </a:p>
        </p:txBody>
      </p:sp>
      <p:sp>
        <p:nvSpPr>
          <p:cNvPr id="3" name="内容占位符 2"/>
          <p:cNvSpPr>
            <a:spLocks noGrp="1"/>
          </p:cNvSpPr>
          <p:nvPr>
            <p:ph sz="quarter" idx="10"/>
          </p:nvPr>
        </p:nvSpPr>
        <p:spPr>
          <a:xfrm>
            <a:off x="630237" y="1147763"/>
            <a:ext cx="11122052" cy="5237271"/>
          </a:xfrm>
        </p:spPr>
        <p:txBody>
          <a:bodyPr/>
          <a:lstStyle/>
          <a:p>
            <a:pPr>
              <a:lnSpc>
                <a:spcPct val="150000"/>
              </a:lnSpc>
            </a:pPr>
            <a:r>
              <a:rPr lang="zh-CN" altLang="en-US" b="1" dirty="0">
                <a:solidFill>
                  <a:srgbClr val="C00000"/>
                </a:solidFill>
              </a:rPr>
              <a:t>启发式、迭代式</a:t>
            </a:r>
            <a:r>
              <a:rPr lang="zh-CN" altLang="en-US" dirty="0"/>
              <a:t>算法。</a:t>
            </a:r>
            <a:endParaRPr lang="en-US" altLang="zh-CN" dirty="0"/>
          </a:p>
          <a:p>
            <a:pPr>
              <a:lnSpc>
                <a:spcPct val="150000"/>
              </a:lnSpc>
            </a:pPr>
            <a:r>
              <a:rPr lang="zh-CN" altLang="en-US" dirty="0"/>
              <a:t>解满足</a:t>
            </a:r>
            <a:r>
              <a:rPr lang="en-US" altLang="zh-CN" dirty="0"/>
              <a:t>KKT</a:t>
            </a:r>
            <a:r>
              <a:rPr lang="zh-CN" altLang="en-US" dirty="0"/>
              <a:t>条件时，得到最优解；否则选择两个变量来优化。</a:t>
            </a:r>
            <a:endParaRPr lang="en-US" altLang="zh-CN" dirty="0"/>
          </a:p>
          <a:p>
            <a:pPr>
              <a:lnSpc>
                <a:spcPct val="150000"/>
              </a:lnSpc>
            </a:pPr>
            <a:r>
              <a:rPr lang="zh-CN" altLang="en-US" dirty="0"/>
              <a:t>最优化问题转换为关于两个选定变量的</a:t>
            </a:r>
            <a:r>
              <a:rPr lang="en-US" altLang="zh-CN" dirty="0"/>
              <a:t>QP</a:t>
            </a:r>
            <a:r>
              <a:rPr lang="zh-CN" altLang="en-US" dirty="0"/>
              <a:t>问题，该问题通常有闭式解，</a:t>
            </a:r>
            <a:r>
              <a:rPr lang="zh-CN" altLang="en-US" dirty="0">
                <a:solidFill>
                  <a:srgbClr val="C00000"/>
                </a:solidFill>
              </a:rPr>
              <a:t>计算高效，收敛快</a:t>
            </a:r>
            <a:r>
              <a:rPr lang="zh-CN" altLang="en-US" dirty="0"/>
              <a:t>。</a:t>
            </a:r>
            <a:endParaRPr lang="en-US" altLang="zh-CN" dirty="0"/>
          </a:p>
          <a:p>
            <a:pPr>
              <a:lnSpc>
                <a:spcPct val="114000"/>
              </a:lnSpc>
            </a:pPr>
            <a:r>
              <a:rPr lang="zh-CN" altLang="en-US" dirty="0"/>
              <a:t>变量的选择方法</a:t>
            </a:r>
            <a:r>
              <a:rPr lang="en-US" altLang="zh-CN" dirty="0"/>
              <a:t>: </a:t>
            </a:r>
          </a:p>
          <a:p>
            <a:pPr lvl="1">
              <a:lnSpc>
                <a:spcPct val="114000"/>
              </a:lnSpc>
            </a:pPr>
            <a:r>
              <a:rPr lang="zh-CN" altLang="en-US" sz="2800" dirty="0"/>
              <a:t>第一个变量：违背</a:t>
            </a:r>
            <a:r>
              <a:rPr lang="en-US" altLang="zh-CN" sz="2800" dirty="0"/>
              <a:t>KKT</a:t>
            </a:r>
            <a:r>
              <a:rPr lang="zh-CN" altLang="en-US" sz="2800" dirty="0"/>
              <a:t>条件程度最大的变量</a:t>
            </a:r>
            <a:endParaRPr lang="en-US" altLang="zh-CN" sz="2800" dirty="0"/>
          </a:p>
          <a:p>
            <a:pPr lvl="1">
              <a:lnSpc>
                <a:spcPct val="114000"/>
              </a:lnSpc>
            </a:pPr>
            <a:r>
              <a:rPr lang="zh-CN" altLang="en-US" sz="2800" dirty="0"/>
              <a:t>第二个变量：使目标函数值减小最快的变量</a:t>
            </a:r>
            <a:endParaRPr lang="en-US" altLang="zh-CN" sz="2800" dirty="0"/>
          </a:p>
          <a:p>
            <a:pPr>
              <a:lnSpc>
                <a:spcPct val="114000"/>
              </a:lnSpc>
            </a:pPr>
            <a:endParaRPr lang="en-US" altLang="zh-CN" dirty="0"/>
          </a:p>
          <a:p>
            <a:pPr>
              <a:lnSpc>
                <a:spcPct val="114000"/>
              </a:lnSpc>
            </a:pPr>
            <a:r>
              <a:rPr lang="zh-CN" altLang="en-US" dirty="0"/>
              <a:t>把一个 最优化问题不换转化为若干个子问题，通过对子问题的求解得到原问题的解。</a:t>
            </a:r>
            <a:endParaRPr lang="en-US" altLang="zh-CN" dirty="0"/>
          </a:p>
          <a:p>
            <a:endParaRPr kumimoji="1" lang="zh-CN" altLang="en-US" dirty="0"/>
          </a:p>
        </p:txBody>
      </p:sp>
    </p:spTree>
    <p:extLst>
      <p:ext uri="{BB962C8B-B14F-4D97-AF65-F5344CB8AC3E}">
        <p14:creationId xmlns:p14="http://schemas.microsoft.com/office/powerpoint/2010/main" val="1337045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回归（</a:t>
            </a:r>
            <a:r>
              <a:rPr kumimoji="1" lang="en-US" altLang="zh-CN" sz="2800" dirty="0">
                <a:solidFill>
                  <a:srgbClr val="09405E"/>
                </a:solidFill>
                <a:latin typeface="微软雅黑" panose="020B0503020204020204" pitchFamily="34" charset="-122"/>
                <a:ea typeface="微软雅黑" panose="020B0503020204020204" pitchFamily="34" charset="-122"/>
              </a:rPr>
              <a:t>SVR</a:t>
            </a:r>
            <a:r>
              <a:rPr kumimoji="1" lang="zh-CN" altLang="en-US" sz="2800" dirty="0">
                <a:solidFill>
                  <a:srgbClr val="09405E"/>
                </a:solidFill>
                <a:latin typeface="微软雅黑" panose="020B0503020204020204" pitchFamily="34" charset="-122"/>
                <a:ea typeface="微软雅黑" panose="020B0503020204020204" pitchFamily="34" charset="-122"/>
              </a:rPr>
              <a:t>）</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Sklearn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中的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0691999"/>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zh-CN" altLang="en-US" dirty="0"/>
                  <a:t>在之前的线性回归模型中，只有当真值</a:t>
                </a:r>
                <a14:m>
                  <m:oMath xmlns:m="http://schemas.openxmlformats.org/officeDocument/2006/math">
                    <m:r>
                      <a:rPr lang="en-US" altLang="zh-CN" i="1" dirty="0">
                        <a:latin typeface="Cambria Math" charset="0"/>
                      </a:rPr>
                      <m:t>𝑦</m:t>
                    </m:r>
                  </m:oMath>
                </a14:m>
                <a:r>
                  <a:rPr lang="zh-CN" altLang="en-US" dirty="0"/>
                  <a:t>与预测</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charset="0"/>
                          </a:rPr>
                          <m:t>𝑦</m:t>
                        </m:r>
                      </m:e>
                    </m:acc>
                  </m:oMath>
                </a14:m>
                <a:r>
                  <a:rPr lang="zh-CN" altLang="en-US" dirty="0"/>
                  <a:t>完全相等时，我们才认为损失为</a:t>
                </a:r>
                <a:r>
                  <a:rPr lang="en-US" altLang="zh-CN" dirty="0"/>
                  <a:t>0</a:t>
                </a:r>
                <a:r>
                  <a:rPr lang="zh-CN" altLang="en-US" dirty="0"/>
                  <a:t>（</a:t>
                </a:r>
                <a:r>
                  <a:rPr lang="en-US" altLang="zh-CN" dirty="0"/>
                  <a:t>L2</a:t>
                </a:r>
                <a:r>
                  <a:rPr lang="zh-CN" altLang="en-US" dirty="0"/>
                  <a:t>损失、</a:t>
                </a:r>
                <a:r>
                  <a:rPr lang="en-US" altLang="zh-CN" dirty="0"/>
                  <a:t>L1</a:t>
                </a:r>
                <a:r>
                  <a:rPr lang="zh-CN" altLang="en-US" dirty="0"/>
                  <a:t>损失、</a:t>
                </a:r>
                <a:r>
                  <a:rPr lang="en-US" altLang="zh-CN" dirty="0"/>
                  <a:t>Huber</a:t>
                </a:r>
                <a:r>
                  <a:rPr lang="zh-CN" altLang="en-US" dirty="0"/>
                  <a:t>损失）。</a:t>
                </a:r>
                <a:endParaRPr lang="en-US" altLang="zh-CN" dirty="0"/>
              </a:p>
              <a:p>
                <a:pPr>
                  <a:lnSpc>
                    <a:spcPct val="100000"/>
                  </a:lnSpc>
                </a:pPr>
                <a:r>
                  <a:rPr lang="zh-CN" altLang="en-US" dirty="0"/>
                  <a:t>在支持向量回归中，我们能容忍当真值</a:t>
                </a:r>
                <a14:m>
                  <m:oMath xmlns:m="http://schemas.openxmlformats.org/officeDocument/2006/math">
                    <m:r>
                      <a:rPr lang="en-US" altLang="zh-CN" i="1" dirty="0">
                        <a:latin typeface="Cambria Math" charset="0"/>
                      </a:rPr>
                      <m:t>𝑦</m:t>
                    </m:r>
                  </m:oMath>
                </a14:m>
                <a:r>
                  <a:rPr lang="zh-CN" altLang="en-US" dirty="0"/>
                  <a:t>与预测</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charset="0"/>
                          </a:rPr>
                          <m:t>𝑦</m:t>
                        </m:r>
                      </m:e>
                    </m:acc>
                  </m:oMath>
                </a14:m>
                <a:r>
                  <a:rPr lang="zh-CN" altLang="en-US" dirty="0"/>
                  <a:t>有</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的偏差，即当</a:t>
                </a:r>
                <a14:m>
                  <m:oMath xmlns:m="http://schemas.openxmlformats.org/officeDocument/2006/math">
                    <m:r>
                      <a:rPr lang="en-US" altLang="zh-CN" i="1" dirty="0">
                        <a:latin typeface="Cambria Math" charset="0"/>
                      </a:rPr>
                      <m:t>𝑦</m:t>
                    </m:r>
                  </m:oMath>
                </a14:m>
                <a:r>
                  <a:rPr lang="zh-CN" altLang="en-US" dirty="0"/>
                  <a:t>与</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charset="0"/>
                          </a:rPr>
                          <m:t>𝑦</m:t>
                        </m:r>
                      </m:e>
                    </m:acc>
                  </m:oMath>
                </a14:m>
                <a:r>
                  <a:rPr lang="zh-CN" altLang="en-US" dirty="0"/>
                  <a:t>与之间的差异大于</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时才计算损失，称为</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不敏感损失（</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insensitive loss </a:t>
                </a:r>
                <a:r>
                  <a:rPr lang="zh-CN" altLang="en-US" dirty="0"/>
                  <a:t>）。</a:t>
                </a:r>
                <a:endParaRPr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lvl="1">
                  <a:lnSpc>
                    <a:spcPct val="100000"/>
                  </a:lnSpc>
                </a:pPr>
                <a:r>
                  <a:rPr lang="zh-CN" altLang="en-US" dirty="0"/>
                  <a:t>不惩罚小的损失</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r="-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不敏感损失函数</a:t>
                </a:r>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t="-153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593404" y="3572844"/>
                <a:ext cx="5693674" cy="9611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sSubPr>
                        <m:e>
                          <m:r>
                            <a:rPr lang="en-US" altLang="zh-CN" sz="2800" b="0" i="1" smtClean="0">
                              <a:solidFill>
                                <a:srgbClr val="09405E"/>
                              </a:solidFill>
                              <a:latin typeface="Cambria Math" charset="0"/>
                            </a:rPr>
                            <m:t>𝐿</m:t>
                          </m:r>
                        </m:e>
                        <m:sub>
                          <m:r>
                            <a:rPr lang="zh-CN" altLang="en-US" sz="2800" i="1" dirty="0">
                              <a:solidFill>
                                <a:srgbClr val="09405E"/>
                              </a:solidFill>
                              <a:latin typeface="Cambria Math" charset="0"/>
                              <a:ea typeface="Cambria Math" charset="0"/>
                              <a:cs typeface="Cambria Math" charset="0"/>
                            </a:rPr>
                            <m:t>𝜖</m:t>
                          </m:r>
                        </m:sub>
                      </m:sSub>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m:t>
                      </m:r>
                      <m:r>
                        <a:rPr lang="en-US" altLang="zh-CN" sz="2800" b="0" i="1" smtClean="0">
                          <a:solidFill>
                            <a:srgbClr val="09405E"/>
                          </a:solidFill>
                          <a:latin typeface="Cambria Math" charset="0"/>
                          <a:ea typeface="Cambria Math" charset="0"/>
                          <a:cs typeface="Cambria Math" charset="0"/>
                        </a:rPr>
                        <m:t>𝑦</m:t>
                      </m:r>
                      <m:r>
                        <a:rPr lang="en-US" altLang="zh-CN" sz="2800" b="0" i="1" smtClean="0">
                          <a:solidFill>
                            <a:srgbClr val="09405E"/>
                          </a:solidFill>
                          <a:latin typeface="Cambria Math" charset="0"/>
                          <a:ea typeface="Cambria Math" charset="0"/>
                          <a:cs typeface="Cambria Math" charset="0"/>
                        </a:rPr>
                        <m:t>,</m:t>
                      </m:r>
                      <m:acc>
                        <m:accPr>
                          <m:chr m:val="̂"/>
                          <m:ctrlPr>
                            <a:rPr lang="zh-CN" altLang="en-US" sz="2800" i="1">
                              <a:solidFill>
                                <a:srgbClr val="09405E"/>
                              </a:solidFill>
                              <a:latin typeface="Cambria Math" panose="02040503050406030204" pitchFamily="18" charset="0"/>
                            </a:rPr>
                          </m:ctrlPr>
                        </m:accPr>
                        <m:e>
                          <m:r>
                            <a:rPr lang="en-US" altLang="zh-CN" sz="2800" i="1">
                              <a:solidFill>
                                <a:srgbClr val="09405E"/>
                              </a:solidFill>
                              <a:latin typeface="Cambria Math" charset="0"/>
                            </a:rPr>
                            <m:t>𝑦</m:t>
                          </m:r>
                        </m:e>
                      </m:acc>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m:t>
                      </m:r>
                      <m:d>
                        <m:dPr>
                          <m:begChr m:val="{"/>
                          <m:endChr m:val=""/>
                          <m:ctrlPr>
                            <a:rPr kumimoji="0" lang="en-US"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dPr>
                        <m:e>
                          <m:m>
                            <m:mPr>
                              <m:mcs>
                                <m:mc>
                                  <m:mcPr>
                                    <m:count m:val="2"/>
                                    <m:mcJc m:val="center"/>
                                  </m:mcPr>
                                </m:mc>
                              </m:mcs>
                              <m:ctrlPr>
                                <a:rPr kumimoji="0" lang="mr-IN"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mPr>
                            <m:mr>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0</m:t>
                                </m:r>
                              </m:e>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𝑦</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acc>
                                  <m:accPr>
                                    <m:chr m:val="̂"/>
                                    <m:ctrlPr>
                                      <a:rPr lang="zh-CN" altLang="en-US" sz="2800" i="1">
                                        <a:solidFill>
                                          <a:srgbClr val="09405E"/>
                                        </a:solidFill>
                                        <a:latin typeface="Cambria Math" panose="02040503050406030204" pitchFamily="18" charset="0"/>
                                      </a:rPr>
                                    </m:ctrlPr>
                                  </m:accPr>
                                  <m:e>
                                    <m:r>
                                      <a:rPr lang="en-US" altLang="zh-CN" sz="2800" i="1">
                                        <a:solidFill>
                                          <a:srgbClr val="09405E"/>
                                        </a:solidFill>
                                        <a:latin typeface="Cambria Math" charset="0"/>
                                      </a:rPr>
                                      <m:t>𝑦</m:t>
                                    </m:r>
                                  </m:e>
                                </m:acc>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a:rPr lang="zh-CN" altLang="en-US" sz="2800" i="1" dirty="0">
                                    <a:solidFill>
                                      <a:srgbClr val="09405E"/>
                                    </a:solidFill>
                                    <a:latin typeface="Cambria Math" charset="0"/>
                                    <a:ea typeface="Cambria Math" charset="0"/>
                                    <a:cs typeface="Cambria Math" charset="0"/>
                                  </a:rPr>
                                  <m:t>𝜖</m:t>
                                </m:r>
                              </m:e>
                            </m:mr>
                            <m:mr>
                              <m:e>
                                <m:d>
                                  <m:dPr>
                                    <m:begChr m:val="|"/>
                                    <m:endChr m:val="|"/>
                                    <m:ctrlPr>
                                      <a:rPr kumimoji="0" lang="hr-HR" altLang="zh-CN" sz="2800" b="0" i="1" u="none" strike="noStrike" cap="none" spc="0" normalizeH="0" baseline="0" smtClean="0">
                                        <a:ln>
                                          <a:noFill/>
                                        </a:ln>
                                        <a:solidFill>
                                          <a:srgbClr val="09405E"/>
                                        </a:solidFill>
                                        <a:effectLst/>
                                        <a:uFillTx/>
                                        <a:latin typeface="Cambria Math" panose="02040503050406030204" pitchFamily="18" charset="0"/>
                                        <a:ea typeface="Cambria Math" charset="0"/>
                                        <a:cs typeface="Cambria Math" charset="0"/>
                                        <a:sym typeface="Times New Roman" panose="02020603050405020304"/>
                                      </a:rPr>
                                    </m:ctrlPr>
                                  </m:dPr>
                                  <m:e>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𝑦</m:t>
                                    </m:r>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m:t>
                                    </m:r>
                                    <m:acc>
                                      <m:accPr>
                                        <m:chr m:val="̂"/>
                                        <m:ctrlPr>
                                          <a:rPr lang="zh-CN" altLang="en-US" sz="2800" i="1">
                                            <a:solidFill>
                                              <a:srgbClr val="09405E"/>
                                            </a:solidFill>
                                            <a:latin typeface="Cambria Math" panose="02040503050406030204" pitchFamily="18" charset="0"/>
                                          </a:rPr>
                                        </m:ctrlPr>
                                      </m:accPr>
                                      <m:e>
                                        <m:r>
                                          <a:rPr lang="en-US" altLang="zh-CN" sz="2800" i="1">
                                            <a:solidFill>
                                              <a:srgbClr val="09405E"/>
                                            </a:solidFill>
                                            <a:latin typeface="Cambria Math" charset="0"/>
                                          </a:rPr>
                                          <m:t>𝑦</m:t>
                                        </m:r>
                                      </m:e>
                                    </m:acc>
                                  </m:e>
                                </m:d>
                                <m:r>
                                  <a:rPr kumimoji="0" lang="en-US" altLang="zh-CN" sz="2800" b="0" i="1" u="none" strike="noStrike" cap="none" spc="0" normalizeH="0" baseline="0" smtClean="0">
                                    <a:ln>
                                      <a:noFill/>
                                    </a:ln>
                                    <a:solidFill>
                                      <a:srgbClr val="09405E"/>
                                    </a:solidFill>
                                    <a:effectLst/>
                                    <a:uFillTx/>
                                    <a:latin typeface="Cambria Math" charset="0"/>
                                    <a:ea typeface="Cambria Math" charset="0"/>
                                    <a:cs typeface="Cambria Math" charset="0"/>
                                    <a:sym typeface="Times New Roman" panose="02020603050405020304"/>
                                  </a:rPr>
                                  <m:t>−</m:t>
                                </m:r>
                                <m:r>
                                  <a:rPr lang="zh-CN" altLang="en-US" sz="2800" i="1" dirty="0">
                                    <a:solidFill>
                                      <a:srgbClr val="09405E"/>
                                    </a:solidFill>
                                    <a:latin typeface="Cambria Math" charset="0"/>
                                    <a:ea typeface="Cambria Math" charset="0"/>
                                    <a:cs typeface="Cambria Math" charset="0"/>
                                  </a:rPr>
                                  <m:t>𝜖</m:t>
                                </m:r>
                              </m:e>
                              <m:e>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𝑜𝑡h𝑒𝑟𝑤𝑖𝑠𝑒</m:t>
                                </m:r>
                              </m:e>
                            </m:mr>
                          </m:m>
                        </m:e>
                      </m:d>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593404" y="3572844"/>
                <a:ext cx="5693674" cy="961161"/>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p:pic>
        <p:nvPicPr>
          <p:cNvPr id="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0245" y="3357563"/>
            <a:ext cx="3419580" cy="2749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04469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95128" y="934344"/>
                <a:ext cx="10752465" cy="5237271"/>
              </a:xfrm>
            </p:spPr>
            <p:txBody>
              <a:bodyPr/>
              <a:lstStyle/>
              <a:p>
                <a:r>
                  <a:rPr lang="zh-CN" altLang="en-US" dirty="0"/>
                  <a:t>假设回归函数为线性模型：</a:t>
                </a:r>
                <a14:m>
                  <m:oMath xmlns:m="http://schemas.openxmlformats.org/officeDocument/2006/math">
                    <m:r>
                      <a:rPr lang="en-US" altLang="zh-CN" i="1">
                        <a:latin typeface="Cambria Math" charset="0"/>
                      </a:rPr>
                      <m:t>𝑓</m:t>
                    </m:r>
                    <m:d>
                      <m:dPr>
                        <m:ctrlPr>
                          <a:rPr lang="en-US"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sSup>
                      <m:sSupPr>
                        <m:ctrlPr>
                          <a:rPr lang="zh-CN" altLang="zh-CN" i="1">
                            <a:latin typeface="Cambria Math" panose="02040503050406030204" pitchFamily="18" charset="0"/>
                          </a:rPr>
                        </m:ctrlPr>
                      </m:sSupPr>
                      <m:e>
                        <m:r>
                          <a:rPr lang="en-US" altLang="zh-CN" b="1" i="1">
                            <a:latin typeface="Cambria Math" charset="0"/>
                          </a:rPr>
                          <m:t>𝒘</m:t>
                        </m:r>
                      </m:e>
                      <m:sup>
                        <m:r>
                          <m:rPr>
                            <m:sty m:val="p"/>
                          </m:rPr>
                          <a:rPr lang="en-US" altLang="zh-CN">
                            <a:latin typeface="Cambria Math" charset="0"/>
                          </a:rPr>
                          <m:t>T</m:t>
                        </m:r>
                      </m:sup>
                    </m:sSup>
                    <m:r>
                      <a:rPr lang="en-US" altLang="zh-CN" b="1" i="1">
                        <a:latin typeface="Cambria Math" charset="0"/>
                      </a:rPr>
                      <m:t>𝒙</m:t>
                    </m:r>
                    <m:r>
                      <a:rPr lang="en-US" altLang="zh-CN">
                        <a:latin typeface="Cambria Math" charset="0"/>
                      </a:rPr>
                      <m:t>+</m:t>
                    </m:r>
                    <m:r>
                      <a:rPr lang="en-US" altLang="zh-CN" i="1">
                        <a:latin typeface="Cambria Math" charset="0"/>
                      </a:rPr>
                      <m:t>𝑏</m:t>
                    </m:r>
                  </m:oMath>
                </a14:m>
                <a:endParaRPr kumimoji="1" lang="en-US" altLang="zh-CN" dirty="0"/>
              </a:p>
              <a:p>
                <a:r>
                  <a:rPr lang="zh-CN" altLang="en-US" dirty="0"/>
                  <a:t>同</a:t>
                </a:r>
                <a:r>
                  <a:rPr lang="en-US" altLang="zh-CN" dirty="0"/>
                  <a:t>SVM</a:t>
                </a:r>
                <a:r>
                  <a:rPr lang="zh-CN" altLang="en-US" dirty="0"/>
                  <a:t>分类类似， </a:t>
                </a:r>
                <a:r>
                  <a:rPr lang="en-US" altLang="zh-CN" dirty="0"/>
                  <a:t>SVR</a:t>
                </a:r>
                <a:r>
                  <a:rPr lang="zh-CN" altLang="en-US" dirty="0"/>
                  <a:t>的目标函数为</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95128" y="934344"/>
                <a:ext cx="10752465" cy="5237271"/>
              </a:xfrm>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支持向量回归（</a:t>
            </a:r>
            <a:r>
              <a:rPr lang="en-US" altLang="zh-CN" dirty="0"/>
              <a:t>Support</a:t>
            </a:r>
            <a:r>
              <a:rPr lang="zh-CN" altLang="en-US" dirty="0"/>
              <a:t> </a:t>
            </a:r>
            <a:r>
              <a:rPr lang="en-US" altLang="zh-CN" dirty="0"/>
              <a:t>Vector</a:t>
            </a:r>
            <a:r>
              <a:rPr lang="zh-CN" altLang="en-US" dirty="0"/>
              <a:t> </a:t>
            </a:r>
            <a:r>
              <a:rPr lang="en-US" altLang="zh-CN" dirty="0"/>
              <a:t>Regression</a:t>
            </a:r>
            <a:r>
              <a:rPr lang="zh-CN" altLang="en-US" dirty="0"/>
              <a:t>， </a:t>
            </a:r>
            <a:r>
              <a:rPr lang="en-US" altLang="zh-CN" dirty="0"/>
              <a:t>SVR</a:t>
            </a:r>
            <a:r>
              <a:rPr lang="zh-CN" altLang="en-US" dirty="0"/>
              <a:t>） </a:t>
            </a:r>
            <a:endParaRPr kumimoji="1" lang="zh-CN" altLang="en-US" dirty="0"/>
          </a:p>
        </p:txBody>
      </p:sp>
      <p:pic>
        <p:nvPicPr>
          <p:cNvPr id="5" name="Picture 6" descr="Îµ-insensitive loss function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696" y="4062616"/>
            <a:ext cx="4608512" cy="27156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矩形 8"/>
              <p:cNvSpPr/>
              <p:nvPr/>
            </p:nvSpPr>
            <p:spPr>
              <a:xfrm>
                <a:off x="2846876" y="2102873"/>
                <a:ext cx="2084545" cy="1023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mr-IN" altLang="zh-CN" sz="3200" i="1" smtClean="0">
                              <a:solidFill>
                                <a:srgbClr val="09405E"/>
                              </a:solidFill>
                              <a:latin typeface="Cambria Math" panose="02040503050406030204" pitchFamily="18" charset="0"/>
                              <a:ea typeface="微软雅黑" pitchFamily="34" charset="-122"/>
                            </a:rPr>
                          </m:ctrlPr>
                        </m:funcPr>
                        <m:fName>
                          <m:limLow>
                            <m:limLowPr>
                              <m:ctrlPr>
                                <a:rPr lang="mr-IN" altLang="zh-CN" sz="3200" i="1">
                                  <a:solidFill>
                                    <a:srgbClr val="09405E"/>
                                  </a:solidFill>
                                  <a:latin typeface="Cambria Math" panose="02040503050406030204" pitchFamily="18" charset="0"/>
                                  <a:ea typeface="微软雅黑" pitchFamily="34" charset="-122"/>
                                </a:rPr>
                              </m:ctrlPr>
                            </m:limLowPr>
                            <m:e>
                              <m:r>
                                <m:rPr>
                                  <m:sty m:val="p"/>
                                </m:rPr>
                                <a:rPr lang="mr-IN" altLang="zh-CN" sz="3200">
                                  <a:solidFill>
                                    <a:srgbClr val="09405E"/>
                                  </a:solidFill>
                                  <a:latin typeface="Cambria Math" charset="0"/>
                                  <a:ea typeface="微软雅黑" pitchFamily="34" charset="-122"/>
                                </a:rPr>
                                <m:t>min</m:t>
                              </m:r>
                            </m:e>
                            <m:lim>
                              <m:r>
                                <a:rPr lang="en-US" altLang="zh-CN" sz="2800" b="1" i="1">
                                  <a:solidFill>
                                    <a:srgbClr val="09405E"/>
                                  </a:solidFill>
                                  <a:latin typeface="Cambria Math" charset="0"/>
                                </a:rPr>
                                <m:t>𝒘</m:t>
                              </m:r>
                              <m:r>
                                <a:rPr lang="en-US" altLang="zh-CN" sz="2800" i="1">
                                  <a:solidFill>
                                    <a:srgbClr val="09405E"/>
                                  </a:solidFill>
                                  <a:latin typeface="Cambria Math" charset="0"/>
                                </a:rPr>
                                <m:t>,</m:t>
                              </m:r>
                              <m:r>
                                <a:rPr lang="en-US" altLang="zh-CN" sz="2800" i="1">
                                  <a:solidFill>
                                    <a:srgbClr val="09405E"/>
                                  </a:solidFill>
                                  <a:latin typeface="Cambria Math" charset="0"/>
                                </a:rPr>
                                <m:t>𝑏</m:t>
                              </m:r>
                            </m:lim>
                          </m:limLow>
                        </m:fName>
                        <m:e>
                          <m:func>
                            <m:funcPr>
                              <m:ctrlPr>
                                <a:rPr lang="en-US" altLang="zh-CN" sz="3200" i="1">
                                  <a:solidFill>
                                    <a:srgbClr val="09405E"/>
                                  </a:solidFill>
                                  <a:latin typeface="Cambria Math" panose="02040503050406030204" pitchFamily="18" charset="0"/>
                                  <a:ea typeface="微软雅黑" pitchFamily="34" charset="-122"/>
                                </a:rPr>
                              </m:ctrlPr>
                            </m:funcPr>
                            <m:fName>
                              <m:f>
                                <m:fPr>
                                  <m:ctrlPr>
                                    <a:rPr lang="el-GR" altLang="zh-CN" sz="3200" i="1">
                                      <a:solidFill>
                                        <a:srgbClr val="09405E"/>
                                      </a:solidFill>
                                      <a:latin typeface="Cambria Math" panose="02040503050406030204" pitchFamily="18" charset="0"/>
                                      <a:ea typeface="微软雅黑" pitchFamily="34" charset="-122"/>
                                    </a:rPr>
                                  </m:ctrlPr>
                                </m:fPr>
                                <m:num>
                                  <m:r>
                                    <a:rPr lang="en-US" altLang="zh-CN" sz="3200" i="1">
                                      <a:solidFill>
                                        <a:srgbClr val="09405E"/>
                                      </a:solidFill>
                                      <a:latin typeface="Cambria Math" charset="0"/>
                                      <a:ea typeface="微软雅黑" pitchFamily="34" charset="-122"/>
                                    </a:rPr>
                                    <m:t>1</m:t>
                                  </m:r>
                                </m:num>
                                <m:den>
                                  <m:r>
                                    <a:rPr lang="el-GR" altLang="zh-CN" sz="3200" i="1">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e>
                      </m:func>
                    </m:oMath>
                  </m:oMathPara>
                </a14:m>
                <a:endParaRPr lang="zh-CN" altLang="en-US" sz="2800" dirty="0">
                  <a:solidFill>
                    <a:srgbClr val="09405E"/>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846876" y="2102873"/>
                <a:ext cx="2084545" cy="102361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945443" y="3294860"/>
                <a:ext cx="7056932"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 </m:t>
                          </m:r>
                        </m:fName>
                        <m:e>
                          <m:d>
                            <m:dPr>
                              <m:begChr m:val="|"/>
                              <m:endChr m:val="|"/>
                              <m:ctrlPr>
                                <a:rPr lang="hr-HR" altLang="zh-CN" sz="2800" b="0" i="1" smtClean="0">
                                  <a:solidFill>
                                    <a:srgbClr val="09405E"/>
                                  </a:solidFill>
                                  <a:latin typeface="Cambria Math" panose="02040503050406030204" pitchFamily="18" charset="0"/>
                                  <a:ea typeface="微软雅黑" pitchFamily="34" charset="-122"/>
                                </a:rPr>
                              </m:ctrlPr>
                            </m:dPr>
                            <m:e>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d>
                                <m:dPr>
                                  <m:ctrlPr>
                                    <a:rPr lang="is-IS" altLang="zh-CN" sz="2800" i="1">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e>
                          </m:d>
                          <m:r>
                            <a:rPr lang="is-IS" altLang="zh-CN" sz="2800" b="0" i="1" smtClean="0">
                              <a:solidFill>
                                <a:srgbClr val="09405E"/>
                              </a:solidFill>
                              <a:latin typeface="Cambria Math" charset="0"/>
                              <a:ea typeface="Cambria Math" charset="0"/>
                              <a:cs typeface="Cambria Math" charset="0"/>
                            </a:rPr>
                            <m:t>≤</m:t>
                          </m:r>
                          <m:r>
                            <a:rPr lang="is-IS" altLang="zh-CN" sz="2800" b="0" i="1" smtClean="0">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945443" y="3294860"/>
                <a:ext cx="7056932" cy="57868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0247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pPr>
                <a:r>
                  <a:rPr lang="zh-CN" altLang="en-US" dirty="0"/>
                  <a:t>类似</a:t>
                </a:r>
                <a:r>
                  <a:rPr lang="en-US" altLang="zh-CN" dirty="0"/>
                  <a:t>SVM</a:t>
                </a:r>
                <a:r>
                  <a:rPr lang="zh-CN" altLang="en-US" dirty="0"/>
                  <a:t>分类模型，加入松弛变量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𝜉</m:t>
                        </m:r>
                      </m:e>
                      <m:sub>
                        <m:r>
                          <a:rPr lang="en-US" altLang="zh-CN" i="1">
                            <a:latin typeface="Cambria Math" charset="0"/>
                          </a:rPr>
                          <m:t>𝑖</m:t>
                        </m:r>
                      </m:sub>
                    </m:sSub>
                    <m:r>
                      <a:rPr lang="en-US" altLang="zh-CN" i="1">
                        <a:latin typeface="Cambria Math" charset="0"/>
                        <a:ea typeface="Cambria Math" charset="0"/>
                        <a:cs typeface="Cambria Math" charset="0"/>
                      </a:rPr>
                      <m:t>≥0</m:t>
                    </m:r>
                  </m:oMath>
                </a14:m>
                <a:r>
                  <a:rPr lang="zh-CN" altLang="en-US" dirty="0"/>
                  <a:t>，用于表示每个点在</a:t>
                </a:r>
                <a14:m>
                  <m:oMath xmlns:m="http://schemas.openxmlformats.org/officeDocument/2006/math">
                    <m:r>
                      <a:rPr lang="zh-CN" altLang="en-US" i="1" dirty="0">
                        <a:latin typeface="Cambria Math" charset="0"/>
                        <a:ea typeface="Cambria Math" charset="0"/>
                        <a:cs typeface="Cambria Math" charset="0"/>
                      </a:rPr>
                      <m:t>𝜖</m:t>
                    </m:r>
                  </m:oMath>
                </a14:m>
                <a:r>
                  <a:rPr lang="zh-CN" altLang="en-US" dirty="0"/>
                  <a:t>管道外的程度。</a:t>
                </a:r>
                <a:endParaRPr lang="en-US" altLang="zh-CN" dirty="0"/>
              </a:p>
              <a:p>
                <a:pPr>
                  <a:lnSpc>
                    <a:spcPct val="100000"/>
                  </a:lnSpc>
                </a:pPr>
                <a:r>
                  <a:rPr lang="zh-CN" altLang="en-US" dirty="0"/>
                  <a:t>由于用的是绝对值，实际上是两个不等式，也就是说两边都需要松弛变量：</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charset="0"/>
                            <a:ea typeface="Cambria Math" charset="0"/>
                            <a:cs typeface="Cambria Math" charset="0"/>
                          </a:rPr>
                          <m:t>𝜉</m:t>
                        </m:r>
                      </m:e>
                      <m:sub>
                        <m:r>
                          <a:rPr lang="en-US" altLang="zh-CN" i="1">
                            <a:latin typeface="Cambria Math" charset="0"/>
                          </a:rPr>
                          <m:t>𝑖</m:t>
                        </m:r>
                      </m:sub>
                      <m:sup>
                        <m:r>
                          <m:rPr>
                            <m:nor/>
                          </m:rPr>
                          <a:rPr lang="en-US" altLang="zh-CN">
                            <a:ea typeface="Cambria Math" charset="0"/>
                            <a:cs typeface="Cambria Math" charset="0"/>
                          </a:rPr>
                          <m:t>∧</m:t>
                        </m:r>
                      </m:sup>
                    </m:sSubSup>
                    <m:r>
                      <a:rPr lang="en-US" altLang="zh-CN" i="1">
                        <a:latin typeface="Cambria Math" charset="0"/>
                      </a:rPr>
                      <m:t>,</m:t>
                    </m:r>
                    <m:sSubSup>
                      <m:sSubSupPr>
                        <m:ctrlPr>
                          <a:rPr lang="en-US" altLang="zh-CN" i="1">
                            <a:latin typeface="Cambria Math" panose="02040503050406030204" pitchFamily="18" charset="0"/>
                          </a:rPr>
                        </m:ctrlPr>
                      </m:sSubSupPr>
                      <m:e>
                        <m:r>
                          <a:rPr lang="en-US" altLang="zh-CN" i="1">
                            <a:latin typeface="Cambria Math" charset="0"/>
                            <a:ea typeface="Cambria Math" charset="0"/>
                            <a:cs typeface="Cambria Math" charset="0"/>
                          </a:rPr>
                          <m:t>𝜉</m:t>
                        </m:r>
                      </m:e>
                      <m:sub>
                        <m:r>
                          <a:rPr lang="en-US" altLang="zh-CN" i="1">
                            <a:latin typeface="Cambria Math" charset="0"/>
                          </a:rPr>
                          <m:t>𝑖</m:t>
                        </m:r>
                      </m:sub>
                      <m:sup>
                        <m:r>
                          <m:rPr>
                            <m:nor/>
                          </m:rPr>
                          <a:rPr lang="en-US" altLang="zh-CN">
                            <a:ea typeface="Cambria Math" charset="0"/>
                            <a:cs typeface="Cambria Math" charset="0"/>
                          </a:rPr>
                          <m:t>∨</m:t>
                        </m:r>
                      </m:sup>
                    </m:sSubSup>
                  </m:oMath>
                </a14:m>
                <a:r>
                  <a:rPr kumimoji="1" lang="zh-CN" altLang="en-US" dirty="0"/>
                  <a:t>。</a:t>
                </a:r>
                <a:endParaRPr kumimoji="1" lang="en-US" altLang="zh-CN" dirty="0"/>
              </a:p>
              <a:p>
                <a:pPr>
                  <a:lnSpc>
                    <a:spcPct val="100000"/>
                  </a:lnSpc>
                </a:pPr>
                <a:endParaRPr lang="en-US" altLang="zh-CN" dirty="0"/>
              </a:p>
              <a:p>
                <a:pPr>
                  <a:lnSpc>
                    <a:spcPct val="100000"/>
                  </a:lnSpc>
                </a:pPr>
                <a:r>
                  <a:rPr lang="zh-CN" altLang="en-US" dirty="0"/>
                  <a:t>则</a:t>
                </a:r>
                <a:r>
                  <a:rPr lang="en-US" altLang="zh-CN" dirty="0"/>
                  <a:t>SVR</a:t>
                </a:r>
                <a:r>
                  <a:rPr lang="zh-CN" altLang="en-US" dirty="0"/>
                  <a:t>模型的目标函数变为</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松弛变量</a:t>
            </a:r>
            <a:endParaRPr kumimoji="1" lang="zh-CN" altLang="en-US" dirty="0"/>
          </a:p>
        </p:txBody>
      </p:sp>
      <p:pic>
        <p:nvPicPr>
          <p:cNvPr id="4" name="Picture 6" descr="Îµ-insensitive loss function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811" y="2530144"/>
            <a:ext cx="3885367" cy="2289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矩形 4"/>
              <p:cNvSpPr/>
              <p:nvPr/>
            </p:nvSpPr>
            <p:spPr>
              <a:xfrm>
                <a:off x="1892591" y="3796035"/>
                <a:ext cx="2084545" cy="1023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mr-IN" altLang="zh-CN" sz="3200" i="1" smtClean="0">
                              <a:solidFill>
                                <a:srgbClr val="09405E"/>
                              </a:solidFill>
                              <a:latin typeface="Cambria Math" panose="02040503050406030204" pitchFamily="18" charset="0"/>
                              <a:ea typeface="微软雅黑" pitchFamily="34" charset="-122"/>
                            </a:rPr>
                          </m:ctrlPr>
                        </m:funcPr>
                        <m:fName>
                          <m:limLow>
                            <m:limLowPr>
                              <m:ctrlPr>
                                <a:rPr lang="mr-IN" altLang="zh-CN" sz="3200" i="1">
                                  <a:solidFill>
                                    <a:srgbClr val="09405E"/>
                                  </a:solidFill>
                                  <a:latin typeface="Cambria Math" panose="02040503050406030204" pitchFamily="18" charset="0"/>
                                  <a:ea typeface="微软雅黑" pitchFamily="34" charset="-122"/>
                                </a:rPr>
                              </m:ctrlPr>
                            </m:limLowPr>
                            <m:e>
                              <m:r>
                                <m:rPr>
                                  <m:sty m:val="p"/>
                                </m:rPr>
                                <a:rPr lang="mr-IN" altLang="zh-CN" sz="3200">
                                  <a:solidFill>
                                    <a:srgbClr val="09405E"/>
                                  </a:solidFill>
                                  <a:latin typeface="Cambria Math" charset="0"/>
                                  <a:ea typeface="微软雅黑" pitchFamily="34" charset="-122"/>
                                </a:rPr>
                                <m:t>min</m:t>
                              </m:r>
                            </m:e>
                            <m:lim>
                              <m:r>
                                <a:rPr lang="en-US" altLang="zh-CN" sz="2800" b="1" i="1">
                                  <a:solidFill>
                                    <a:srgbClr val="09405E"/>
                                  </a:solidFill>
                                  <a:latin typeface="Cambria Math" charset="0"/>
                                </a:rPr>
                                <m:t>𝒘</m:t>
                              </m:r>
                              <m:r>
                                <a:rPr lang="en-US" altLang="zh-CN" sz="2800" i="1">
                                  <a:solidFill>
                                    <a:srgbClr val="09405E"/>
                                  </a:solidFill>
                                  <a:latin typeface="Cambria Math" charset="0"/>
                                </a:rPr>
                                <m:t>,</m:t>
                              </m:r>
                              <m:r>
                                <a:rPr lang="en-US" altLang="zh-CN" sz="2800" i="1">
                                  <a:solidFill>
                                    <a:srgbClr val="09405E"/>
                                  </a:solidFill>
                                  <a:latin typeface="Cambria Math" charset="0"/>
                                </a:rPr>
                                <m:t>𝑏</m:t>
                              </m:r>
                            </m:lim>
                          </m:limLow>
                        </m:fName>
                        <m:e>
                          <m:func>
                            <m:funcPr>
                              <m:ctrlPr>
                                <a:rPr lang="en-US" altLang="zh-CN" sz="3200" i="1">
                                  <a:solidFill>
                                    <a:srgbClr val="09405E"/>
                                  </a:solidFill>
                                  <a:latin typeface="Cambria Math" panose="02040503050406030204" pitchFamily="18" charset="0"/>
                                  <a:ea typeface="微软雅黑" pitchFamily="34" charset="-122"/>
                                </a:rPr>
                              </m:ctrlPr>
                            </m:funcPr>
                            <m:fName>
                              <m:f>
                                <m:fPr>
                                  <m:ctrlPr>
                                    <a:rPr lang="el-GR" altLang="zh-CN" sz="3200" i="1">
                                      <a:solidFill>
                                        <a:srgbClr val="09405E"/>
                                      </a:solidFill>
                                      <a:latin typeface="Cambria Math" panose="02040503050406030204" pitchFamily="18" charset="0"/>
                                      <a:ea typeface="微软雅黑" pitchFamily="34" charset="-122"/>
                                    </a:rPr>
                                  </m:ctrlPr>
                                </m:fPr>
                                <m:num>
                                  <m:r>
                                    <a:rPr lang="en-US" altLang="zh-CN" sz="3200" i="1">
                                      <a:solidFill>
                                        <a:srgbClr val="09405E"/>
                                      </a:solidFill>
                                      <a:latin typeface="Cambria Math" charset="0"/>
                                      <a:ea typeface="微软雅黑" pitchFamily="34" charset="-122"/>
                                    </a:rPr>
                                    <m:t>1</m:t>
                                  </m:r>
                                </m:num>
                                <m:den>
                                  <m:r>
                                    <a:rPr lang="el-GR" altLang="zh-CN" sz="3200" i="1">
                                      <a:solidFill>
                                        <a:srgbClr val="09405E"/>
                                      </a:solidFill>
                                      <a:latin typeface="Cambria Math" charset="0"/>
                                      <a:ea typeface="微软雅黑" pitchFamily="34" charset="-122"/>
                                    </a:rPr>
                                    <m:t>2</m:t>
                                  </m:r>
                                </m:den>
                              </m:f>
                            </m:fName>
                            <m:e>
                              <m:sSubSup>
                                <m:sSubSupPr>
                                  <m:ctrlPr>
                                    <a:rPr kumimoji="1" lang="en-US" altLang="zh-CN" sz="28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800" b="1" i="1" dirty="0">
                                          <a:solidFill>
                                            <a:srgbClr val="09405E"/>
                                          </a:solidFill>
                                          <a:latin typeface="Cambria Math" panose="02040503050406030204" pitchFamily="18" charset="0"/>
                                          <a:ea typeface="Cambria Math" charset="0"/>
                                          <a:cs typeface="Cambria Math" charset="0"/>
                                        </a:rPr>
                                      </m:ctrlPr>
                                    </m:dPr>
                                    <m:e>
                                      <m:r>
                                        <a:rPr kumimoji="1" lang="en-US" altLang="zh-CN" sz="2800" b="1" i="1" dirty="0">
                                          <a:solidFill>
                                            <a:srgbClr val="09405E"/>
                                          </a:solidFill>
                                          <a:latin typeface="Cambria Math" charset="0"/>
                                        </a:rPr>
                                        <m:t>𝒘</m:t>
                                      </m:r>
                                    </m:e>
                                  </m:d>
                                </m:e>
                                <m:sub>
                                  <m:r>
                                    <a:rPr kumimoji="1" lang="en-US" altLang="zh-CN" sz="2800" b="1" i="1" dirty="0">
                                      <a:solidFill>
                                        <a:srgbClr val="09405E"/>
                                      </a:solidFill>
                                      <a:latin typeface="Cambria Math" charset="0"/>
                                      <a:ea typeface="Cambria Math" charset="0"/>
                                      <a:cs typeface="Cambria Math" charset="0"/>
                                    </a:rPr>
                                    <m:t>𝟐</m:t>
                                  </m:r>
                                </m:sub>
                                <m:sup>
                                  <m:r>
                                    <a:rPr kumimoji="1" lang="en-US" altLang="zh-CN" sz="2800" b="1" i="1" dirty="0">
                                      <a:solidFill>
                                        <a:srgbClr val="09405E"/>
                                      </a:solidFill>
                                      <a:latin typeface="Cambria Math" charset="0"/>
                                      <a:ea typeface="Cambria Math" charset="0"/>
                                      <a:cs typeface="Cambria Math" charset="0"/>
                                    </a:rPr>
                                    <m:t>𝟐</m:t>
                                  </m:r>
                                </m:sup>
                              </m:sSubSup>
                            </m:e>
                          </m:func>
                        </m:e>
                      </m:func>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892591" y="3796035"/>
                <a:ext cx="2084545" cy="102361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010208" y="5096081"/>
                <a:ext cx="9239261"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r>
                            <m:rPr>
                              <m:sty m:val="p"/>
                            </m:rPr>
                            <a:rPr lang="en-US" altLang="zh-CN" sz="2800" b="0" i="0" smtClean="0">
                              <a:solidFill>
                                <a:srgbClr val="09405E"/>
                              </a:solidFill>
                              <a:latin typeface="Cambria Math" charset="0"/>
                              <a:ea typeface="微软雅黑" pitchFamily="34" charset="-122"/>
                            </a:rPr>
                            <m:t>s</m:t>
                          </m:r>
                          <m:r>
                            <a:rPr lang="en-US" altLang="zh-CN" sz="2800" b="0" i="0" smtClean="0">
                              <a:solidFill>
                                <a:srgbClr val="09405E"/>
                              </a:solidFill>
                              <a:latin typeface="Cambria Math" charset="0"/>
                              <a:ea typeface="微软雅黑" pitchFamily="34" charset="-122"/>
                            </a:rPr>
                            <m:t>.</m:t>
                          </m:r>
                          <m:r>
                            <m:rPr>
                              <m:sty m:val="p"/>
                            </m:rPr>
                            <a:rPr lang="en-US" altLang="zh-CN" sz="2800" b="0" i="0" smtClean="0">
                              <a:solidFill>
                                <a:srgbClr val="09405E"/>
                              </a:solidFill>
                              <a:latin typeface="Cambria Math" charset="0"/>
                              <a:ea typeface="微软雅黑" pitchFamily="34" charset="-122"/>
                            </a:rPr>
                            <m:t>t</m:t>
                          </m:r>
                          <m:r>
                            <a:rPr lang="en-US" altLang="zh-CN" sz="2800" b="0" i="0" smtClean="0">
                              <a:solidFill>
                                <a:srgbClr val="09405E"/>
                              </a:solidFill>
                              <a:latin typeface="Cambria Math" charset="0"/>
                              <a:ea typeface="微软雅黑" pitchFamily="34" charset="-122"/>
                            </a:rPr>
                            <m:t>.</m:t>
                          </m:r>
                          <m:r>
                            <a:rPr lang="en-US" altLang="zh-CN" sz="2800" b="0" i="1" smtClean="0">
                              <a:solidFill>
                                <a:srgbClr val="09405E"/>
                              </a:solidFill>
                              <a:latin typeface="Cambria Math" charset="0"/>
                              <a:ea typeface="微软雅黑" pitchFamily="34" charset="-122"/>
                            </a:rPr>
                            <m:t>−</m:t>
                          </m:r>
                          <m:r>
                            <a:rPr lang="is-IS" altLang="zh-CN" sz="2800" i="1">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m:t>
                          </m:r>
                          <m:sSubSup>
                            <m:sSubSupPr>
                              <m:ctrlPr>
                                <a:rPr lang="en-US" altLang="zh-CN" sz="2800" i="1">
                                  <a:solidFill>
                                    <a:srgbClr val="09405E"/>
                                  </a:solidFill>
                                  <a:latin typeface="Cambria Math" panose="02040503050406030204" pitchFamily="18"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smtClean="0">
                                  <a:solidFill>
                                    <a:srgbClr val="09405E"/>
                                  </a:solidFill>
                                  <a:latin typeface="Cambria Math" charset="0"/>
                                  <a:ea typeface="Cambria Math" charset="0"/>
                                  <a:cs typeface="Cambria Math" charset="0"/>
                                </a:rPr>
                                <m:t>≤</m:t>
                              </m:r>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r>
                            <a:rPr lang="en-US" altLang="zh-CN" sz="2800" b="0" i="1" smtClean="0">
                              <a:solidFill>
                                <a:srgbClr val="09405E"/>
                              </a:solidFill>
                              <a:latin typeface="Cambria Math" charset="0"/>
                              <a:ea typeface="微软雅黑" pitchFamily="34" charset="-122"/>
                            </a:rPr>
                            <m:t>−</m:t>
                          </m:r>
                          <m:d>
                            <m:dPr>
                              <m:ctrlPr>
                                <a:rPr lang="is-IS" altLang="zh-CN" sz="2800" i="1">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fName>
                        <m:e>
                          <m:r>
                            <a:rPr lang="is-IS" altLang="zh-CN" sz="2800" b="0" i="1" smtClean="0">
                              <a:solidFill>
                                <a:srgbClr val="09405E"/>
                              </a:solidFill>
                              <a:latin typeface="Cambria Math" charset="0"/>
                              <a:ea typeface="Cambria Math" charset="0"/>
                              <a:cs typeface="Cambria Math" charset="0"/>
                            </a:rPr>
                            <m:t>≤</m:t>
                          </m:r>
                          <m:r>
                            <a:rPr lang="is-IS" altLang="zh-CN" sz="2800" b="0" i="1" smtClean="0">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m:t>
                          </m:r>
                          <m:sSubSup>
                            <m:sSubSupPr>
                              <m:ctrlPr>
                                <a:rPr lang="en-US" altLang="zh-CN" sz="2800" i="1">
                                  <a:solidFill>
                                    <a:srgbClr val="09405E"/>
                                  </a:solidFill>
                                  <a:latin typeface="Cambria Math" panose="02040503050406030204" pitchFamily="18"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010208" y="5096081"/>
                <a:ext cx="9239261" cy="57868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590719" y="6060381"/>
                <a:ext cx="5836021" cy="532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panose="02040503050406030204" pitchFamily="18" charset="0"/>
                              <a:ea typeface="微软雅黑" pitchFamily="34" charset="-122"/>
                            </a:rPr>
                          </m:ctrlPr>
                        </m:funcPr>
                        <m:fName>
                          <m:sSubSup>
                            <m:sSubSupPr>
                              <m:ctrlPr>
                                <a:rPr lang="en-US" altLang="zh-CN" sz="2800" b="0" i="1" smtClean="0">
                                  <a:solidFill>
                                    <a:srgbClr val="09405E"/>
                                  </a:solidFill>
                                  <a:latin typeface="Cambria Math" panose="02040503050406030204" pitchFamily="18" charset="0"/>
                                  <a:ea typeface="微软雅黑" pitchFamily="34" charset="-122"/>
                                </a:rPr>
                              </m:ctrlPr>
                            </m:sSubSupPr>
                            <m:e>
                              <m:r>
                                <a:rPr lang="en-US" altLang="zh-CN" sz="2800" b="0" i="1" smtClean="0">
                                  <a:solidFill>
                                    <a:srgbClr val="09405E"/>
                                  </a:solidFill>
                                  <a:latin typeface="Cambria Math" charset="0"/>
                                  <a:ea typeface="Cambria Math" charset="0"/>
                                  <a:cs typeface="Cambria Math" charset="0"/>
                                </a:rPr>
                                <m:t>𝜉</m:t>
                              </m:r>
                            </m:e>
                            <m:sub>
                              <m:r>
                                <a:rPr lang="en-US" altLang="zh-CN" sz="2800" b="0" i="1" smtClean="0">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r>
                            <a:rPr lang="en-US" altLang="zh-CN" sz="2800" b="0" i="1" smtClean="0">
                              <a:solidFill>
                                <a:srgbClr val="09405E"/>
                              </a:solidFill>
                              <a:latin typeface="Cambria Math" charset="0"/>
                              <a:ea typeface="Cambria Math" charset="0"/>
                              <a:cs typeface="Cambria Math" charset="0"/>
                            </a:rPr>
                            <m:t>≥0</m:t>
                          </m:r>
                        </m:fName>
                        <m:e>
                          <m:r>
                            <a:rPr lang="en-US" altLang="zh-CN" sz="2800" b="0" i="1" smtClean="0">
                              <a:solidFill>
                                <a:srgbClr val="09405E"/>
                              </a:solidFill>
                              <a:latin typeface="Cambria Math" charset="0"/>
                              <a:ea typeface="Cambria Math" charset="0"/>
                              <a:cs typeface="Cambria Math" charset="0"/>
                            </a:rPr>
                            <m:t>,  </m:t>
                          </m:r>
                          <m:sSubSup>
                            <m:sSubSupPr>
                              <m:ctrlPr>
                                <a:rPr lang="en-US" altLang="zh-CN" sz="2800" i="1">
                                  <a:solidFill>
                                    <a:srgbClr val="09405E"/>
                                  </a:solidFill>
                                  <a:latin typeface="Cambria Math" panose="02040503050406030204" pitchFamily="18"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smtClean="0">
                                  <a:solidFill>
                                    <a:srgbClr val="09405E"/>
                                  </a:solidFill>
                                  <a:latin typeface="Cambria Math" charset="0"/>
                                  <a:ea typeface="微软雅黑" pitchFamily="34" charset="-122"/>
                                  <a:cs typeface="Cambria Math" charset="0"/>
                                </a:rPr>
                                <m:t>∨</m:t>
                              </m:r>
                            </m:sup>
                          </m:sSubSup>
                          <m:r>
                            <a:rPr lang="en-US" altLang="zh-CN" sz="2800" i="1">
                              <a:solidFill>
                                <a:srgbClr val="09405E"/>
                              </a:solidFill>
                              <a:latin typeface="Cambria Math" charset="0"/>
                              <a:ea typeface="Cambria Math" charset="0"/>
                              <a:cs typeface="Cambria Math" charset="0"/>
                            </a:rPr>
                            <m:t>≥0</m:t>
                          </m:r>
                          <m:r>
                            <a:rPr lang="en-US" altLang="zh-CN" sz="2800" b="0" i="1" smtClean="0">
                              <a:solidFill>
                                <a:srgbClr val="09405E"/>
                              </a:solidFill>
                              <a:latin typeface="Cambria Math" charset="0"/>
                              <a:ea typeface="Cambria Math" charset="0"/>
                              <a:cs typeface="Cambria Math" charset="0"/>
                            </a:rPr>
                            <m:t>,  </m:t>
                          </m:r>
                          <m: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=1,2,…,</m:t>
                          </m:r>
                          <m:r>
                            <a:rPr lang="en-US" altLang="zh-CN" sz="2800" b="0" i="1" smtClean="0">
                              <a:solidFill>
                                <a:srgbClr val="09405E"/>
                              </a:solidFill>
                              <a:latin typeface="Cambria Math" charset="0"/>
                              <a:ea typeface="Cambria Math" charset="0"/>
                              <a:cs typeface="Cambria Math" charset="0"/>
                            </a:rPr>
                            <m:t>𝑁</m:t>
                          </m:r>
                        </m:e>
                      </m:func>
                    </m:oMath>
                  </m:oMathPara>
                </a14:m>
                <a:endParaRPr lang="zh-CN" altLang="en-US" sz="2800" dirty="0">
                  <a:solidFill>
                    <a:srgbClr val="09405E"/>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590719" y="6060381"/>
                <a:ext cx="5836021" cy="532069"/>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652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Line 9"/>
          <p:cNvSpPr>
            <a:spLocks noChangeShapeType="1"/>
          </p:cNvSpPr>
          <p:nvPr/>
        </p:nvSpPr>
        <p:spPr bwMode="auto">
          <a:xfrm rot="2700000">
            <a:off x="5867400" y="762000"/>
            <a:ext cx="0" cy="518160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5" name="内容占位符 4"/>
          <p:cNvSpPr>
            <a:spLocks noGrp="1"/>
          </p:cNvSpPr>
          <p:nvPr>
            <p:ph sz="quarter" idx="10"/>
          </p:nvPr>
        </p:nvSpPr>
        <p:spPr/>
        <p:txBody>
          <a:bodyPr/>
          <a:lstStyle/>
          <a:p>
            <a:endParaRPr kumimoji="1" lang="zh-CN" altLang="en-US"/>
          </a:p>
        </p:txBody>
      </p:sp>
      <p:sp>
        <p:nvSpPr>
          <p:cNvPr id="315395" name="Rectangle 3"/>
          <p:cNvSpPr>
            <a:spLocks noGrp="1" noRot="1" noChangeArrowheads="1"/>
          </p:cNvSpPr>
          <p:nvPr>
            <p:ph type="title"/>
          </p:nvPr>
        </p:nvSpPr>
        <p:spPr>
          <a:xfrm>
            <a:off x="744537" y="140367"/>
            <a:ext cx="9753146" cy="674233"/>
          </a:xfrm>
        </p:spPr>
        <p:txBody>
          <a:bodyPr>
            <a:normAutofit/>
          </a:bodyPr>
          <a:lstStyle/>
          <a:p>
            <a:r>
              <a:rPr lang="en-US" altLang="zh-CN" dirty="0">
                <a:effectLst/>
                <a:latin typeface="Microsoft YaHei" charset="-122"/>
                <a:ea typeface="Microsoft YaHei" charset="-122"/>
                <a:cs typeface="Microsoft YaHei" charset="-122"/>
              </a:rPr>
              <a:t>SVM </a:t>
            </a:r>
            <a:r>
              <a:rPr lang="zh-CN" altLang="en-US" dirty="0">
                <a:latin typeface="Microsoft YaHei" charset="-122"/>
                <a:ea typeface="Microsoft YaHei" charset="-122"/>
                <a:cs typeface="Microsoft YaHei" charset="-122"/>
              </a:rPr>
              <a:t>符号表示</a:t>
            </a:r>
            <a:endParaRPr lang="zh-CN" altLang="en-US" dirty="0">
              <a:effectLst/>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15396" name="Text Box 4"/>
              <p:cNvSpPr txBox="1">
                <a:spLocks noChangeArrowheads="1"/>
              </p:cNvSpPr>
              <p:nvPr/>
            </p:nvSpPr>
            <p:spPr bwMode="auto">
              <a:xfrm>
                <a:off x="3165475" y="5638802"/>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smtClean="0">
                              <a:solidFill>
                                <a:srgbClr val="09405E"/>
                              </a:solidFill>
                              <a:latin typeface="Cambria Math" panose="02040503050406030204" pitchFamily="18"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=0</m:t>
                      </m:r>
                    </m:oMath>
                  </m:oMathPara>
                </a14:m>
                <a:endParaRPr lang="zh-CN" altLang="en-US" sz="1800" dirty="0">
                  <a:solidFill>
                    <a:srgbClr val="09405E"/>
                  </a:solidFill>
                </a:endParaRPr>
              </a:p>
            </p:txBody>
          </p:sp>
        </mc:Choice>
        <mc:Fallback xmlns="">
          <p:sp>
            <p:nvSpPr>
              <p:cNvPr id="315396" name="Text Box 4"/>
              <p:cNvSpPr txBox="1">
                <a:spLocks noRot="1" noChangeAspect="1" noMove="1" noResize="1" noEditPoints="1" noAdjustHandles="1" noChangeArrowheads="1" noChangeShapeType="1" noTextEdit="1"/>
              </p:cNvSpPr>
              <p:nvPr/>
            </p:nvSpPr>
            <p:spPr bwMode="auto">
              <a:xfrm>
                <a:off x="3165475" y="5638802"/>
                <a:ext cx="1752600" cy="346057"/>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15397" name="Line 5"/>
          <p:cNvSpPr>
            <a:spLocks noChangeShapeType="1"/>
          </p:cNvSpPr>
          <p:nvPr/>
        </p:nvSpPr>
        <p:spPr bwMode="auto">
          <a:xfrm>
            <a:off x="6096000" y="1219200"/>
            <a:ext cx="0" cy="51816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398" name="Line 6"/>
          <p:cNvSpPr>
            <a:spLocks noChangeShapeType="1"/>
          </p:cNvSpPr>
          <p:nvPr/>
        </p:nvSpPr>
        <p:spPr bwMode="auto">
          <a:xfrm rot="5400000">
            <a:off x="6096000" y="-533400"/>
            <a:ext cx="0" cy="7924800"/>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399" name="Line 7"/>
          <p:cNvSpPr>
            <a:spLocks noChangeShapeType="1"/>
          </p:cNvSpPr>
          <p:nvPr/>
        </p:nvSpPr>
        <p:spPr bwMode="auto">
          <a:xfrm rot="2700000">
            <a:off x="6400800" y="1258888"/>
            <a:ext cx="0" cy="518160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400" name="Text Box 12"/>
          <p:cNvSpPr txBox="1">
            <a:spLocks noChangeArrowheads="1"/>
          </p:cNvSpPr>
          <p:nvPr/>
        </p:nvSpPr>
        <p:spPr bwMode="auto">
          <a:xfrm>
            <a:off x="6248400" y="3394076"/>
            <a:ext cx="59372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800" i="1" dirty="0">
                <a:solidFill>
                  <a:srgbClr val="000000"/>
                </a:solidFill>
                <a:ea typeface="宋体" pitchFamily="2" charset="-122"/>
                <a:cs typeface="Times New Roman" pitchFamily="18" charset="0"/>
                <a:sym typeface="Symbol" pitchFamily="18" charset="2"/>
              </a:rPr>
              <a:t>b</a:t>
            </a:r>
            <a:endParaRPr lang="el-GR" altLang="zh-CN" sz="1800" i="1" baseline="-25000" dirty="0">
              <a:solidFill>
                <a:srgbClr val="000000"/>
              </a:solidFill>
              <a:latin typeface="宋体" pitchFamily="2" charset="-122"/>
              <a:ea typeface="宋体" pitchFamily="2" charset="-122"/>
              <a:sym typeface="Symbol" pitchFamily="18" charset="2"/>
            </a:endParaRPr>
          </a:p>
        </p:txBody>
      </p:sp>
      <p:sp>
        <p:nvSpPr>
          <p:cNvPr id="315401" name="Line 13"/>
          <p:cNvSpPr>
            <a:spLocks noChangeShapeType="1"/>
          </p:cNvSpPr>
          <p:nvPr/>
        </p:nvSpPr>
        <p:spPr bwMode="auto">
          <a:xfrm rot="-2700000">
            <a:off x="6289675" y="3328990"/>
            <a:ext cx="0" cy="5476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402" name="Line 15"/>
          <p:cNvSpPr>
            <a:spLocks noChangeShapeType="1"/>
          </p:cNvSpPr>
          <p:nvPr/>
        </p:nvSpPr>
        <p:spPr bwMode="auto">
          <a:xfrm rot="-2700000">
            <a:off x="5562600" y="4786314"/>
            <a:ext cx="0" cy="5476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5403" name="Text Box 16"/>
          <p:cNvSpPr txBox="1">
            <a:spLocks noChangeArrowheads="1"/>
          </p:cNvSpPr>
          <p:nvPr/>
        </p:nvSpPr>
        <p:spPr bwMode="auto">
          <a:xfrm>
            <a:off x="5257800" y="5029202"/>
            <a:ext cx="3810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r>
              <a:rPr lang="en-US" altLang="zh-CN" sz="1800" b="1" dirty="0">
                <a:solidFill>
                  <a:srgbClr val="000000"/>
                </a:solidFill>
                <a:latin typeface="宋体" pitchFamily="2" charset="-122"/>
                <a:ea typeface="宋体" pitchFamily="2" charset="-122"/>
                <a:sym typeface="Symbol" pitchFamily="18" charset="2"/>
              </a:rPr>
              <a:t>w</a:t>
            </a:r>
            <a:endParaRPr lang="el-GR" altLang="zh-CN" sz="1800" b="1" dirty="0">
              <a:solidFill>
                <a:srgbClr val="000000"/>
              </a:solidFill>
              <a:latin typeface="宋体" pitchFamily="2" charset="-122"/>
              <a:ea typeface="宋体" pitchFamily="2" charset="-122"/>
              <a:sym typeface="Symbol" pitchFamily="18" charset="2"/>
            </a:endParaRPr>
          </a:p>
        </p:txBody>
      </p:sp>
      <p:sp>
        <p:nvSpPr>
          <p:cNvPr id="315404" name="Oval 17"/>
          <p:cNvSpPr>
            <a:spLocks noChangeArrowheads="1"/>
          </p:cNvSpPr>
          <p:nvPr/>
        </p:nvSpPr>
        <p:spPr bwMode="auto">
          <a:xfrm>
            <a:off x="6524626" y="4648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5" name="Oval 18"/>
          <p:cNvSpPr>
            <a:spLocks noChangeArrowheads="1"/>
          </p:cNvSpPr>
          <p:nvPr/>
        </p:nvSpPr>
        <p:spPr bwMode="auto">
          <a:xfrm>
            <a:off x="7207251" y="3962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6" name="Oval 19"/>
          <p:cNvSpPr>
            <a:spLocks noChangeArrowheads="1"/>
          </p:cNvSpPr>
          <p:nvPr/>
        </p:nvSpPr>
        <p:spPr bwMode="auto">
          <a:xfrm>
            <a:off x="5243514" y="38100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7" name="Oval 23"/>
          <p:cNvSpPr>
            <a:spLocks noChangeArrowheads="1"/>
          </p:cNvSpPr>
          <p:nvPr/>
        </p:nvSpPr>
        <p:spPr bwMode="auto">
          <a:xfrm>
            <a:off x="6705600" y="6400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8" name="Oval 24"/>
          <p:cNvSpPr>
            <a:spLocks noChangeArrowheads="1"/>
          </p:cNvSpPr>
          <p:nvPr/>
        </p:nvSpPr>
        <p:spPr bwMode="auto">
          <a:xfrm>
            <a:off x="8626476" y="5959476"/>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09" name="Oval 25"/>
          <p:cNvSpPr>
            <a:spLocks noChangeArrowheads="1"/>
          </p:cNvSpPr>
          <p:nvPr/>
        </p:nvSpPr>
        <p:spPr bwMode="auto">
          <a:xfrm>
            <a:off x="9067800" y="48768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0" name="Oval 26"/>
          <p:cNvSpPr>
            <a:spLocks noChangeArrowheads="1"/>
          </p:cNvSpPr>
          <p:nvPr/>
        </p:nvSpPr>
        <p:spPr bwMode="auto">
          <a:xfrm>
            <a:off x="9296400" y="30480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1" name="Oval 27"/>
          <p:cNvSpPr>
            <a:spLocks noChangeArrowheads="1"/>
          </p:cNvSpPr>
          <p:nvPr/>
        </p:nvSpPr>
        <p:spPr bwMode="auto">
          <a:xfrm>
            <a:off x="7010400" y="2054226"/>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2" name="Oval 28"/>
          <p:cNvSpPr>
            <a:spLocks noChangeArrowheads="1"/>
          </p:cNvSpPr>
          <p:nvPr/>
        </p:nvSpPr>
        <p:spPr bwMode="auto">
          <a:xfrm>
            <a:off x="7620000" y="4724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3" name="Oval 29"/>
          <p:cNvSpPr>
            <a:spLocks noChangeArrowheads="1"/>
          </p:cNvSpPr>
          <p:nvPr/>
        </p:nvSpPr>
        <p:spPr bwMode="auto">
          <a:xfrm>
            <a:off x="8991600" y="28194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4" name="Oval 30"/>
          <p:cNvSpPr>
            <a:spLocks noChangeArrowheads="1"/>
          </p:cNvSpPr>
          <p:nvPr/>
        </p:nvSpPr>
        <p:spPr bwMode="auto">
          <a:xfrm>
            <a:off x="9601200" y="3886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5" name="Oval 31"/>
          <p:cNvSpPr>
            <a:spLocks noChangeArrowheads="1"/>
          </p:cNvSpPr>
          <p:nvPr/>
        </p:nvSpPr>
        <p:spPr bwMode="auto">
          <a:xfrm>
            <a:off x="7467600" y="55626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6" name="Oval 32"/>
          <p:cNvSpPr>
            <a:spLocks noChangeArrowheads="1"/>
          </p:cNvSpPr>
          <p:nvPr/>
        </p:nvSpPr>
        <p:spPr bwMode="auto">
          <a:xfrm>
            <a:off x="9982200" y="6172200"/>
            <a:ext cx="136525" cy="1365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7" name="Oval 33"/>
          <p:cNvSpPr>
            <a:spLocks noChangeArrowheads="1"/>
          </p:cNvSpPr>
          <p:nvPr/>
        </p:nvSpPr>
        <p:spPr bwMode="auto">
          <a:xfrm>
            <a:off x="4724400" y="14478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8" name="Oval 34"/>
          <p:cNvSpPr>
            <a:spLocks noChangeArrowheads="1"/>
          </p:cNvSpPr>
          <p:nvPr/>
        </p:nvSpPr>
        <p:spPr bwMode="auto">
          <a:xfrm>
            <a:off x="2667000" y="4343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19" name="Oval 35"/>
          <p:cNvSpPr>
            <a:spLocks noChangeArrowheads="1"/>
          </p:cNvSpPr>
          <p:nvPr/>
        </p:nvSpPr>
        <p:spPr bwMode="auto">
          <a:xfrm>
            <a:off x="3505200" y="44196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20" name="Oval 36"/>
          <p:cNvSpPr>
            <a:spLocks noChangeArrowheads="1"/>
          </p:cNvSpPr>
          <p:nvPr/>
        </p:nvSpPr>
        <p:spPr bwMode="auto">
          <a:xfrm>
            <a:off x="4191000" y="2819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21" name="Oval 37"/>
          <p:cNvSpPr>
            <a:spLocks noChangeArrowheads="1"/>
          </p:cNvSpPr>
          <p:nvPr/>
        </p:nvSpPr>
        <p:spPr bwMode="auto">
          <a:xfrm>
            <a:off x="2362200" y="2438400"/>
            <a:ext cx="136525" cy="1365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5422" name="Line 8"/>
          <p:cNvSpPr>
            <a:spLocks noChangeShapeType="1"/>
          </p:cNvSpPr>
          <p:nvPr/>
        </p:nvSpPr>
        <p:spPr bwMode="auto">
          <a:xfrm rot="2700000">
            <a:off x="7010400" y="1717675"/>
            <a:ext cx="0" cy="5181600"/>
          </a:xfrm>
          <a:prstGeom prst="line">
            <a:avLst/>
          </a:prstGeom>
          <a:noFill/>
          <a:ln w="38100">
            <a:solidFill>
              <a:srgbClr val="FF00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15423" name="Text Box 4"/>
              <p:cNvSpPr txBox="1">
                <a:spLocks noChangeArrowheads="1"/>
              </p:cNvSpPr>
              <p:nvPr/>
            </p:nvSpPr>
            <p:spPr bwMode="auto">
              <a:xfrm>
                <a:off x="3738563" y="6089651"/>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panose="02040503050406030204" pitchFamily="18"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xmlns="">
          <p:sp>
            <p:nvSpPr>
              <p:cNvPr id="315423" name="Text Box 4"/>
              <p:cNvSpPr txBox="1">
                <a:spLocks noRot="1" noChangeAspect="1" noMove="1" noResize="1" noEditPoints="1" noAdjustHandles="1" noChangeArrowheads="1" noChangeShapeType="1" noTextEdit="1"/>
              </p:cNvSpPr>
              <p:nvPr/>
            </p:nvSpPr>
            <p:spPr bwMode="auto">
              <a:xfrm>
                <a:off x="3738563" y="6089651"/>
                <a:ext cx="1752600" cy="346057"/>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5424" name="Text Box 4"/>
              <p:cNvSpPr txBox="1">
                <a:spLocks noChangeArrowheads="1"/>
              </p:cNvSpPr>
              <p:nvPr/>
            </p:nvSpPr>
            <p:spPr bwMode="auto">
              <a:xfrm>
                <a:off x="2595563" y="5143502"/>
                <a:ext cx="1752600" cy="3460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smtClean="0">
                              <a:solidFill>
                                <a:srgbClr val="09405E"/>
                              </a:solidFill>
                              <a:latin typeface="Cambria Math" panose="02040503050406030204" pitchFamily="18"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b="0" i="1" dirty="0" smtClean="0">
                          <a:solidFill>
                            <a:srgbClr val="09405E"/>
                          </a:solidFill>
                          <a:latin typeface="Cambria Math" charset="0"/>
                        </a:rPr>
                        <m:t>=−1</m:t>
                      </m:r>
                    </m:oMath>
                  </m:oMathPara>
                </a14:m>
                <a:endParaRPr lang="zh-CN" altLang="en-US" sz="1800" dirty="0">
                  <a:solidFill>
                    <a:srgbClr val="09405E"/>
                  </a:solidFill>
                </a:endParaRPr>
              </a:p>
            </p:txBody>
          </p:sp>
        </mc:Choice>
        <mc:Fallback xmlns="">
          <p:sp>
            <p:nvSpPr>
              <p:cNvPr id="315424" name="Text Box 4"/>
              <p:cNvSpPr txBox="1">
                <a:spLocks noRot="1" noChangeAspect="1" noMove="1" noResize="1" noEditPoints="1" noAdjustHandles="1" noChangeArrowheads="1" noChangeShapeType="1" noTextEdit="1"/>
              </p:cNvSpPr>
              <p:nvPr/>
            </p:nvSpPr>
            <p:spPr bwMode="auto">
              <a:xfrm>
                <a:off x="2595563" y="5143502"/>
                <a:ext cx="1752600" cy="346057"/>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7" name="Title 1"/>
          <p:cNvSpPr txBox="1">
            <a:spLocks/>
          </p:cNvSpPr>
          <p:nvPr/>
        </p:nvSpPr>
        <p:spPr bwMode="auto">
          <a:xfrm>
            <a:off x="5562601" y="1824038"/>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315426" name="Line 14"/>
          <p:cNvSpPr>
            <a:spLocks noChangeShapeType="1"/>
          </p:cNvSpPr>
          <p:nvPr/>
        </p:nvSpPr>
        <p:spPr bwMode="auto">
          <a:xfrm rot="-2700000">
            <a:off x="8172451" y="1371600"/>
            <a:ext cx="0" cy="1462088"/>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15427" name="Text Box 22"/>
              <p:cNvSpPr txBox="1">
                <a:spLocks noChangeArrowheads="1"/>
              </p:cNvSpPr>
              <p:nvPr/>
            </p:nvSpPr>
            <p:spPr bwMode="auto">
              <a:xfrm>
                <a:off x="7807325" y="1341439"/>
                <a:ext cx="2098675" cy="5078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150000"/>
                  </a:lnSpc>
                  <a:spcBef>
                    <a:spcPts val="2400"/>
                  </a:spcBef>
                  <a:spcAft>
                    <a:spcPts val="600"/>
                  </a:spcAft>
                </a:pPr>
                <a:r>
                  <a:rPr lang="en-GB" altLang="zh-CN" sz="1800" dirty="0">
                    <a:solidFill>
                      <a:srgbClr val="000000"/>
                    </a:solidFill>
                    <a:latin typeface="Calibri" pitchFamily="34" charset="0"/>
                    <a:ea typeface="宋体" pitchFamily="2" charset="-122"/>
                    <a:sym typeface="Symbol" pitchFamily="18" charset="2"/>
                  </a:rPr>
                  <a:t>Margin =</a:t>
                </a:r>
                <a14:m>
                  <m:oMath xmlns:m="http://schemas.openxmlformats.org/officeDocument/2006/math">
                    <m:f>
                      <m:fPr>
                        <m:type m:val="lin"/>
                        <m:ctrlPr>
                          <a:rPr lang="en-GB" altLang="zh-CN" sz="1800" i="1" smtClean="0">
                            <a:solidFill>
                              <a:srgbClr val="000000"/>
                            </a:solidFill>
                            <a:latin typeface="Cambria Math" panose="02040503050406030204" pitchFamily="18" charset="0"/>
                            <a:ea typeface="宋体" pitchFamily="2" charset="-122"/>
                            <a:sym typeface="Symbol" pitchFamily="18" charset="2"/>
                          </a:rPr>
                        </m:ctrlPr>
                      </m:fPr>
                      <m:num>
                        <m:r>
                          <a:rPr lang="en-US" altLang="zh-CN" sz="1800" b="0" i="1" smtClean="0">
                            <a:solidFill>
                              <a:srgbClr val="000000"/>
                            </a:solidFill>
                            <a:latin typeface="Cambria Math" charset="0"/>
                            <a:ea typeface="宋体" pitchFamily="2" charset="-122"/>
                            <a:sym typeface="Symbol" pitchFamily="18" charset="2"/>
                          </a:rPr>
                          <m:t>2</m:t>
                        </m:r>
                      </m:num>
                      <m:den>
                        <m:sSub>
                          <m:sSubPr>
                            <m:ctrlPr>
                              <a:rPr lang="en-US" altLang="zh-CN" sz="1800" i="1" smtClean="0">
                                <a:solidFill>
                                  <a:srgbClr val="000000"/>
                                </a:solidFill>
                                <a:latin typeface="Cambria Math" panose="02040503050406030204" pitchFamily="18" charset="0"/>
                                <a:ea typeface="宋体" pitchFamily="2" charset="-122"/>
                                <a:sym typeface="Symbol" pitchFamily="18" charset="2"/>
                              </a:rPr>
                            </m:ctrlPr>
                          </m:sSubPr>
                          <m:e>
                            <m:d>
                              <m:dPr>
                                <m:begChr m:val="‖"/>
                                <m:endChr m:val="‖"/>
                                <m:ctrlPr>
                                  <a:rPr lang="en-US" altLang="zh-CN" sz="1800" i="1" smtClean="0">
                                    <a:solidFill>
                                      <a:srgbClr val="000000"/>
                                    </a:solidFill>
                                    <a:latin typeface="Cambria Math" panose="02040503050406030204" pitchFamily="18" charset="0"/>
                                    <a:ea typeface="宋体" pitchFamily="2" charset="-122"/>
                                    <a:sym typeface="Symbol" pitchFamily="18" charset="2"/>
                                  </a:rPr>
                                </m:ctrlPr>
                              </m:dPr>
                              <m:e>
                                <m:r>
                                  <a:rPr lang="en-US" altLang="zh-CN" sz="1800" b="1" i="1" smtClean="0">
                                    <a:solidFill>
                                      <a:srgbClr val="000000"/>
                                    </a:solidFill>
                                    <a:latin typeface="Cambria Math" charset="0"/>
                                    <a:ea typeface="宋体" pitchFamily="2" charset="-122"/>
                                    <a:sym typeface="Symbol" pitchFamily="18" charset="2"/>
                                  </a:rPr>
                                  <m:t>𝒘</m:t>
                                </m:r>
                              </m:e>
                            </m:d>
                          </m:e>
                          <m:sub>
                            <m:r>
                              <a:rPr lang="en-US" altLang="zh-CN" sz="1800" b="0" i="1" smtClean="0">
                                <a:solidFill>
                                  <a:srgbClr val="000000"/>
                                </a:solidFill>
                                <a:latin typeface="Cambria Math" charset="0"/>
                                <a:ea typeface="宋体" pitchFamily="2" charset="-122"/>
                                <a:sym typeface="Symbol" pitchFamily="18" charset="2"/>
                              </a:rPr>
                              <m:t>2</m:t>
                            </m:r>
                          </m:sub>
                        </m:sSub>
                      </m:den>
                    </m:f>
                  </m:oMath>
                </a14:m>
                <a:endParaRPr lang="el-GR" altLang="zh-CN" sz="1800" dirty="0">
                  <a:solidFill>
                    <a:srgbClr val="000000"/>
                  </a:solidFill>
                  <a:latin typeface="宋体" pitchFamily="2" charset="-122"/>
                  <a:ea typeface="宋体" pitchFamily="2" charset="-122"/>
                  <a:sym typeface="Symbol" pitchFamily="18" charset="2"/>
                </a:endParaRPr>
              </a:p>
            </p:txBody>
          </p:sp>
        </mc:Choice>
        <mc:Fallback xmlns="">
          <p:sp>
            <p:nvSpPr>
              <p:cNvPr id="315427" name="Text Box 22"/>
              <p:cNvSpPr txBox="1">
                <a:spLocks noRot="1" noChangeAspect="1" noMove="1" noResize="1" noEditPoints="1" noAdjustHandles="1" noChangeArrowheads="1" noChangeShapeType="1" noTextEdit="1"/>
              </p:cNvSpPr>
              <p:nvPr/>
            </p:nvSpPr>
            <p:spPr bwMode="auto">
              <a:xfrm>
                <a:off x="7807325" y="1341439"/>
                <a:ext cx="2098675" cy="507831"/>
              </a:xfrm>
              <a:prstGeom prst="rect">
                <a:avLst/>
              </a:prstGeom>
              <a:blipFill rotWithShape="0">
                <a:blip r:embed="rId6"/>
                <a:stretch>
                  <a:fillRect t="-68675" b="-1277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Title 1"/>
          <p:cNvSpPr txBox="1">
            <a:spLocks/>
          </p:cNvSpPr>
          <p:nvPr/>
        </p:nvSpPr>
        <p:spPr bwMode="auto">
          <a:xfrm>
            <a:off x="3924301" y="3535363"/>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3" name="Title 1"/>
          <p:cNvSpPr txBox="1">
            <a:spLocks/>
          </p:cNvSpPr>
          <p:nvPr/>
        </p:nvSpPr>
        <p:spPr bwMode="auto">
          <a:xfrm>
            <a:off x="7010401" y="3771902"/>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
        <p:nvSpPr>
          <p:cNvPr id="4" name="Title 1"/>
          <p:cNvSpPr txBox="1">
            <a:spLocks/>
          </p:cNvSpPr>
          <p:nvPr/>
        </p:nvSpPr>
        <p:spPr bwMode="auto">
          <a:xfrm>
            <a:off x="6350001" y="4556126"/>
            <a:ext cx="1714500" cy="500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ltLang="zh-CN" sz="1800">
                <a:solidFill>
                  <a:srgbClr val="000000"/>
                </a:solidFill>
                <a:latin typeface="Calibri" pitchFamily="34" charset="0"/>
                <a:ea typeface="宋体" pitchFamily="2" charset="-122"/>
              </a:rPr>
              <a:t>Support Vector</a:t>
            </a:r>
          </a:p>
        </p:txBody>
      </p:sp>
    </p:spTree>
    <p:extLst>
      <p:ext uri="{BB962C8B-B14F-4D97-AF65-F5344CB8AC3E}">
        <p14:creationId xmlns:p14="http://schemas.microsoft.com/office/powerpoint/2010/main" val="1672957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与</a:t>
            </a:r>
            <a:r>
              <a:rPr lang="en-US" altLang="zh-CN" dirty="0"/>
              <a:t>SVM</a:t>
            </a:r>
            <a:r>
              <a:rPr lang="zh-CN" altLang="en-US" dirty="0"/>
              <a:t>类似，</a:t>
            </a:r>
            <a:r>
              <a:rPr lang="en-US" altLang="zh-CN" dirty="0"/>
              <a:t>SVR</a:t>
            </a:r>
            <a:r>
              <a:rPr lang="zh-CN" altLang="en-US" dirty="0"/>
              <a:t>的拉格朗日函数为：</a:t>
            </a:r>
            <a:endParaRPr kumimoji="1" lang="zh-CN" altLang="en-US" dirty="0"/>
          </a:p>
        </p:txBody>
      </p:sp>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拉格朗日函数</a:t>
            </a:r>
            <a:endParaRPr kumimoji="1" lang="zh-CN" altLang="en-US" dirty="0"/>
          </a:p>
        </p:txBody>
      </p:sp>
      <mc:AlternateContent xmlns:mc="http://schemas.openxmlformats.org/markup-compatibility/2006" xmlns:a14="http://schemas.microsoft.com/office/drawing/2010/main">
        <mc:Choice Requires="a14">
          <p:sp>
            <p:nvSpPr>
              <p:cNvPr id="5" name="矩形 4"/>
              <p:cNvSpPr/>
              <p:nvPr/>
            </p:nvSpPr>
            <p:spPr>
              <a:xfrm>
                <a:off x="2382378" y="1788140"/>
                <a:ext cx="7672741"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d>
                        <m:dPr>
                          <m:begChr m:val=""/>
                          <m:ctrlPr>
                            <a:rPr lang="zh-CN" altLang="en-US" sz="2400" i="1">
                              <a:solidFill>
                                <a:srgbClr val="09405E"/>
                              </a:solidFill>
                              <a:latin typeface="Cambria Math" panose="02040503050406030204" pitchFamily="18" charset="0"/>
                            </a:rPr>
                          </m:ctrlPr>
                        </m:dPr>
                        <m:e>
                          <m:f>
                            <m:fPr>
                              <m:ctrlPr>
                                <a:rPr lang="zh-CN" altLang="en-US" sz="2400" i="1">
                                  <a:solidFill>
                                    <a:srgbClr val="09405E"/>
                                  </a:solidFill>
                                  <a:latin typeface="Cambria Math" panose="02040503050406030204" pitchFamily="18" charset="0"/>
                                </a:rPr>
                              </m:ctrlPr>
                            </m:fPr>
                            <m:num>
                              <m:r>
                                <a:rPr lang="zh-CN" altLang="en-US" sz="2400">
                                  <a:solidFill>
                                    <a:srgbClr val="09405E"/>
                                  </a:solidFill>
                                  <a:latin typeface="Cambria Math" charset="0"/>
                                </a:rPr>
                                <m:t>1</m:t>
                              </m:r>
                            </m:num>
                            <m:den>
                              <m:r>
                                <a:rPr lang="zh-CN" altLang="en-US" sz="2400">
                                  <a:solidFill>
                                    <a:srgbClr val="09405E"/>
                                  </a:solidFill>
                                  <a:latin typeface="Cambria Math" charset="0"/>
                                </a:rPr>
                                <m:t>2</m:t>
                              </m:r>
                            </m:den>
                          </m:f>
                          <m:sSubSup>
                            <m:sSubSupPr>
                              <m:ctrlPr>
                                <a:rPr lang="zh-CN" altLang="en-US" sz="2400" i="1">
                                  <a:solidFill>
                                    <a:srgbClr val="09405E"/>
                                  </a:solidFill>
                                  <a:latin typeface="Cambria Math" panose="02040503050406030204" pitchFamily="18" charset="0"/>
                                </a:rPr>
                              </m:ctrlPr>
                            </m:sSubSupPr>
                            <m:e>
                              <m:d>
                                <m:dPr>
                                  <m:begChr m:val="‖"/>
                                  <m:endChr m:val="‖"/>
                                  <m:ctrlPr>
                                    <a:rPr lang="zh-CN" altLang="en-US" sz="2400" i="1">
                                      <a:solidFill>
                                        <a:srgbClr val="09405E"/>
                                      </a:solidFill>
                                      <a:latin typeface="Cambria Math" panose="02040503050406030204" pitchFamily="18" charset="0"/>
                                    </a:rPr>
                                  </m:ctrlPr>
                                </m:dPr>
                                <m:e>
                                  <m:r>
                                    <a:rPr lang="zh-CN" altLang="en-US" sz="2400" b="1" i="1">
                                      <a:solidFill>
                                        <a:srgbClr val="09405E"/>
                                      </a:solidFill>
                                      <a:latin typeface="Cambria Math" charset="0"/>
                                    </a:rPr>
                                    <m:t>𝒘</m:t>
                                  </m:r>
                                </m:e>
                              </m:d>
                            </m:e>
                            <m:sub>
                              <m:r>
                                <a:rPr lang="zh-CN" altLang="en-US" sz="2400">
                                  <a:solidFill>
                                    <a:srgbClr val="09405E"/>
                                  </a:solidFill>
                                  <a:latin typeface="Cambria Math" charset="0"/>
                                </a:rPr>
                                <m:t>2</m:t>
                              </m:r>
                            </m:sub>
                            <m:sup>
                              <m:r>
                                <a:rPr lang="zh-CN" altLang="en-US" sz="2400">
                                  <a:solidFill>
                                    <a:srgbClr val="09405E"/>
                                  </a:solidFill>
                                  <a:latin typeface="Cambria Math" charset="0"/>
                                </a:rPr>
                                <m:t>2</m:t>
                              </m:r>
                            </m:sup>
                          </m:sSubSup>
                          <m:r>
                            <a:rPr lang="zh-CN" altLang="en-US" sz="2400">
                              <a:solidFill>
                                <a:srgbClr val="09405E"/>
                              </a:solidFill>
                              <a:latin typeface="Cambria Math" charset="0"/>
                            </a:rPr>
                            <m:t>+</m:t>
                          </m:r>
                          <m:r>
                            <a:rPr lang="zh-CN" altLang="en-US" sz="2400" i="1">
                              <a:solidFill>
                                <a:srgbClr val="09405E"/>
                              </a:solidFill>
                              <a:latin typeface="Cambria Math" charset="0"/>
                            </a:rPr>
                            <m:t>𝐶</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d>
                                <m:dPr>
                                  <m:ctrlPr>
                                    <a:rPr lang="is-IS" altLang="zh-CN" sz="2400" i="1" smtClean="0">
                                      <a:solidFill>
                                        <a:srgbClr val="09405E"/>
                                      </a:solidFill>
                                      <a:latin typeface="Cambria Math" panose="02040503050406030204" pitchFamily="18" charset="0"/>
                                    </a:rPr>
                                  </m:ctrlPr>
                                </m:dPr>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zh-CN" altLang="en-US" sz="2400">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e>
                          </m:nary>
                        </m:e>
                      </m:d>
                    </m:oMath>
                  </m:oMathPara>
                </a14:m>
                <a:endParaRPr lang="zh-CN" altLang="en-US" sz="24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382378" y="1788140"/>
                <a:ext cx="7672741" cy="113082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218748" y="2993928"/>
                <a:ext cx="4974119"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solidFill>
                                <a:srgbClr val="09405E"/>
                              </a:solidFill>
                              <a:latin typeface="Cambria Math" panose="02040503050406030204" pitchFamily="18" charset="0"/>
                            </a:rPr>
                          </m:ctrlPr>
                        </m:dPr>
                        <m:e>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nary>
                          <m:r>
                            <a:rPr lang="zh-CN" altLang="en-US" sz="2400">
                              <a:solidFill>
                                <a:srgbClr val="09405E"/>
                              </a:solidFill>
                              <a:latin typeface="Cambria Math" charset="0"/>
                            </a:rPr>
                            <m:t>(−</m:t>
                          </m:r>
                          <m:r>
                            <a:rPr lang="zh-CN" altLang="en-US" sz="2400" i="1">
                              <a:solidFill>
                                <a:srgbClr val="09405E"/>
                              </a:solidFill>
                              <a:latin typeface="Cambria Math" charset="0"/>
                            </a:rPr>
                            <m:t>𝜖</m:t>
                          </m:r>
                          <m:r>
                            <a:rPr lang="zh-CN" altLang="en-US" sz="2400">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zh-CN" altLang="en-US" sz="2400">
                              <a:solidFill>
                                <a:srgbClr val="09405E"/>
                              </a:solidFill>
                              <a:latin typeface="Cambria Math"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r>
                            <a:rPr lang="zh-CN" altLang="en-US" sz="2400" i="1">
                              <a:solidFill>
                                <a:srgbClr val="09405E"/>
                              </a:solidFill>
                              <a:latin typeface="Cambria Math" charset="0"/>
                            </a:rPr>
                            <m:t>𝑏</m:t>
                          </m:r>
                        </m:e>
                      </m:d>
                    </m:oMath>
                  </m:oMathPara>
                </a14:m>
                <a:endParaRPr lang="zh-CN" altLang="en-US" sz="24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6218748" y="2993928"/>
                <a:ext cx="4974119"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218748" y="4199716"/>
                <a:ext cx="4744889"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solidFill>
                                <a:srgbClr val="09405E"/>
                              </a:solidFill>
                              <a:latin typeface="Cambria Math" panose="02040503050406030204" pitchFamily="18" charset="0"/>
                            </a:rPr>
                          </m:ctrlPr>
                        </m:dPr>
                        <m:e>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nary>
                          <m:r>
                            <a:rPr lang="zh-CN" altLang="en-US" sz="2400">
                              <a:solidFill>
                                <a:srgbClr val="09405E"/>
                              </a:solidFill>
                              <a:latin typeface="Cambria Math" charset="0"/>
                            </a:rPr>
                            <m:t>(</m:t>
                          </m:r>
                          <m:sSub>
                            <m:sSubPr>
                              <m:ctrlPr>
                                <a:rPr lang="zh-CN" altLang="en-US" sz="2400" i="1">
                                  <a:solidFill>
                                    <a:srgbClr val="09405E"/>
                                  </a:solidFill>
                                  <a:latin typeface="Cambria Math" panose="02040503050406030204" pitchFamily="18" charset="0"/>
                                </a:rPr>
                              </m:ctrlPr>
                            </m:sSubPr>
                            <m:e>
                              <m:r>
                                <a:rPr lang="zh-CN" altLang="en-US" sz="2400" i="1">
                                  <a:solidFill>
                                    <a:srgbClr val="09405E"/>
                                  </a:solidFill>
                                  <a:latin typeface="Cambria Math" charset="0"/>
                                </a:rPr>
                                <m:t>𝑦</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𝒘</m:t>
                              </m:r>
                            </m:e>
                            <m:sup>
                              <m:r>
                                <m:rPr>
                                  <m:sty m:val="p"/>
                                </m:rPr>
                                <a:rPr lang="zh-CN" altLang="en-US" sz="2400">
                                  <a:solidFill>
                                    <a:srgbClr val="09405E"/>
                                  </a:solidFill>
                                  <a:latin typeface="Cambria Math" charset="0"/>
                                </a:rPr>
                                <m:t>T</m:t>
                              </m:r>
                            </m:sup>
                          </m:sSup>
                          <m:sSub>
                            <m:sSubPr>
                              <m:ctrlPr>
                                <a:rPr lang="zh-CN" altLang="en-US" sz="2400" i="1">
                                  <a:solidFill>
                                    <a:srgbClr val="09405E"/>
                                  </a:solidFill>
                                  <a:latin typeface="Cambria Math" panose="02040503050406030204" pitchFamily="18" charset="0"/>
                                </a:rPr>
                              </m:ctrlPr>
                            </m:sSubPr>
                            <m:e>
                              <m:r>
                                <a:rPr lang="zh-CN" altLang="en-US" sz="2400" b="1" i="1">
                                  <a:solidFill>
                                    <a:srgbClr val="09405E"/>
                                  </a:solidFill>
                                  <a:latin typeface="Cambria Math" charset="0"/>
                                </a:rPr>
                                <m:t>𝒙</m:t>
                              </m:r>
                            </m:e>
                            <m:sub>
                              <m:r>
                                <a:rPr lang="zh-CN" altLang="en-US" sz="2400" i="1">
                                  <a:solidFill>
                                    <a:srgbClr val="09405E"/>
                                  </a:solidFill>
                                  <a:latin typeface="Cambria Math" charset="0"/>
                                </a:rPr>
                                <m:t>𝑖</m:t>
                              </m:r>
                            </m:sub>
                          </m:sSub>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r>
                            <a:rPr lang="zh-CN" altLang="en-US" sz="2400" i="1">
                              <a:solidFill>
                                <a:srgbClr val="09405E"/>
                              </a:solidFill>
                              <a:latin typeface="Cambria Math" charset="0"/>
                            </a:rPr>
                            <m:t>𝜖</m:t>
                          </m:r>
                          <m:r>
                            <a:rPr lang="zh-CN" altLang="en-US" sz="2400">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oMath>
                  </m:oMathPara>
                </a14:m>
                <a:endParaRPr lang="zh-CN" altLang="en-US" sz="24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6218748" y="4199716"/>
                <a:ext cx="4744889" cy="113082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218748" y="5569218"/>
                <a:ext cx="3186065"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smtClean="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𝜇</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nary>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zh-CN" altLang="en-US" sz="240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𝑚</m:t>
                          </m:r>
                        </m:sup>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𝜇</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nary>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𝜉</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oMath>
                  </m:oMathPara>
                </a14:m>
                <a:endParaRPr lang="zh-CN" altLang="en-US" sz="2400" dirty="0">
                  <a:solidFill>
                    <a:srgbClr val="09405E"/>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6218748" y="5569218"/>
                <a:ext cx="3186065" cy="113082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991" y="3282712"/>
                <a:ext cx="1450269" cy="6774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mr-IN" altLang="zh-CN" sz="2000" i="1" smtClean="0">
                              <a:solidFill>
                                <a:srgbClr val="09405E"/>
                              </a:solidFill>
                              <a:latin typeface="Cambria Math" panose="02040503050406030204" pitchFamily="18" charset="0"/>
                              <a:ea typeface="微软雅黑" pitchFamily="34" charset="-122"/>
                            </a:rPr>
                          </m:ctrlPr>
                        </m:funcPr>
                        <m:fName>
                          <m:limLow>
                            <m:limLowPr>
                              <m:ctrlPr>
                                <a:rPr lang="mr-IN" altLang="zh-CN" sz="2000" i="1">
                                  <a:solidFill>
                                    <a:srgbClr val="09405E"/>
                                  </a:solidFill>
                                  <a:latin typeface="Cambria Math" panose="02040503050406030204" pitchFamily="18" charset="0"/>
                                  <a:ea typeface="微软雅黑" pitchFamily="34" charset="-122"/>
                                </a:rPr>
                              </m:ctrlPr>
                            </m:limLowPr>
                            <m:e>
                              <m:r>
                                <m:rPr>
                                  <m:sty m:val="p"/>
                                </m:rPr>
                                <a:rPr lang="mr-IN" altLang="zh-CN" sz="2000">
                                  <a:solidFill>
                                    <a:srgbClr val="09405E"/>
                                  </a:solidFill>
                                  <a:latin typeface="Cambria Math" charset="0"/>
                                  <a:ea typeface="微软雅黑" pitchFamily="34" charset="-122"/>
                                </a:rPr>
                                <m:t>min</m:t>
                              </m:r>
                            </m:e>
                            <m:lim>
                              <m:r>
                                <a:rPr lang="en-US" altLang="zh-CN" sz="2000" b="1" i="1">
                                  <a:solidFill>
                                    <a:srgbClr val="09405E"/>
                                  </a:solidFill>
                                  <a:latin typeface="Cambria Math" charset="0"/>
                                </a:rPr>
                                <m:t>𝒘</m:t>
                              </m:r>
                              <m:r>
                                <a:rPr lang="en-US" altLang="zh-CN" sz="2000" i="1">
                                  <a:solidFill>
                                    <a:srgbClr val="09405E"/>
                                  </a:solidFill>
                                  <a:latin typeface="Cambria Math" charset="0"/>
                                </a:rPr>
                                <m:t>,</m:t>
                              </m:r>
                              <m:r>
                                <a:rPr lang="en-US" altLang="zh-CN" sz="2000" i="1">
                                  <a:solidFill>
                                    <a:srgbClr val="09405E"/>
                                  </a:solidFill>
                                  <a:latin typeface="Cambria Math" charset="0"/>
                                </a:rPr>
                                <m:t>𝑏</m:t>
                              </m:r>
                            </m:lim>
                          </m:limLow>
                        </m:fName>
                        <m:e>
                          <m:func>
                            <m:funcPr>
                              <m:ctrlPr>
                                <a:rPr lang="en-US" altLang="zh-CN" sz="2000" i="1">
                                  <a:solidFill>
                                    <a:srgbClr val="09405E"/>
                                  </a:solidFill>
                                  <a:latin typeface="Cambria Math" panose="02040503050406030204" pitchFamily="18" charset="0"/>
                                  <a:ea typeface="微软雅黑" pitchFamily="34" charset="-122"/>
                                </a:rPr>
                              </m:ctrlPr>
                            </m:funcPr>
                            <m:fName>
                              <m:f>
                                <m:fPr>
                                  <m:ctrlPr>
                                    <a:rPr lang="el-GR" altLang="zh-CN" sz="2000" i="1">
                                      <a:solidFill>
                                        <a:srgbClr val="09405E"/>
                                      </a:solidFill>
                                      <a:latin typeface="Cambria Math" panose="02040503050406030204" pitchFamily="18" charset="0"/>
                                      <a:ea typeface="微软雅黑" pitchFamily="34" charset="-122"/>
                                    </a:rPr>
                                  </m:ctrlPr>
                                </m:fPr>
                                <m:num>
                                  <m:r>
                                    <a:rPr lang="en-US" altLang="zh-CN" sz="2000" i="1">
                                      <a:solidFill>
                                        <a:srgbClr val="09405E"/>
                                      </a:solidFill>
                                      <a:latin typeface="Cambria Math" charset="0"/>
                                      <a:ea typeface="微软雅黑" pitchFamily="34" charset="-122"/>
                                    </a:rPr>
                                    <m:t>1</m:t>
                                  </m:r>
                                </m:num>
                                <m:den>
                                  <m:r>
                                    <a:rPr lang="el-GR" altLang="zh-CN" sz="2000" i="1">
                                      <a:solidFill>
                                        <a:srgbClr val="09405E"/>
                                      </a:solidFill>
                                      <a:latin typeface="Cambria Math" charset="0"/>
                                      <a:ea typeface="微软雅黑" pitchFamily="34" charset="-122"/>
                                    </a:rPr>
                                    <m:t>2</m:t>
                                  </m:r>
                                </m:den>
                              </m:f>
                            </m:fName>
                            <m:e>
                              <m:sSubSup>
                                <m:sSubSupPr>
                                  <m:ctrlPr>
                                    <a:rPr kumimoji="1" lang="en-US" altLang="zh-CN" sz="2000" b="1" i="1" dirty="0">
                                      <a:solidFill>
                                        <a:srgbClr val="09405E"/>
                                      </a:solidFill>
                                      <a:latin typeface="Cambria Math" panose="02040503050406030204" pitchFamily="18" charset="0"/>
                                      <a:ea typeface="Cambria Math" charset="0"/>
                                      <a:cs typeface="Cambria Math" charset="0"/>
                                    </a:rPr>
                                  </m:ctrlPr>
                                </m:sSubSupPr>
                                <m:e>
                                  <m:d>
                                    <m:dPr>
                                      <m:begChr m:val="‖"/>
                                      <m:endChr m:val="‖"/>
                                      <m:ctrlPr>
                                        <a:rPr kumimoji="1" lang="en-US" altLang="zh-CN" sz="2000" b="1" i="1" dirty="0">
                                          <a:solidFill>
                                            <a:srgbClr val="09405E"/>
                                          </a:solidFill>
                                          <a:latin typeface="Cambria Math" panose="02040503050406030204" pitchFamily="18" charset="0"/>
                                          <a:ea typeface="Cambria Math" charset="0"/>
                                          <a:cs typeface="Cambria Math" charset="0"/>
                                        </a:rPr>
                                      </m:ctrlPr>
                                    </m:dPr>
                                    <m:e>
                                      <m:r>
                                        <a:rPr kumimoji="1" lang="en-US" altLang="zh-CN" sz="2000" b="1" i="1" dirty="0">
                                          <a:solidFill>
                                            <a:srgbClr val="09405E"/>
                                          </a:solidFill>
                                          <a:latin typeface="Cambria Math" charset="0"/>
                                        </a:rPr>
                                        <m:t>𝒘</m:t>
                                      </m:r>
                                    </m:e>
                                  </m:d>
                                </m:e>
                                <m:sub>
                                  <m:r>
                                    <a:rPr kumimoji="1" lang="en-US" altLang="zh-CN" sz="2000" b="1" i="1" dirty="0">
                                      <a:solidFill>
                                        <a:srgbClr val="09405E"/>
                                      </a:solidFill>
                                      <a:latin typeface="Cambria Math" charset="0"/>
                                      <a:ea typeface="Cambria Math" charset="0"/>
                                      <a:cs typeface="Cambria Math" charset="0"/>
                                    </a:rPr>
                                    <m:t>𝟐</m:t>
                                  </m:r>
                                </m:sub>
                                <m:sup>
                                  <m:r>
                                    <a:rPr kumimoji="1" lang="en-US" altLang="zh-CN" sz="2000" b="1" i="1" dirty="0">
                                      <a:solidFill>
                                        <a:srgbClr val="09405E"/>
                                      </a:solidFill>
                                      <a:latin typeface="Cambria Math" charset="0"/>
                                      <a:ea typeface="Cambria Math" charset="0"/>
                                      <a:cs typeface="Cambria Math" charset="0"/>
                                    </a:rPr>
                                    <m:t>𝟐</m:t>
                                  </m:r>
                                </m:sup>
                              </m:sSubSup>
                            </m:e>
                          </m:func>
                        </m:e>
                      </m:func>
                    </m:oMath>
                  </m:oMathPara>
                </a14:m>
                <a:endParaRPr lang="zh-CN" altLang="en-US" sz="2000" dirty="0">
                  <a:solidFill>
                    <a:srgbClr val="09405E"/>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0991" y="3282712"/>
                <a:ext cx="1450269" cy="67743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0" y="4014138"/>
                <a:ext cx="4601451"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solidFill>
                                <a:srgbClr val="09405E"/>
                              </a:solidFill>
                              <a:latin typeface="Cambria Math" panose="02040503050406030204" pitchFamily="18" charset="0"/>
                              <a:ea typeface="微软雅黑" pitchFamily="34" charset="-122"/>
                            </a:rPr>
                          </m:ctrlPr>
                        </m:funcPr>
                        <m:fName>
                          <m:r>
                            <m:rPr>
                              <m:sty m:val="p"/>
                            </m:rPr>
                            <a:rPr lang="en-US" altLang="zh-CN" sz="2000" b="0" i="0" smtClean="0">
                              <a:solidFill>
                                <a:srgbClr val="09405E"/>
                              </a:solidFill>
                              <a:latin typeface="Cambria Math" charset="0"/>
                              <a:ea typeface="微软雅黑" pitchFamily="34" charset="-122"/>
                            </a:rPr>
                            <m:t>s</m:t>
                          </m:r>
                          <m:r>
                            <a:rPr lang="en-US" altLang="zh-CN" sz="2000" b="0" i="0" smtClean="0">
                              <a:solidFill>
                                <a:srgbClr val="09405E"/>
                              </a:solidFill>
                              <a:latin typeface="Cambria Math" charset="0"/>
                              <a:ea typeface="微软雅黑" pitchFamily="34" charset="-122"/>
                            </a:rPr>
                            <m:t>.</m:t>
                          </m:r>
                          <m:r>
                            <m:rPr>
                              <m:sty m:val="p"/>
                            </m:rPr>
                            <a:rPr lang="en-US" altLang="zh-CN" sz="2000" b="0" i="0" smtClean="0">
                              <a:solidFill>
                                <a:srgbClr val="09405E"/>
                              </a:solidFill>
                              <a:latin typeface="Cambria Math" charset="0"/>
                              <a:ea typeface="微软雅黑" pitchFamily="34" charset="-122"/>
                            </a:rPr>
                            <m:t>t</m:t>
                          </m:r>
                          <m:r>
                            <a:rPr lang="en-US" altLang="zh-CN" sz="2000" b="0" i="0" smtClean="0">
                              <a:solidFill>
                                <a:srgbClr val="09405E"/>
                              </a:solidFill>
                              <a:latin typeface="Cambria Math" charset="0"/>
                              <a:ea typeface="微软雅黑" pitchFamily="34" charset="-122"/>
                            </a:rPr>
                            <m:t>.</m:t>
                          </m:r>
                          <m:r>
                            <a:rPr lang="en-US" altLang="zh-CN" sz="2000" b="0" i="1" smtClean="0">
                              <a:solidFill>
                                <a:srgbClr val="09405E"/>
                              </a:solidFill>
                              <a:latin typeface="Cambria Math" charset="0"/>
                              <a:ea typeface="微软雅黑" pitchFamily="34" charset="-122"/>
                            </a:rPr>
                            <m:t>−</m:t>
                          </m:r>
                          <m:r>
                            <a:rPr lang="is-IS" altLang="zh-CN" sz="2000" i="1">
                              <a:solidFill>
                                <a:srgbClr val="09405E"/>
                              </a:solidFill>
                              <a:latin typeface="Cambria Math" charset="0"/>
                              <a:ea typeface="Cambria Math" charset="0"/>
                              <a:cs typeface="Cambria Math" charset="0"/>
                            </a:rPr>
                            <m:t>𝜖</m:t>
                          </m:r>
                          <m:r>
                            <a:rPr lang="en-US" altLang="zh-CN" sz="2000" b="0" i="1" smtClean="0">
                              <a:solidFill>
                                <a:srgbClr val="09405E"/>
                              </a:solidFill>
                              <a:latin typeface="Cambria Math" charset="0"/>
                              <a:ea typeface="Cambria Math" charset="0"/>
                              <a:cs typeface="Cambria Math" charset="0"/>
                            </a:rPr>
                            <m:t>−</m:t>
                          </m:r>
                          <m:sSubSup>
                            <m:sSubSupPr>
                              <m:ctrlPr>
                                <a:rPr lang="en-US" altLang="zh-CN" sz="2000" i="1">
                                  <a:solidFill>
                                    <a:srgbClr val="09405E"/>
                                  </a:solidFill>
                                  <a:latin typeface="Cambria Math" panose="02040503050406030204" pitchFamily="18" charset="0"/>
                                  <a:ea typeface="微软雅黑" pitchFamily="34" charset="-122"/>
                                </a:rPr>
                              </m:ctrlPr>
                            </m:sSubSupPr>
                            <m:e>
                              <m:r>
                                <a:rPr lang="en-US" altLang="zh-CN" sz="2000" i="1">
                                  <a:solidFill>
                                    <a:srgbClr val="09405E"/>
                                  </a:solidFill>
                                  <a:latin typeface="Cambria Math" charset="0"/>
                                  <a:ea typeface="Cambria Math" charset="0"/>
                                  <a:cs typeface="Cambria Math" charset="0"/>
                                </a:rPr>
                                <m:t>𝜉</m:t>
                              </m:r>
                            </m:e>
                            <m:sub>
                              <m:r>
                                <a:rPr lang="en-US" altLang="zh-CN" sz="2000" i="1">
                                  <a:solidFill>
                                    <a:srgbClr val="09405E"/>
                                  </a:solidFill>
                                  <a:latin typeface="Cambria Math" charset="0"/>
                                  <a:ea typeface="微软雅黑" pitchFamily="34" charset="-122"/>
                                </a:rPr>
                                <m:t>𝑖</m:t>
                              </m:r>
                            </m:sub>
                            <m:sup>
                              <m:r>
                                <a:rPr lang="en-US" altLang="zh-CN" sz="2000" i="1">
                                  <a:solidFill>
                                    <a:srgbClr val="09405E"/>
                                  </a:solidFill>
                                  <a:latin typeface="Cambria Math" charset="0"/>
                                  <a:ea typeface="微软雅黑" pitchFamily="34" charset="-122"/>
                                  <a:cs typeface="Cambria Math" charset="0"/>
                                </a:rPr>
                                <m:t>∨</m:t>
                              </m:r>
                            </m:sup>
                          </m:sSubSup>
                          <m:sSub>
                            <m:sSubPr>
                              <m:ctrlPr>
                                <a:rPr lang="en-US" altLang="zh-CN" sz="2000" i="1">
                                  <a:solidFill>
                                    <a:srgbClr val="09405E"/>
                                  </a:solidFill>
                                  <a:latin typeface="Cambria Math" panose="02040503050406030204" pitchFamily="18" charset="0"/>
                                  <a:ea typeface="微软雅黑" pitchFamily="34" charset="-122"/>
                                </a:rPr>
                              </m:ctrlPr>
                            </m:sSubPr>
                            <m:e>
                              <m:r>
                                <a:rPr lang="en-US" altLang="zh-CN" sz="2000" i="1" smtClean="0">
                                  <a:solidFill>
                                    <a:srgbClr val="09405E"/>
                                  </a:solidFill>
                                  <a:latin typeface="Cambria Math" charset="0"/>
                                  <a:ea typeface="Cambria Math" charset="0"/>
                                  <a:cs typeface="Cambria Math" charset="0"/>
                                </a:rPr>
                                <m:t>≤</m:t>
                              </m:r>
                              <m:r>
                                <a:rPr lang="en-US" altLang="zh-CN" sz="2000" i="1">
                                  <a:solidFill>
                                    <a:srgbClr val="09405E"/>
                                  </a:solidFill>
                                  <a:latin typeface="Cambria Math" charset="0"/>
                                  <a:ea typeface="微软雅黑" pitchFamily="34" charset="-122"/>
                                </a:rPr>
                                <m:t>𝑦</m:t>
                              </m:r>
                            </m:e>
                            <m:sub>
                              <m:r>
                                <a:rPr lang="en-US" altLang="zh-CN" sz="2000" i="1">
                                  <a:solidFill>
                                    <a:srgbClr val="09405E"/>
                                  </a:solidFill>
                                  <a:latin typeface="Cambria Math" charset="0"/>
                                  <a:ea typeface="微软雅黑" pitchFamily="34" charset="-122"/>
                                </a:rPr>
                                <m:t>𝑖</m:t>
                              </m:r>
                            </m:sub>
                          </m:sSub>
                          <m:r>
                            <a:rPr lang="en-US" altLang="zh-CN" sz="2000" b="0" i="1" smtClean="0">
                              <a:solidFill>
                                <a:srgbClr val="09405E"/>
                              </a:solidFill>
                              <a:latin typeface="Cambria Math" charset="0"/>
                              <a:ea typeface="微软雅黑" pitchFamily="34" charset="-122"/>
                            </a:rPr>
                            <m:t>−</m:t>
                          </m:r>
                          <m:d>
                            <m:dPr>
                              <m:ctrlPr>
                                <a:rPr lang="is-IS" altLang="zh-CN" sz="2000" i="1">
                                  <a:solidFill>
                                    <a:srgbClr val="09405E"/>
                                  </a:solidFill>
                                  <a:latin typeface="Cambria Math" panose="02040503050406030204" pitchFamily="18" charset="0"/>
                                  <a:ea typeface="微软雅黑" pitchFamily="34" charset="-122"/>
                                </a:rPr>
                              </m:ctrlPr>
                            </m:dPr>
                            <m:e>
                              <m:sSup>
                                <m:sSupPr>
                                  <m:ctrlPr>
                                    <a:rPr kumimoji="1" lang="en-US" altLang="zh-CN" sz="2000" i="1" dirty="0">
                                      <a:solidFill>
                                        <a:srgbClr val="09405E"/>
                                      </a:solidFill>
                                      <a:latin typeface="Cambria Math" panose="02040503050406030204" pitchFamily="18" charset="0"/>
                                    </a:rPr>
                                  </m:ctrlPr>
                                </m:sSupPr>
                                <m:e>
                                  <m:r>
                                    <a:rPr kumimoji="1" lang="en-US" altLang="zh-CN" sz="2000" b="1" i="1" dirty="0">
                                      <a:solidFill>
                                        <a:srgbClr val="09405E"/>
                                      </a:solidFill>
                                      <a:latin typeface="Cambria Math" charset="0"/>
                                    </a:rPr>
                                    <m:t>𝒘</m:t>
                                  </m:r>
                                </m:e>
                                <m:sup>
                                  <m:r>
                                    <m:rPr>
                                      <m:sty m:val="p"/>
                                    </m:rPr>
                                    <a:rPr kumimoji="1" lang="en-US" altLang="zh-CN" sz="2000" dirty="0">
                                      <a:solidFill>
                                        <a:srgbClr val="09405E"/>
                                      </a:solidFill>
                                      <a:latin typeface="Cambria Math" charset="0"/>
                                    </a:rPr>
                                    <m:t>T</m:t>
                                  </m:r>
                                </m:sup>
                              </m:sSup>
                              <m:sSub>
                                <m:sSubPr>
                                  <m:ctrlPr>
                                    <a:rPr kumimoji="1" lang="en-US" altLang="zh-CN" sz="2000" i="1" dirty="0">
                                      <a:solidFill>
                                        <a:srgbClr val="09405E"/>
                                      </a:solidFill>
                                      <a:latin typeface="Cambria Math" panose="02040503050406030204" pitchFamily="18" charset="0"/>
                                    </a:rPr>
                                  </m:ctrlPr>
                                </m:sSubPr>
                                <m:e>
                                  <m:r>
                                    <a:rPr kumimoji="1" lang="en-US" altLang="zh-CN" sz="2000" b="1" i="1" dirty="0">
                                      <a:solidFill>
                                        <a:srgbClr val="09405E"/>
                                      </a:solidFill>
                                      <a:latin typeface="Cambria Math" charset="0"/>
                                    </a:rPr>
                                    <m:t>𝒙</m:t>
                                  </m:r>
                                </m:e>
                                <m:sub>
                                  <m:r>
                                    <a:rPr kumimoji="1" lang="en-US" altLang="zh-CN" sz="2000" i="1" dirty="0">
                                      <a:solidFill>
                                        <a:srgbClr val="09405E"/>
                                      </a:solidFill>
                                      <a:latin typeface="Cambria Math" charset="0"/>
                                    </a:rPr>
                                    <m:t>𝑖</m:t>
                                  </m:r>
                                </m:sub>
                              </m:sSub>
                              <m:r>
                                <a:rPr kumimoji="1" lang="en-US" altLang="zh-CN" sz="2000" i="1" dirty="0">
                                  <a:solidFill>
                                    <a:srgbClr val="09405E"/>
                                  </a:solidFill>
                                  <a:latin typeface="Cambria Math" charset="0"/>
                                </a:rPr>
                                <m:t>+</m:t>
                              </m:r>
                              <m:r>
                                <a:rPr kumimoji="1" lang="en-US" altLang="zh-CN" sz="2000" i="1" dirty="0">
                                  <a:solidFill>
                                    <a:srgbClr val="09405E"/>
                                  </a:solidFill>
                                  <a:latin typeface="Cambria Math" charset="0"/>
                                </a:rPr>
                                <m:t>𝑏</m:t>
                              </m:r>
                            </m:e>
                          </m:d>
                        </m:fName>
                        <m:e>
                          <m:r>
                            <a:rPr lang="is-IS" altLang="zh-CN" sz="2000" b="0" i="1" smtClean="0">
                              <a:solidFill>
                                <a:srgbClr val="09405E"/>
                              </a:solidFill>
                              <a:latin typeface="Cambria Math" charset="0"/>
                              <a:ea typeface="Cambria Math" charset="0"/>
                              <a:cs typeface="Cambria Math" charset="0"/>
                            </a:rPr>
                            <m:t>≤</m:t>
                          </m:r>
                          <m:r>
                            <a:rPr lang="is-IS" altLang="zh-CN" sz="2000" b="0" i="1" smtClean="0">
                              <a:solidFill>
                                <a:srgbClr val="09405E"/>
                              </a:solidFill>
                              <a:latin typeface="Cambria Math" charset="0"/>
                              <a:ea typeface="Cambria Math" charset="0"/>
                              <a:cs typeface="Cambria Math" charset="0"/>
                            </a:rPr>
                            <m:t>𝜖</m:t>
                          </m:r>
                          <m:r>
                            <a:rPr lang="en-US" altLang="zh-CN" sz="2000" b="0" i="1" smtClean="0">
                              <a:solidFill>
                                <a:srgbClr val="09405E"/>
                              </a:solidFill>
                              <a:latin typeface="Cambria Math" charset="0"/>
                              <a:ea typeface="Cambria Math" charset="0"/>
                              <a:cs typeface="Cambria Math" charset="0"/>
                            </a:rPr>
                            <m:t>+</m:t>
                          </m:r>
                          <m:sSubSup>
                            <m:sSubSupPr>
                              <m:ctrlPr>
                                <a:rPr lang="en-US" altLang="zh-CN" sz="2000" i="1">
                                  <a:solidFill>
                                    <a:srgbClr val="09405E"/>
                                  </a:solidFill>
                                  <a:latin typeface="Cambria Math" panose="02040503050406030204" pitchFamily="18" charset="0"/>
                                  <a:ea typeface="微软雅黑" pitchFamily="34" charset="-122"/>
                                </a:rPr>
                              </m:ctrlPr>
                            </m:sSubSupPr>
                            <m:e>
                              <m:r>
                                <a:rPr lang="en-US" altLang="zh-CN" sz="2000" i="1">
                                  <a:solidFill>
                                    <a:srgbClr val="09405E"/>
                                  </a:solidFill>
                                  <a:latin typeface="Cambria Math" charset="0"/>
                                  <a:ea typeface="Cambria Math" charset="0"/>
                                  <a:cs typeface="Cambria Math" charset="0"/>
                                </a:rPr>
                                <m:t>𝜉</m:t>
                              </m:r>
                            </m:e>
                            <m:sub>
                              <m:r>
                                <a:rPr lang="en-US" altLang="zh-CN" sz="2000" i="1">
                                  <a:solidFill>
                                    <a:srgbClr val="09405E"/>
                                  </a:solidFill>
                                  <a:latin typeface="Cambria Math" charset="0"/>
                                  <a:ea typeface="微软雅黑" pitchFamily="34" charset="-122"/>
                                </a:rPr>
                                <m:t>𝑖</m:t>
                              </m:r>
                            </m:sub>
                            <m:sup>
                              <m:r>
                                <a:rPr lang="en-US" altLang="zh-CN" sz="2000" i="1">
                                  <a:solidFill>
                                    <a:srgbClr val="09405E"/>
                                  </a:solidFill>
                                  <a:latin typeface="Cambria Math" charset="0"/>
                                  <a:ea typeface="微软雅黑" pitchFamily="34" charset="-122"/>
                                  <a:cs typeface="Cambria Math" charset="0"/>
                                </a:rPr>
                                <m:t>∧</m:t>
                              </m:r>
                            </m:sup>
                          </m:sSubSup>
                        </m:e>
                      </m:func>
                    </m:oMath>
                  </m:oMathPara>
                </a14:m>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0" y="4014138"/>
                <a:ext cx="4601451" cy="439736"/>
              </a:xfrm>
              <a:prstGeom prst="rect">
                <a:avLst/>
              </a:prstGeom>
              <a:blipFill rotWithShape="0">
                <a:blip r:embed="rId7"/>
                <a:stretch>
                  <a:fillRect b="-82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0991" y="4561866"/>
                <a:ext cx="2277610" cy="4065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solidFill>
                                <a:srgbClr val="09405E"/>
                              </a:solidFill>
                              <a:latin typeface="Cambria Math" panose="02040503050406030204" pitchFamily="18" charset="0"/>
                              <a:ea typeface="微软雅黑" pitchFamily="34" charset="-122"/>
                            </a:rPr>
                          </m:ctrlPr>
                        </m:funcPr>
                        <m:fName>
                          <m:sSubSup>
                            <m:sSubSupPr>
                              <m:ctrlPr>
                                <a:rPr lang="en-US" altLang="zh-CN" sz="2000" b="0" i="1" smtClean="0">
                                  <a:solidFill>
                                    <a:srgbClr val="09405E"/>
                                  </a:solidFill>
                                  <a:latin typeface="Cambria Math" panose="02040503050406030204" pitchFamily="18" charset="0"/>
                                  <a:ea typeface="微软雅黑" pitchFamily="34" charset="-122"/>
                                </a:rPr>
                              </m:ctrlPr>
                            </m:sSubSupPr>
                            <m:e>
                              <m:r>
                                <a:rPr lang="en-US" altLang="zh-CN" sz="2000" b="0" i="1" smtClean="0">
                                  <a:solidFill>
                                    <a:srgbClr val="09405E"/>
                                  </a:solidFill>
                                  <a:latin typeface="Cambria Math" charset="0"/>
                                  <a:ea typeface="Cambria Math" charset="0"/>
                                  <a:cs typeface="Cambria Math" charset="0"/>
                                </a:rPr>
                                <m:t>𝜉</m:t>
                              </m:r>
                            </m:e>
                            <m:sub>
                              <m:r>
                                <a:rPr lang="en-US" altLang="zh-CN" sz="2000" b="0" i="1" smtClean="0">
                                  <a:solidFill>
                                    <a:srgbClr val="09405E"/>
                                  </a:solidFill>
                                  <a:latin typeface="Cambria Math" charset="0"/>
                                  <a:ea typeface="微软雅黑" pitchFamily="34" charset="-122"/>
                                </a:rPr>
                                <m:t>𝑖</m:t>
                              </m:r>
                            </m:sub>
                            <m:sup>
                              <m:r>
                                <a:rPr lang="en-US" altLang="zh-CN" sz="2000" i="1">
                                  <a:solidFill>
                                    <a:srgbClr val="09405E"/>
                                  </a:solidFill>
                                  <a:latin typeface="Cambria Math" charset="0"/>
                                  <a:ea typeface="微软雅黑" pitchFamily="34" charset="-122"/>
                                  <a:cs typeface="Cambria Math" charset="0"/>
                                </a:rPr>
                                <m:t>∧</m:t>
                              </m:r>
                            </m:sup>
                          </m:sSubSup>
                          <m:r>
                            <a:rPr lang="en-US" altLang="zh-CN" sz="2000" b="0" i="1" smtClean="0">
                              <a:solidFill>
                                <a:srgbClr val="09405E"/>
                              </a:solidFill>
                              <a:latin typeface="Cambria Math" charset="0"/>
                              <a:ea typeface="Cambria Math" charset="0"/>
                              <a:cs typeface="Cambria Math" charset="0"/>
                            </a:rPr>
                            <m:t>≥0</m:t>
                          </m:r>
                        </m:fName>
                        <m:e>
                          <m:r>
                            <a:rPr lang="en-US" altLang="zh-CN" sz="2000" b="0" i="1" smtClean="0">
                              <a:solidFill>
                                <a:srgbClr val="09405E"/>
                              </a:solidFill>
                              <a:latin typeface="Cambria Math" charset="0"/>
                              <a:ea typeface="Cambria Math" charset="0"/>
                              <a:cs typeface="Cambria Math" charset="0"/>
                            </a:rPr>
                            <m:t>,  </m:t>
                          </m:r>
                          <m:sSubSup>
                            <m:sSubSupPr>
                              <m:ctrlPr>
                                <a:rPr lang="en-US" altLang="zh-CN" sz="2000" i="1">
                                  <a:solidFill>
                                    <a:srgbClr val="09405E"/>
                                  </a:solidFill>
                                  <a:latin typeface="Cambria Math" panose="02040503050406030204" pitchFamily="18" charset="0"/>
                                  <a:ea typeface="微软雅黑" pitchFamily="34" charset="-122"/>
                                </a:rPr>
                              </m:ctrlPr>
                            </m:sSubSupPr>
                            <m:e>
                              <m:r>
                                <a:rPr lang="en-US" altLang="zh-CN" sz="2000" i="1">
                                  <a:solidFill>
                                    <a:srgbClr val="09405E"/>
                                  </a:solidFill>
                                  <a:latin typeface="Cambria Math" charset="0"/>
                                  <a:ea typeface="Cambria Math" charset="0"/>
                                  <a:cs typeface="Cambria Math" charset="0"/>
                                </a:rPr>
                                <m:t>𝜉</m:t>
                              </m:r>
                            </m:e>
                            <m:sub>
                              <m:r>
                                <a:rPr lang="en-US" altLang="zh-CN" sz="2000" i="1">
                                  <a:solidFill>
                                    <a:srgbClr val="09405E"/>
                                  </a:solidFill>
                                  <a:latin typeface="Cambria Math" charset="0"/>
                                  <a:ea typeface="微软雅黑" pitchFamily="34" charset="-122"/>
                                </a:rPr>
                                <m:t>𝑖</m:t>
                              </m:r>
                            </m:sub>
                            <m:sup>
                              <m:r>
                                <a:rPr lang="en-US" altLang="zh-CN" sz="2000" i="1" smtClean="0">
                                  <a:solidFill>
                                    <a:srgbClr val="09405E"/>
                                  </a:solidFill>
                                  <a:latin typeface="Cambria Math" charset="0"/>
                                  <a:ea typeface="微软雅黑" pitchFamily="34" charset="-122"/>
                                  <a:cs typeface="Cambria Math" charset="0"/>
                                </a:rPr>
                                <m:t>∨</m:t>
                              </m:r>
                            </m:sup>
                          </m:sSubSup>
                          <m:r>
                            <a:rPr lang="en-US" altLang="zh-CN" sz="2000" i="1">
                              <a:solidFill>
                                <a:srgbClr val="09405E"/>
                              </a:solidFill>
                              <a:latin typeface="Cambria Math" charset="0"/>
                              <a:ea typeface="Cambria Math" charset="0"/>
                              <a:cs typeface="Cambria Math" charset="0"/>
                            </a:rPr>
                            <m:t>≥0</m:t>
                          </m:r>
                        </m:e>
                      </m:func>
                    </m:oMath>
                  </m:oMathPara>
                </a14:m>
                <a:endParaRPr lang="zh-CN" altLang="en-US" sz="2000" dirty="0">
                  <a:solidFill>
                    <a:srgbClr val="09405E"/>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0991" y="4561866"/>
                <a:ext cx="2277610" cy="406522"/>
              </a:xfrm>
              <a:prstGeom prst="rect">
                <a:avLst/>
              </a:prstGeom>
              <a:blipFill rotWithShape="0">
                <a:blip r:embed="rId8"/>
                <a:stretch>
                  <a:fillRect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00417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拉格朗日函数</a:t>
                </a:r>
                <a14:m>
                  <m:oMath xmlns:m="http://schemas.openxmlformats.org/officeDocument/2006/math">
                    <m:r>
                      <a:rPr lang="zh-CN" altLang="en-US" i="1">
                        <a:latin typeface="Cambria Math" charset="0"/>
                      </a:rPr>
                      <m:t>𝐿</m:t>
                    </m:r>
                    <m:r>
                      <a:rPr lang="zh-CN" altLang="en-US">
                        <a:latin typeface="Cambria Math" charset="0"/>
                      </a:rPr>
                      <m:t>(</m:t>
                    </m:r>
                    <m:r>
                      <a:rPr lang="zh-CN" altLang="en-US" b="1" i="1">
                        <a:latin typeface="Cambria Math" charset="0"/>
                      </a:rPr>
                      <m:t>𝒘</m:t>
                    </m:r>
                    <m:r>
                      <a:rPr lang="zh-CN" altLang="en-US">
                        <a:latin typeface="Cambria Math" charset="0"/>
                      </a:rPr>
                      <m:t>,</m:t>
                    </m:r>
                    <m:r>
                      <a:rPr lang="zh-CN" altLang="en-US" i="1">
                        <a:latin typeface="Cambria Math" charset="0"/>
                      </a:rPr>
                      <m:t>𝑏</m:t>
                    </m:r>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𝜶</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𝜶</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𝝃</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𝝃</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𝝁</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𝝁</m:t>
                        </m:r>
                      </m:e>
                      <m:sup>
                        <m:r>
                          <a:rPr lang="zh-CN" altLang="en-US">
                            <a:latin typeface="Cambria Math" charset="0"/>
                          </a:rPr>
                          <m:t>∧</m:t>
                        </m:r>
                      </m:sup>
                    </m:sSup>
                    <m:r>
                      <a:rPr lang="zh-CN" altLang="en-US">
                        <a:latin typeface="Cambria Math" charset="0"/>
                      </a:rPr>
                      <m:t>)</m:t>
                    </m:r>
                  </m:oMath>
                </a14:m>
                <a:r>
                  <a:rPr lang="zh-CN" altLang="en-US" dirty="0"/>
                  <a:t>对</a:t>
                </a:r>
                <a14:m>
                  <m:oMath xmlns:m="http://schemas.openxmlformats.org/officeDocument/2006/math">
                    <m:r>
                      <a:rPr lang="en-US" altLang="zh-CN" b="1">
                        <a:latin typeface="Cambria Math" charset="0"/>
                      </a:rPr>
                      <m:t>𝐰</m:t>
                    </m:r>
                    <m:r>
                      <a:rPr lang="en-US" altLang="zh-CN" i="1">
                        <a:latin typeface="Cambria Math" charset="0"/>
                      </a:rPr>
                      <m:t>,</m:t>
                    </m:r>
                    <m:r>
                      <a:rPr lang="en-US" altLang="zh-CN" i="1">
                        <a:latin typeface="Cambria Math" charset="0"/>
                      </a:rPr>
                      <m:t>𝑏</m:t>
                    </m:r>
                    <m:r>
                      <a:rPr lang="en-US" altLang="zh-CN" i="1">
                        <a:latin typeface="Cambria Math" charset="0"/>
                      </a:rPr>
                      <m:t>,</m:t>
                    </m:r>
                    <m:sSubSup>
                      <m:sSubSupPr>
                        <m:ctrlPr>
                          <a:rPr lang="en-US" altLang="zh-CN" i="1">
                            <a:latin typeface="Cambria Math" panose="02040503050406030204" pitchFamily="18" charset="0"/>
                            <a:ea typeface="Cambria Math" charset="0"/>
                            <a:cs typeface="Cambria Math" charset="0"/>
                          </a:rPr>
                        </m:ctrlPr>
                      </m:sSubSupPr>
                      <m:e>
                        <m:r>
                          <a:rPr lang="en-US" altLang="zh-CN" i="1">
                            <a:latin typeface="Cambria Math" charset="0"/>
                            <a:ea typeface="Cambria Math" charset="0"/>
                            <a:cs typeface="Cambria Math" charset="0"/>
                          </a:rPr>
                          <m:t>𝜉</m:t>
                        </m:r>
                      </m:e>
                      <m:sub>
                        <m:r>
                          <a:rPr lang="en-US" altLang="zh-CN" i="1">
                            <a:latin typeface="Cambria Math" charset="0"/>
                            <a:ea typeface="Cambria Math" charset="0"/>
                            <a:cs typeface="Cambria Math" charset="0"/>
                          </a:rPr>
                          <m:t>𝑖</m:t>
                        </m:r>
                      </m:sub>
                      <m:sup>
                        <m:r>
                          <m:rPr>
                            <m:nor/>
                          </m:rPr>
                          <a:rPr lang="en-US" altLang="zh-CN">
                            <a:latin typeface="Cambria Math" charset="0"/>
                            <a:ea typeface="Cambria Math" charset="0"/>
                            <a:cs typeface="Cambria Math" charset="0"/>
                          </a:rPr>
                          <m:t>∧</m:t>
                        </m:r>
                      </m:sup>
                    </m:sSubSup>
                    <m:r>
                      <a:rPr lang="en-US" altLang="zh-CN" i="1">
                        <a:latin typeface="Cambria Math" charset="0"/>
                        <a:ea typeface="Cambria Math" charset="0"/>
                        <a:cs typeface="Cambria Math" charset="0"/>
                      </a:rPr>
                      <m:t>,</m:t>
                    </m:r>
                    <m:sSubSup>
                      <m:sSubSupPr>
                        <m:ctrlPr>
                          <a:rPr lang="en-US" altLang="zh-CN" i="1">
                            <a:latin typeface="Cambria Math" panose="02040503050406030204" pitchFamily="18" charset="0"/>
                            <a:ea typeface="Cambria Math" charset="0"/>
                            <a:cs typeface="Cambria Math" charset="0"/>
                          </a:rPr>
                        </m:ctrlPr>
                      </m:sSubSupPr>
                      <m:e>
                        <m:r>
                          <a:rPr lang="en-US" altLang="zh-CN" i="1">
                            <a:latin typeface="Cambria Math" charset="0"/>
                            <a:ea typeface="Cambria Math" charset="0"/>
                            <a:cs typeface="Cambria Math" charset="0"/>
                          </a:rPr>
                          <m:t>𝜉</m:t>
                        </m:r>
                      </m:e>
                      <m:sub>
                        <m:r>
                          <a:rPr lang="en-US" altLang="zh-CN" i="1">
                            <a:latin typeface="Cambria Math" charset="0"/>
                            <a:ea typeface="Cambria Math" charset="0"/>
                            <a:cs typeface="Cambria Math" charset="0"/>
                          </a:rPr>
                          <m:t>𝑖</m:t>
                        </m:r>
                      </m:sub>
                      <m:sup>
                        <m:r>
                          <m:rPr>
                            <m:nor/>
                          </m:rPr>
                          <a:rPr lang="en-US" altLang="zh-CN">
                            <a:latin typeface="Cambria Math" charset="0"/>
                            <a:ea typeface="Cambria Math" charset="0"/>
                            <a:cs typeface="Cambria Math" charset="0"/>
                          </a:rPr>
                          <m:t>∨</m:t>
                        </m:r>
                      </m:sup>
                    </m:sSubSup>
                  </m:oMath>
                </a14:m>
                <a:r>
                  <a:rPr lang="zh-CN" altLang="en-US" dirty="0"/>
                  <a:t>的一阶导数：</a:t>
                </a:r>
                <a:endParaRPr lang="en-US" altLang="zh-CN"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r="-453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SVR</a:t>
            </a:r>
            <a:r>
              <a:rPr kumimoji="1" lang="zh-CN" altLang="en-US" dirty="0"/>
              <a:t>的对偶问题</a:t>
            </a:r>
          </a:p>
        </p:txBody>
      </p:sp>
      <mc:AlternateContent xmlns:mc="http://schemas.openxmlformats.org/markup-compatibility/2006" xmlns:a14="http://schemas.microsoft.com/office/drawing/2010/main">
        <mc:Choice Requires="a14">
          <p:sp>
            <p:nvSpPr>
              <p:cNvPr id="4" name="矩形 3"/>
              <p:cNvSpPr/>
              <p:nvPr/>
            </p:nvSpPr>
            <p:spPr>
              <a:xfrm>
                <a:off x="1122788" y="2079626"/>
                <a:ext cx="7846187" cy="1138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panose="02040503050406030204" pitchFamily="18"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num>
                        <m:den>
                          <m:r>
                            <a:rPr lang="en-US" altLang="zh-CN" sz="2400" i="1" smtClean="0">
                              <a:solidFill>
                                <a:srgbClr val="09405E"/>
                              </a:solidFill>
                              <a:latin typeface="Cambria Math" charset="0"/>
                            </a:rPr>
                            <m:t>𝜕</m:t>
                          </m:r>
                          <m:r>
                            <a:rPr lang="en-US" altLang="zh-CN" sz="2400" b="1" i="1">
                              <a:solidFill>
                                <a:srgbClr val="09405E"/>
                              </a:solidFill>
                              <a:latin typeface="Cambria Math" charset="0"/>
                            </a:rPr>
                            <m:t>𝒘</m:t>
                          </m:r>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en-US" altLang="zh-CN" sz="2400" b="1" i="1">
                          <a:solidFill>
                            <a:srgbClr val="09405E"/>
                          </a:solidFill>
                          <a:latin typeface="Cambria Math" charset="0"/>
                        </a:rPr>
                        <m:t>𝒘</m:t>
                      </m:r>
                      <m:r>
                        <a:rPr lang="en-US" altLang="zh-CN" sz="2400" b="0" i="1" smtClean="0">
                          <a:solidFill>
                            <a:srgbClr val="09405E"/>
                          </a:solidFill>
                          <a:latin typeface="Cambria Math"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panose="02040503050406030204" pitchFamily="18" charset="0"/>
                            </a:rPr>
                            <m:t>𝑖</m:t>
                          </m:r>
                          <m:r>
                            <a:rPr lang="en-US" altLang="zh-CN" sz="2400" i="1">
                              <a:solidFill>
                                <a:srgbClr val="09405E"/>
                              </a:solidFill>
                              <a:latin typeface="Cambria Math" panose="02040503050406030204" pitchFamily="18" charset="0"/>
                            </a:rPr>
                            <m:t>=1</m:t>
                          </m:r>
                        </m:sub>
                        <m:sup>
                          <m:r>
                            <a:rPr lang="en-US" altLang="zh-CN" sz="2400" i="1">
                              <a:solidFill>
                                <a:srgbClr val="09405E"/>
                              </a:solidFill>
                              <a:latin typeface="Cambria Math" panose="02040503050406030204" pitchFamily="18" charset="0"/>
                            </a:rPr>
                            <m:t>𝑁</m:t>
                          </m:r>
                        </m:sup>
                        <m:e>
                          <m:d>
                            <m:dPr>
                              <m:ctrlPr>
                                <a:rPr lang="is-IS" altLang="zh-CN" sz="2400" i="1" smtClean="0">
                                  <a:solidFill>
                                    <a:srgbClr val="09405E"/>
                                  </a:solidFill>
                                  <a:latin typeface="Cambria Math" panose="02040503050406030204" pitchFamily="18" charset="0"/>
                                </a:rPr>
                              </m:ctrlPr>
                            </m:dPr>
                            <m:e>
                              <m:sSubSup>
                                <m:sSubSupPr>
                                  <m:ctrlPr>
                                    <a:rPr lang="en-US" altLang="zh-CN" sz="2400" i="1" smtClean="0">
                                      <a:solidFill>
                                        <a:srgbClr val="09405E"/>
                                      </a:solidFill>
                                      <a:latin typeface="Cambria Math" panose="02040503050406030204" pitchFamily="18" charset="0"/>
                                    </a:rPr>
                                  </m:ctrlPr>
                                </m:sSubSupPr>
                                <m:e>
                                  <m:r>
                                    <a:rPr lang="en-US" altLang="zh-CN" sz="2400" i="1" smtClean="0">
                                      <a:solidFill>
                                        <a:srgbClr val="09405E"/>
                                      </a:solidFill>
                                      <a:latin typeface="Cambria Math" charset="0"/>
                                      <a:ea typeface="Cambria Math" charset="0"/>
                                      <a:cs typeface="Cambria Math" charset="0"/>
                                    </a:rPr>
                                    <m:t>𝛼</m:t>
                                  </m:r>
                                </m:e>
                                <m:sub>
                                  <m:r>
                                    <a:rPr lang="en-US" altLang="zh-CN" sz="2400" b="0" i="1" smtClean="0">
                                      <a:solidFill>
                                        <a:srgbClr val="09405E"/>
                                      </a:solidFill>
                                      <a:latin typeface="Cambria Math" charset="0"/>
                                    </a:rPr>
                                    <m:t>𝑖</m:t>
                                  </m:r>
                                </m:sub>
                                <m:sup>
                                  <m:r>
                                    <a:rPr lang="en-US" altLang="zh-CN" sz="2400" i="1" smtClean="0">
                                      <a:solidFill>
                                        <a:srgbClr val="09405E"/>
                                      </a:solidFill>
                                      <a:latin typeface="Cambria Math" charset="0"/>
                                      <a:ea typeface="Cambria Math" charset="0"/>
                                      <a:cs typeface="Cambria Math" charset="0"/>
                                    </a:rPr>
                                    <m:t>∧</m:t>
                                  </m:r>
                                </m:sup>
                              </m:sSubSup>
                              <m:r>
                                <a:rPr lang="en-US" altLang="zh-CN" sz="2400" b="0" i="1" smtClean="0">
                                  <a:solidFill>
                                    <a:srgbClr val="09405E"/>
                                  </a:solidFill>
                                  <a:latin typeface="Cambria Math" charset="0"/>
                                </a:rPr>
                                <m:t>−</m:t>
                              </m:r>
                              <m:sSubSup>
                                <m:sSubSupPr>
                                  <m:ctrlPr>
                                    <a:rPr lang="en-US" altLang="zh-CN" sz="2400" i="1">
                                      <a:solidFill>
                                        <a:srgbClr val="09405E"/>
                                      </a:solidFill>
                                      <a:latin typeface="Cambria Math" panose="02040503050406030204" pitchFamily="18"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rPr>
                                    <m:t>𝑖</m:t>
                                  </m:r>
                                </m:sub>
                                <m:sup>
                                  <m:r>
                                    <a:rPr lang="en-US" altLang="zh-CN" sz="2400" i="1" smtClean="0">
                                      <a:solidFill>
                                        <a:srgbClr val="09405E"/>
                                      </a:solidFill>
                                      <a:latin typeface="Cambria Math" charset="0"/>
                                      <a:ea typeface="Cambria Math" charset="0"/>
                                      <a:cs typeface="Cambria Math" charset="0"/>
                                    </a:rPr>
                                    <m:t>∨</m:t>
                                  </m:r>
                                </m:sup>
                              </m:sSubSup>
                            </m:e>
                          </m:d>
                        </m:e>
                      </m:nary>
                      <m:sSub>
                        <m:sSubPr>
                          <m:ctrlPr>
                            <a:rPr lang="zh-CN" altLang="zh-CN" sz="2400" i="1">
                              <a:solidFill>
                                <a:srgbClr val="09405E"/>
                              </a:solidFill>
                              <a:latin typeface="Cambria Math" panose="02040503050406030204" pitchFamily="18" charset="0"/>
                            </a:rPr>
                          </m:ctrlPr>
                        </m:sSubPr>
                        <m:e>
                          <m:r>
                            <a:rPr lang="en-US" altLang="zh-CN" sz="2400" b="1" i="1">
                              <a:solidFill>
                                <a:srgbClr val="09405E"/>
                              </a:solidFill>
                              <a:latin typeface="Cambria Math" panose="02040503050406030204" pitchFamily="18" charset="0"/>
                            </a:rPr>
                            <m:t>𝒙</m:t>
                          </m:r>
                        </m:e>
                        <m:sub>
                          <m:r>
                            <a:rPr lang="en-US" altLang="zh-CN" sz="2400" i="1">
                              <a:solidFill>
                                <a:srgbClr val="09405E"/>
                              </a:solidFill>
                              <a:latin typeface="Cambria Math" panose="02040503050406030204" pitchFamily="18" charset="0"/>
                            </a:rPr>
                            <m:t>𝑖</m:t>
                          </m:r>
                        </m:sub>
                      </m:sSub>
                    </m:oMath>
                  </m:oMathPara>
                </a14:m>
                <a:endParaRPr lang="zh-CN" altLang="en-US" sz="24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122788" y="2079626"/>
                <a:ext cx="7846187" cy="113806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57991" y="3304738"/>
                <a:ext cx="7521739" cy="1138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panose="02040503050406030204" pitchFamily="18"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num>
                        <m:den>
                          <m:r>
                            <a:rPr lang="en-US" altLang="zh-CN" sz="2400" i="1" smtClean="0">
                              <a:solidFill>
                                <a:srgbClr val="09405E"/>
                              </a:solidFill>
                              <a:latin typeface="Cambria Math" charset="0"/>
                            </a:rPr>
                            <m:t>𝜕</m:t>
                          </m:r>
                          <m:r>
                            <a:rPr lang="en-US" altLang="zh-CN" sz="2400" b="0" i="1" smtClean="0">
                              <a:solidFill>
                                <a:srgbClr val="09405E"/>
                              </a:solidFill>
                              <a:latin typeface="Cambria Math" charset="0"/>
                            </a:rPr>
                            <m:t>𝑏</m:t>
                          </m:r>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panose="02040503050406030204" pitchFamily="18" charset="0"/>
                            </a:rPr>
                            <m:t>𝑖</m:t>
                          </m:r>
                          <m:r>
                            <a:rPr lang="en-US" altLang="zh-CN" sz="2400" i="1">
                              <a:solidFill>
                                <a:srgbClr val="09405E"/>
                              </a:solidFill>
                              <a:latin typeface="Cambria Math" panose="02040503050406030204" pitchFamily="18" charset="0"/>
                            </a:rPr>
                            <m:t>=1</m:t>
                          </m:r>
                        </m:sub>
                        <m:sup>
                          <m:r>
                            <a:rPr lang="en-US" altLang="zh-CN" sz="2400" i="1">
                              <a:solidFill>
                                <a:srgbClr val="09405E"/>
                              </a:solidFill>
                              <a:latin typeface="Cambria Math" panose="02040503050406030204" pitchFamily="18" charset="0"/>
                            </a:rPr>
                            <m:t>𝑁</m:t>
                          </m:r>
                        </m:sup>
                        <m:e>
                          <m:d>
                            <m:dPr>
                              <m:ctrlPr>
                                <a:rPr lang="is-IS" altLang="zh-CN" sz="2400" i="1">
                                  <a:solidFill>
                                    <a:srgbClr val="09405E"/>
                                  </a:solidFill>
                                  <a:latin typeface="Cambria Math" panose="02040503050406030204" pitchFamily="18" charset="0"/>
                                </a:rPr>
                              </m:ctrlPr>
                            </m:dPr>
                            <m:e>
                              <m:sSubSup>
                                <m:sSubSupPr>
                                  <m:ctrlPr>
                                    <a:rPr lang="en-US" altLang="zh-CN" sz="2400" i="1">
                                      <a:solidFill>
                                        <a:srgbClr val="09405E"/>
                                      </a:solidFill>
                                      <a:latin typeface="Cambria Math" panose="02040503050406030204" pitchFamily="18"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r>
                                <a:rPr lang="en-US" altLang="zh-CN" sz="2400" i="1">
                                  <a:solidFill>
                                    <a:srgbClr val="09405E"/>
                                  </a:solidFill>
                                  <a:latin typeface="Cambria Math" charset="0"/>
                                </a:rPr>
                                <m:t>−</m:t>
                              </m:r>
                              <m:sSubSup>
                                <m:sSubSupPr>
                                  <m:ctrlPr>
                                    <a:rPr lang="en-US" altLang="zh-CN" sz="2400" i="1">
                                      <a:solidFill>
                                        <a:srgbClr val="09405E"/>
                                      </a:solidFill>
                                      <a:latin typeface="Cambria Math" panose="02040503050406030204" pitchFamily="18"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i="1">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e>
                          </m:d>
                        </m:e>
                      </m:nary>
                      <m:r>
                        <a:rPr lang="en-US" altLang="zh-CN" sz="2400" b="0" i="1" smtClean="0">
                          <a:solidFill>
                            <a:srgbClr val="09405E"/>
                          </a:solidFill>
                          <a:latin typeface="Cambria Math" charset="0"/>
                        </a:rPr>
                        <m:t>=0</m:t>
                      </m:r>
                    </m:oMath>
                  </m:oMathPara>
                </a14:m>
                <a:endParaRPr lang="zh-CN" altLang="en-US" sz="24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157991" y="3304738"/>
                <a:ext cx="7521739" cy="113806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122788" y="4363975"/>
                <a:ext cx="6829049" cy="9058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panose="02040503050406030204" pitchFamily="18"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num>
                        <m:den>
                          <m:r>
                            <a:rPr lang="en-US" altLang="zh-CN" sz="2400" i="1" smtClean="0">
                              <a:solidFill>
                                <a:srgbClr val="09405E"/>
                              </a:solidFill>
                              <a:latin typeface="Cambria Math" charset="0"/>
                            </a:rPr>
                            <m:t>𝜕</m:t>
                          </m:r>
                          <m:sSubSup>
                            <m:sSubSupPr>
                              <m:ctrlPr>
                                <a:rPr lang="en-US" altLang="zh-CN" sz="2400" i="1" smtClean="0">
                                  <a:solidFill>
                                    <a:srgbClr val="09405E"/>
                                  </a:solidFill>
                                  <a:latin typeface="Cambria Math" panose="02040503050406030204" pitchFamily="18" charset="0"/>
                                </a:rPr>
                              </m:ctrlPr>
                            </m:sSubSupPr>
                            <m:e>
                              <m:r>
                                <a:rPr lang="en-US" altLang="zh-CN" sz="2400" i="1" smtClean="0">
                                  <a:solidFill>
                                    <a:srgbClr val="09405E"/>
                                  </a:solidFill>
                                  <a:latin typeface="Cambria Math" charset="0"/>
                                  <a:ea typeface="Cambria Math" charset="0"/>
                                  <a:cs typeface="Cambria Math" charset="0"/>
                                </a:rPr>
                                <m:t>𝜉</m:t>
                              </m:r>
                            </m:e>
                            <m:sub>
                              <m:r>
                                <a:rPr lang="en-US" altLang="zh-CN" sz="2400" b="0" i="1" smtClean="0">
                                  <a:solidFill>
                                    <a:srgbClr val="09405E"/>
                                  </a:solidFill>
                                  <a:latin typeface="Cambria Math" charset="0"/>
                                </a:rPr>
                                <m:t>𝑖</m:t>
                              </m:r>
                            </m:sub>
                            <m:sup>
                              <m:r>
                                <a:rPr lang="en-US" altLang="zh-CN" sz="2400" i="1" smtClean="0">
                                  <a:solidFill>
                                    <a:srgbClr val="09405E"/>
                                  </a:solidFill>
                                  <a:latin typeface="Cambria Math" charset="0"/>
                                  <a:ea typeface="Cambria Math" charset="0"/>
                                  <a:cs typeface="Cambria Math" charset="0"/>
                                </a:rPr>
                                <m:t>∧</m:t>
                              </m:r>
                            </m:sup>
                          </m:sSubSup>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rPr>
                        <m:t>𝐶</m:t>
                      </m:r>
                      <m:r>
                        <a:rPr lang="en-US" altLang="zh-CN" sz="2400" b="0" i="1" smtClean="0">
                          <a:solidFill>
                            <a:srgbClr val="09405E"/>
                          </a:solidFill>
                          <a:latin typeface="Cambria Math" charset="0"/>
                        </a:rPr>
                        <m:t>−</m:t>
                      </m:r>
                      <m:sSubSup>
                        <m:sSubSupPr>
                          <m:ctrlPr>
                            <a:rPr lang="en-US" altLang="zh-CN" sz="2400" b="0" i="1" smtClean="0">
                              <a:solidFill>
                                <a:srgbClr val="09405E"/>
                              </a:solidFill>
                              <a:latin typeface="Cambria Math" panose="02040503050406030204" pitchFamily="18"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b="0" i="1" smtClean="0">
                              <a:solidFill>
                                <a:srgbClr val="09405E"/>
                              </a:solidFill>
                              <a:latin typeface="Cambria Math" charset="0"/>
                            </a:rPr>
                            <m:t>𝑖</m:t>
                          </m:r>
                        </m:sub>
                        <m:sup>
                          <m:r>
                            <a:rPr lang="en-US" altLang="zh-CN" sz="2400" b="0" i="1" smtClean="0">
                              <a:solidFill>
                                <a:srgbClr val="09405E"/>
                              </a:solidFill>
                              <a:latin typeface="Cambria Math" charset="0"/>
                              <a:ea typeface="Cambria Math" charset="0"/>
                              <a:cs typeface="Cambria Math" charset="0"/>
                            </a:rPr>
                            <m:t>∧</m:t>
                          </m:r>
                        </m:sup>
                      </m:sSubSup>
                      <m:r>
                        <a:rPr lang="en-US" altLang="zh-CN" sz="2400" b="0" i="1" smtClean="0">
                          <a:solidFill>
                            <a:srgbClr val="09405E"/>
                          </a:solidFill>
                          <a:latin typeface="Cambria Math" charset="0"/>
                        </a:rPr>
                        <m:t>+</m:t>
                      </m:r>
                      <m:sSubSup>
                        <m:sSubSupPr>
                          <m:ctrlPr>
                            <a:rPr lang="en-US" altLang="zh-CN" sz="2400" i="1">
                              <a:solidFill>
                                <a:srgbClr val="09405E"/>
                              </a:solidFill>
                              <a:latin typeface="Cambria Math" panose="02040503050406030204" pitchFamily="18" charset="0"/>
                            </a:rPr>
                          </m:ctrlPr>
                        </m:sSubSupPr>
                        <m:e>
                          <m:r>
                            <a:rPr lang="en-US" altLang="zh-CN" sz="2400" i="1">
                              <a:solidFill>
                                <a:srgbClr val="09405E"/>
                              </a:solidFill>
                              <a:latin typeface="Cambria Math" charset="0"/>
                            </a:rPr>
                            <m:t>𝜇</m:t>
                          </m:r>
                        </m:e>
                        <m:sub>
                          <m:r>
                            <a:rPr lang="en-US" altLang="zh-CN" sz="2400" i="1">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oMath>
                  </m:oMathPara>
                </a14:m>
                <a:endParaRPr lang="zh-CN" altLang="en-US" sz="24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122788" y="4363975"/>
                <a:ext cx="6829049" cy="90588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122788" y="5356908"/>
                <a:ext cx="6902787" cy="906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i="1" smtClean="0">
                              <a:solidFill>
                                <a:srgbClr val="09405E"/>
                              </a:solidFill>
                              <a:latin typeface="Cambria Math" panose="02040503050406030204" pitchFamily="18" charset="0"/>
                            </a:rPr>
                          </m:ctrlPr>
                        </m:fPr>
                        <m:num>
                          <m:r>
                            <a:rPr lang="en-US" altLang="zh-CN" sz="2400" i="1" smtClean="0">
                              <a:solidFill>
                                <a:srgbClr val="09405E"/>
                              </a:solidFill>
                              <a:latin typeface="Cambria Math" charset="0"/>
                            </a:rPr>
                            <m:t>𝜕</m:t>
                          </m:r>
                          <m:r>
                            <a:rPr lang="zh-CN" altLang="en-US" sz="2400" i="1">
                              <a:solidFill>
                                <a:srgbClr val="09405E"/>
                              </a:solidFill>
                              <a:latin typeface="Cambria Math" charset="0"/>
                            </a:rPr>
                            <m:t>𝐿</m:t>
                          </m:r>
                          <m:r>
                            <a:rPr lang="zh-CN" altLang="en-US" sz="2400">
                              <a:solidFill>
                                <a:srgbClr val="09405E"/>
                              </a:solidFill>
                              <a:latin typeface="Cambria Math" charset="0"/>
                            </a:rPr>
                            <m:t>(</m:t>
                          </m:r>
                          <m:r>
                            <a:rPr lang="zh-CN" altLang="en-US" sz="2400" b="1" i="1">
                              <a:solidFill>
                                <a:srgbClr val="09405E"/>
                              </a:solidFill>
                              <a:latin typeface="Cambria Math" charset="0"/>
                            </a:rPr>
                            <m:t>𝒘</m:t>
                          </m:r>
                          <m:r>
                            <a:rPr lang="zh-CN" altLang="en-US" sz="2400">
                              <a:solidFill>
                                <a:srgbClr val="09405E"/>
                              </a:solidFill>
                              <a:latin typeface="Cambria Math" charset="0"/>
                            </a:rPr>
                            <m:t>,</m:t>
                          </m:r>
                          <m:r>
                            <a:rPr lang="zh-CN" altLang="en-US" sz="2400" i="1">
                              <a:solidFill>
                                <a:srgbClr val="09405E"/>
                              </a:solidFill>
                              <a:latin typeface="Cambria Math" charset="0"/>
                            </a:rPr>
                            <m:t>𝑏</m:t>
                          </m:r>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𝝃</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𝝁</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num>
                        <m:den>
                          <m:r>
                            <a:rPr lang="en-US" altLang="zh-CN" sz="2400" i="1" smtClean="0">
                              <a:solidFill>
                                <a:srgbClr val="09405E"/>
                              </a:solidFill>
                              <a:latin typeface="Cambria Math" charset="0"/>
                            </a:rPr>
                            <m:t>𝜕</m:t>
                          </m:r>
                          <m:sSubSup>
                            <m:sSubSupPr>
                              <m:ctrlPr>
                                <a:rPr lang="en-US" altLang="zh-CN" sz="2400" i="1" smtClean="0">
                                  <a:solidFill>
                                    <a:srgbClr val="09405E"/>
                                  </a:solidFill>
                                  <a:latin typeface="Cambria Math" panose="02040503050406030204" pitchFamily="18" charset="0"/>
                                </a:rPr>
                              </m:ctrlPr>
                            </m:sSubSupPr>
                            <m:e>
                              <m:r>
                                <a:rPr lang="en-US" altLang="zh-CN" sz="2400" i="1" smtClean="0">
                                  <a:solidFill>
                                    <a:srgbClr val="09405E"/>
                                  </a:solidFill>
                                  <a:latin typeface="Cambria Math" charset="0"/>
                                  <a:ea typeface="Cambria Math" charset="0"/>
                                  <a:cs typeface="Cambria Math" charset="0"/>
                                </a:rPr>
                                <m:t>𝜉</m:t>
                              </m:r>
                            </m:e>
                            <m:sub>
                              <m:r>
                                <a:rPr lang="en-US" altLang="zh-CN" sz="2400" b="0" i="1" smtClean="0">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den>
                      </m:f>
                      <m:r>
                        <a:rPr lang="zh-CN" altLang="en-US" sz="2400" b="0" i="0">
                          <a:solidFill>
                            <a:srgbClr val="09405E"/>
                          </a:solidFill>
                          <a:latin typeface="Cambria Math" charset="0"/>
                        </a:rPr>
                        <m:t>=</m:t>
                      </m:r>
                      <m:r>
                        <a:rPr lang="en-US" altLang="zh-CN" sz="2400" b="0" i="1" smtClean="0">
                          <a:solidFill>
                            <a:srgbClr val="09405E"/>
                          </a:solidFill>
                          <a:latin typeface="Cambria Math" charset="0"/>
                        </a:rPr>
                        <m:t>0 </m:t>
                      </m:r>
                      <m:r>
                        <a:rPr lang="en-US" altLang="zh-CN" sz="2400" b="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rPr>
                        <m:t>𝐶</m:t>
                      </m:r>
                      <m:r>
                        <a:rPr lang="en-US" altLang="zh-CN" sz="2400" b="0" i="1" smtClean="0">
                          <a:solidFill>
                            <a:srgbClr val="09405E"/>
                          </a:solidFill>
                          <a:latin typeface="Cambria Math" charset="0"/>
                        </a:rPr>
                        <m:t>−</m:t>
                      </m:r>
                      <m:sSubSup>
                        <m:sSubSupPr>
                          <m:ctrlPr>
                            <a:rPr lang="en-US" altLang="zh-CN" sz="2400" b="0" i="1" smtClean="0">
                              <a:solidFill>
                                <a:srgbClr val="09405E"/>
                              </a:solidFill>
                              <a:latin typeface="Cambria Math" panose="02040503050406030204" pitchFamily="18" charset="0"/>
                            </a:rPr>
                          </m:ctrlPr>
                        </m:sSubSupPr>
                        <m:e>
                          <m:r>
                            <a:rPr lang="en-US" altLang="zh-CN" sz="2400" i="1">
                              <a:solidFill>
                                <a:srgbClr val="09405E"/>
                              </a:solidFill>
                              <a:latin typeface="Cambria Math" charset="0"/>
                              <a:ea typeface="Cambria Math" charset="0"/>
                              <a:cs typeface="Cambria Math" charset="0"/>
                            </a:rPr>
                            <m:t>𝛼</m:t>
                          </m:r>
                        </m:e>
                        <m:sub>
                          <m:r>
                            <a:rPr lang="en-US" altLang="zh-CN" sz="2400" b="0" i="1" smtClean="0">
                              <a:solidFill>
                                <a:srgbClr val="09405E"/>
                              </a:solidFill>
                              <a:latin typeface="Cambria Math" charset="0"/>
                            </a:rPr>
                            <m:t>𝑖</m:t>
                          </m:r>
                        </m:sub>
                        <m:sup>
                          <m:r>
                            <a:rPr lang="en-US" altLang="zh-CN" sz="2400" i="1">
                              <a:solidFill>
                                <a:srgbClr val="09405E"/>
                              </a:solidFill>
                              <a:latin typeface="Cambria Math" charset="0"/>
                              <a:ea typeface="Cambria Math" charset="0"/>
                              <a:cs typeface="Cambria Math" charset="0"/>
                            </a:rPr>
                            <m:t>∨</m:t>
                          </m:r>
                        </m:sup>
                      </m:sSubSup>
                      <m:r>
                        <a:rPr lang="en-US" altLang="zh-CN" sz="2400" b="0" i="1" smtClean="0">
                          <a:solidFill>
                            <a:srgbClr val="09405E"/>
                          </a:solidFill>
                          <a:latin typeface="Cambria Math" charset="0"/>
                        </a:rPr>
                        <m:t>+</m:t>
                      </m:r>
                      <m:sSubSup>
                        <m:sSubSupPr>
                          <m:ctrlPr>
                            <a:rPr lang="en-US" altLang="zh-CN" sz="2400" i="1">
                              <a:solidFill>
                                <a:srgbClr val="09405E"/>
                              </a:solidFill>
                              <a:latin typeface="Cambria Math" panose="02040503050406030204" pitchFamily="18" charset="0"/>
                            </a:rPr>
                          </m:ctrlPr>
                        </m:sSubSupPr>
                        <m:e>
                          <m:r>
                            <a:rPr lang="en-US" altLang="zh-CN" sz="2400" i="1">
                              <a:solidFill>
                                <a:srgbClr val="09405E"/>
                              </a:solidFill>
                              <a:latin typeface="Cambria Math" charset="0"/>
                            </a:rPr>
                            <m:t>𝜇</m:t>
                          </m:r>
                        </m:e>
                        <m:sub>
                          <m:r>
                            <a:rPr lang="en-US" altLang="zh-CN" sz="2400" i="1">
                              <a:solidFill>
                                <a:srgbClr val="09405E"/>
                              </a:solidFill>
                              <a:latin typeface="Cambria Math" charset="0"/>
                            </a:rPr>
                            <m:t>𝑖</m:t>
                          </m:r>
                        </m:sub>
                        <m:sup>
                          <m:r>
                            <a:rPr lang="en-US" altLang="zh-CN" sz="2400" i="1" smtClean="0">
                              <a:solidFill>
                                <a:srgbClr val="09405E"/>
                              </a:solidFill>
                              <a:latin typeface="Cambria Math" charset="0"/>
                              <a:ea typeface="Cambria Math" charset="0"/>
                              <a:cs typeface="Cambria Math" charset="0"/>
                            </a:rPr>
                            <m:t>∨</m:t>
                          </m:r>
                        </m:sup>
                      </m:sSubSup>
                    </m:oMath>
                  </m:oMathPara>
                </a14:m>
                <a:endParaRPr lang="zh-CN" altLang="en-US" sz="2400" dirty="0">
                  <a:solidFill>
                    <a:srgbClr val="09405E"/>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122788" y="5356908"/>
                <a:ext cx="6902787" cy="906082"/>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5843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152400" y="1014413"/>
                <a:ext cx="11906249" cy="5237271"/>
              </a:xfrm>
            </p:spPr>
            <p:txBody>
              <a:bodyPr/>
              <a:lstStyle/>
              <a:p>
                <a:r>
                  <a:rPr lang="zh-CN" altLang="en-US" dirty="0"/>
                  <a:t>将上述结论代入拉格朗日函数</a:t>
                </a:r>
                <a14:m>
                  <m:oMath xmlns:m="http://schemas.openxmlformats.org/officeDocument/2006/math">
                    <m:r>
                      <a:rPr lang="zh-CN" altLang="en-US" i="1">
                        <a:latin typeface="Cambria Math" charset="0"/>
                      </a:rPr>
                      <m:t>𝐿</m:t>
                    </m:r>
                    <m:r>
                      <a:rPr lang="zh-CN" altLang="en-US">
                        <a:latin typeface="Cambria Math" charset="0"/>
                      </a:rPr>
                      <m:t>(</m:t>
                    </m:r>
                    <m:r>
                      <a:rPr lang="zh-CN" altLang="en-US" b="1" i="1">
                        <a:latin typeface="Cambria Math" charset="0"/>
                      </a:rPr>
                      <m:t>𝒘</m:t>
                    </m:r>
                    <m:r>
                      <a:rPr lang="zh-CN" altLang="en-US">
                        <a:latin typeface="Cambria Math" charset="0"/>
                      </a:rPr>
                      <m:t>,</m:t>
                    </m:r>
                    <m:r>
                      <a:rPr lang="zh-CN" altLang="en-US" i="1">
                        <a:latin typeface="Cambria Math" charset="0"/>
                      </a:rPr>
                      <m:t>𝑏</m:t>
                    </m:r>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𝜶</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𝜶</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𝝃</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𝝃</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𝝁</m:t>
                        </m:r>
                      </m:e>
                      <m:sup>
                        <m:r>
                          <a:rPr lang="zh-CN" altLang="en-US">
                            <a:latin typeface="Cambria Math" charset="0"/>
                          </a:rPr>
                          <m:t>∨</m:t>
                        </m:r>
                      </m:sup>
                    </m:sSup>
                    <m:r>
                      <a:rPr lang="zh-CN" altLang="en-US">
                        <a:latin typeface="Cambria Math" charset="0"/>
                      </a:rPr>
                      <m:t>,</m:t>
                    </m:r>
                    <m:sSup>
                      <m:sSupPr>
                        <m:ctrlPr>
                          <a:rPr lang="zh-CN" altLang="en-US" i="1">
                            <a:latin typeface="Cambria Math" panose="02040503050406030204" pitchFamily="18" charset="0"/>
                          </a:rPr>
                        </m:ctrlPr>
                      </m:sSupPr>
                      <m:e>
                        <m:r>
                          <a:rPr lang="zh-CN" altLang="en-US" b="1" i="1">
                            <a:latin typeface="Cambria Math" charset="0"/>
                          </a:rPr>
                          <m:t>𝝁</m:t>
                        </m:r>
                      </m:e>
                      <m:sup>
                        <m:r>
                          <a:rPr lang="zh-CN" altLang="en-US">
                            <a:latin typeface="Cambria Math" charset="0"/>
                          </a:rPr>
                          <m:t>∧</m:t>
                        </m:r>
                      </m:sup>
                    </m:sSup>
                    <m:r>
                      <a:rPr lang="zh-CN" altLang="en-US">
                        <a:latin typeface="Cambria Math" charset="0"/>
                      </a:rPr>
                      <m:t>)</m:t>
                    </m:r>
                  </m:oMath>
                </a14:m>
                <a:r>
                  <a:rPr lang="zh-CN" altLang="en-US" dirty="0"/>
                  <a:t>，得到对偶问题：</a:t>
                </a:r>
                <a:endParaRPr lang="en-US" altLang="zh-CN" dirty="0"/>
              </a:p>
              <a:p>
                <a:pPr lvl="1"/>
                <a:endParaRPr kumimoji="1" lang="en-US" altLang="zh-CN" dirty="0"/>
              </a:p>
              <a:p>
                <a:endParaRPr kumimoji="1" lang="en-US" altLang="zh-CN" dirty="0"/>
              </a:p>
              <a:p>
                <a:endParaRPr kumimoji="1" lang="en-US" altLang="zh-CN" dirty="0"/>
              </a:p>
              <a:p>
                <a:endParaRPr kumimoji="1" lang="en-US" altLang="zh-CN" dirty="0"/>
              </a:p>
              <a:p>
                <a:pPr lvl="1"/>
                <a:endParaRPr kumimoji="1" lang="en-US" altLang="zh-CN" dirty="0"/>
              </a:p>
              <a:p>
                <a:pPr lvl="1"/>
                <a:endParaRPr lang="en-US" altLang="zh-CN" dirty="0"/>
              </a:p>
              <a:p>
                <a:r>
                  <a:rPr lang="zh-CN" altLang="en-US" dirty="0"/>
                  <a:t>去掉负号，将上述目标函数中的</a:t>
                </a:r>
                <a:r>
                  <a:rPr lang="en-US" altLang="zh-CN" dirty="0"/>
                  <a:t>max</a:t>
                </a:r>
                <a:r>
                  <a:rPr lang="zh-CN" altLang="en-US" dirty="0"/>
                  <a:t>换成</a:t>
                </a:r>
                <a:r>
                  <a:rPr lang="en-US" altLang="zh-CN" dirty="0"/>
                  <a:t>min</a:t>
                </a:r>
                <a:r>
                  <a:rPr lang="zh-CN" altLang="en-US" dirty="0"/>
                  <a:t>，得到等价问题：</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152400" y="1014413"/>
                <a:ext cx="11906249" cy="5237271"/>
              </a:xfrm>
              <a:blipFill rotWithShape="0">
                <a:blip r:embed="rId2"/>
                <a:stretch>
                  <a:fillRect l="-870" r="-404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SVR</a:t>
            </a:r>
            <a:r>
              <a:rPr kumimoji="1" lang="zh-CN" altLang="en-US" dirty="0"/>
              <a:t>的对偶问题</a:t>
            </a:r>
          </a:p>
        </p:txBody>
      </p:sp>
      <mc:AlternateContent xmlns:mc="http://schemas.openxmlformats.org/markup-compatibility/2006" xmlns:a14="http://schemas.microsoft.com/office/drawing/2010/main">
        <mc:Choice Requires="a14">
          <p:sp>
            <p:nvSpPr>
              <p:cNvPr id="4" name="矩形 3"/>
              <p:cNvSpPr/>
              <p:nvPr/>
            </p:nvSpPr>
            <p:spPr>
              <a:xfrm>
                <a:off x="1152210" y="1646438"/>
                <a:ext cx="9887579"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mr-IN" altLang="zh-CN" sz="2400" i="1" smtClean="0">
                              <a:solidFill>
                                <a:srgbClr val="09405E"/>
                              </a:solidFill>
                              <a:latin typeface="Cambria Math" panose="02040503050406030204" pitchFamily="18" charset="0"/>
                            </a:rPr>
                          </m:ctrlPr>
                        </m:funcPr>
                        <m:fName>
                          <m:limLow>
                            <m:limLowPr>
                              <m:ctrlPr>
                                <a:rPr lang="mr-IN" altLang="zh-CN" sz="2400" i="1">
                                  <a:solidFill>
                                    <a:srgbClr val="09405E"/>
                                  </a:solidFill>
                                  <a:latin typeface="Cambria Math" panose="02040503050406030204" pitchFamily="18" charset="0"/>
                                </a:rPr>
                              </m:ctrlPr>
                            </m:limLowPr>
                            <m:e>
                              <m:r>
                                <m:rPr>
                                  <m:sty m:val="p"/>
                                </m:rPr>
                                <a:rPr lang="mr-IN" altLang="zh-CN" sz="2400">
                                  <a:solidFill>
                                    <a:srgbClr val="09405E"/>
                                  </a:solidFill>
                                  <a:latin typeface="Cambria Math" charset="0"/>
                                </a:rPr>
                                <m:t>max</m:t>
                              </m:r>
                            </m:e>
                            <m:lim>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lim>
                          </m:limLow>
                        </m:fName>
                        <m:e>
                          <m:d>
                            <m:dPr>
                              <m:ctrlPr>
                                <a:rPr lang="is-IS" altLang="zh-CN" sz="2400" i="1">
                                  <a:solidFill>
                                    <a:srgbClr val="09405E"/>
                                  </a:solidFill>
                                  <a:latin typeface="Cambria Math" panose="02040503050406030204" pitchFamily="18" charset="0"/>
                                </a:rPr>
                              </m:ctrlPr>
                            </m:dPr>
                            <m:e>
                              <m:r>
                                <a:rPr lang="en-US" altLang="zh-CN" sz="2400" b="0" i="1" smtClean="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d>
                                    <m:dPr>
                                      <m:ctrlPr>
                                        <a:rPr lang="is-IS" altLang="zh-CN" sz="2400" i="1" smtClean="0">
                                          <a:solidFill>
                                            <a:srgbClr val="09405E"/>
                                          </a:solidFill>
                                          <a:latin typeface="Cambria Math" panose="02040503050406030204" pitchFamily="18" charset="0"/>
                                        </a:rPr>
                                      </m:ctrlPr>
                                    </m:dPr>
                                    <m:e>
                                      <m:d>
                                        <m:dPr>
                                          <m:ctrlPr>
                                            <a:rPr lang="is-IS" altLang="zh-CN" sz="2400" i="1" smtClean="0">
                                              <a:solidFill>
                                                <a:srgbClr val="09405E"/>
                                              </a:solidFill>
                                              <a:latin typeface="Cambria Math" panose="02040503050406030204" pitchFamily="18" charset="0"/>
                                            </a:rPr>
                                          </m:ctrlPr>
                                        </m:dPr>
                                        <m:e>
                                          <m:r>
                                            <a:rPr lang="is-IS" altLang="zh-CN" sz="2400" i="1" smtClean="0">
                                              <a:solidFill>
                                                <a:srgbClr val="09405E"/>
                                              </a:solidFill>
                                              <a:latin typeface="Cambria Math" charset="0"/>
                                              <a:ea typeface="Cambria Math" charset="0"/>
                                              <a:cs typeface="Cambria Math" charset="0"/>
                                            </a:rPr>
                                            <m:t>𝜖</m:t>
                                          </m:r>
                                          <m:r>
                                            <a:rPr lang="en-US" altLang="zh-CN" sz="2400" b="0" i="1" smtClean="0">
                                              <a:solidFill>
                                                <a:srgbClr val="09405E"/>
                                              </a:solidFill>
                                              <a:latin typeface="Cambria Math" charset="0"/>
                                              <a:ea typeface="Cambria Math" charset="0"/>
                                              <a:cs typeface="Cambria Math" charset="0"/>
                                            </a:rPr>
                                            <m:t>−</m:t>
                                          </m:r>
                                          <m:sSub>
                                            <m:sSubPr>
                                              <m:ctrlPr>
                                                <a:rPr lang="en-US" altLang="zh-CN" sz="2400" b="0" i="1" smtClean="0">
                                                  <a:solidFill>
                                                    <a:srgbClr val="09405E"/>
                                                  </a:solidFill>
                                                  <a:latin typeface="Cambria Math" panose="02040503050406030204" pitchFamily="18" charset="0"/>
                                                  <a:ea typeface="Cambria Math" charset="0"/>
                                                  <a:cs typeface="Cambria Math" charset="0"/>
                                                </a:rPr>
                                              </m:ctrlPr>
                                            </m:sSubPr>
                                            <m:e>
                                              <m:r>
                                                <a:rPr lang="en-US" altLang="zh-CN" sz="2400" b="0" i="1" smtClean="0">
                                                  <a:solidFill>
                                                    <a:srgbClr val="09405E"/>
                                                  </a:solidFill>
                                                  <a:latin typeface="Cambria Math" charset="0"/>
                                                  <a:ea typeface="Cambria Math" charset="0"/>
                                                  <a:cs typeface="Cambria Math" charset="0"/>
                                                </a:rPr>
                                                <m:t>𝑦</m:t>
                                              </m:r>
                                            </m:e>
                                            <m:sub>
                                              <m:r>
                                                <a:rPr lang="en-US" altLang="zh-CN" sz="2400" b="0" i="1" smtClean="0">
                                                  <a:solidFill>
                                                    <a:srgbClr val="09405E"/>
                                                  </a:solidFill>
                                                  <a:latin typeface="Cambria Math" charset="0"/>
                                                  <a:ea typeface="Cambria Math" charset="0"/>
                                                  <a:cs typeface="Cambria Math" charset="0"/>
                                                </a:rPr>
                                                <m:t>𝑖</m:t>
                                              </m:r>
                                            </m:sub>
                                          </m:sSub>
                                        </m:e>
                                      </m:d>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b="0" i="1" smtClean="0">
                                          <a:solidFill>
                                            <a:srgbClr val="09405E"/>
                                          </a:solidFill>
                                          <a:latin typeface="Cambria Math" charset="0"/>
                                        </a:rPr>
                                        <m:t>+</m:t>
                                      </m:r>
                                      <m:d>
                                        <m:dPr>
                                          <m:ctrlPr>
                                            <a:rPr lang="is-IS" altLang="zh-CN" sz="2400" i="1">
                                              <a:solidFill>
                                                <a:srgbClr val="09405E"/>
                                              </a:solidFill>
                                              <a:latin typeface="Cambria Math" panose="02040503050406030204" pitchFamily="18" charset="0"/>
                                            </a:rPr>
                                          </m:ctrlPr>
                                        </m:dPr>
                                        <m:e>
                                          <m:r>
                                            <a:rPr lang="is-IS" altLang="zh-CN" sz="2400" i="1">
                                              <a:solidFill>
                                                <a:srgbClr val="09405E"/>
                                              </a:solidFill>
                                              <a:latin typeface="Cambria Math" charset="0"/>
                                              <a:ea typeface="Cambria Math" charset="0"/>
                                              <a:cs typeface="Cambria Math" charset="0"/>
                                            </a:rPr>
                                            <m:t>𝜖</m:t>
                                          </m:r>
                                          <m:r>
                                            <a:rPr lang="en-US" altLang="zh-CN" sz="2400" b="0" i="1" smtClean="0">
                                              <a:solidFill>
                                                <a:srgbClr val="09405E"/>
                                              </a:solidFill>
                                              <a:latin typeface="Cambria Math" charset="0"/>
                                              <a:ea typeface="Cambria Math" charset="0"/>
                                              <a:cs typeface="Cambria Math" charset="0"/>
                                            </a:rPr>
                                            <m:t>+</m:t>
                                          </m:r>
                                          <m:sSub>
                                            <m:sSubPr>
                                              <m:ctrlPr>
                                                <a:rPr lang="en-US" altLang="zh-CN" sz="2400" i="1">
                                                  <a:solidFill>
                                                    <a:srgbClr val="09405E"/>
                                                  </a:solidFill>
                                                  <a:latin typeface="Cambria Math" panose="02040503050406030204" pitchFamily="18"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𝑦</m:t>
                                              </m:r>
                                            </m:e>
                                            <m:sub>
                                              <m:r>
                                                <a:rPr lang="en-US" altLang="zh-CN" sz="2400" i="1">
                                                  <a:solidFill>
                                                    <a:srgbClr val="09405E"/>
                                                  </a:solidFill>
                                                  <a:latin typeface="Cambria Math" charset="0"/>
                                                  <a:ea typeface="Cambria Math" charset="0"/>
                                                  <a:cs typeface="Cambria Math" charset="0"/>
                                                </a:rPr>
                                                <m:t>𝑖</m:t>
                                              </m:r>
                                            </m:sub>
                                          </m:sSub>
                                        </m:e>
                                      </m:d>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e>
                              </m:nary>
                              <m:r>
                                <a:rPr lang="en-US" altLang="zh-CN" sz="2400" i="1">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f>
                                    <m:fPr>
                                      <m:ctrlPr>
                                        <a:rPr lang="bg-BG" altLang="zh-CN" sz="2400" i="1" smtClean="0">
                                          <a:solidFill>
                                            <a:srgbClr val="09405E"/>
                                          </a:solidFill>
                                          <a:latin typeface="Cambria Math" panose="02040503050406030204" pitchFamily="18" charset="0"/>
                                        </a:rPr>
                                      </m:ctrlPr>
                                    </m:fPr>
                                    <m:num>
                                      <m:r>
                                        <a:rPr lang="en-US" altLang="zh-CN" sz="2400" b="0" i="1" smtClean="0">
                                          <a:solidFill>
                                            <a:srgbClr val="09405E"/>
                                          </a:solidFill>
                                          <a:latin typeface="Cambria Math" charset="0"/>
                                        </a:rPr>
                                        <m:t>1</m:t>
                                      </m:r>
                                    </m:num>
                                    <m:den>
                                      <m:r>
                                        <a:rPr lang="en-US" altLang="zh-CN" sz="2400" b="0" i="1" smtClean="0">
                                          <a:solidFill>
                                            <a:srgbClr val="09405E"/>
                                          </a:solidFill>
                                          <a:latin typeface="Cambria Math" charset="0"/>
                                        </a:rPr>
                                        <m:t>2</m:t>
                                      </m:r>
                                    </m:den>
                                  </m:f>
                                </m:e>
                              </m:nary>
                              <m:d>
                                <m:dPr>
                                  <m:ctrlPr>
                                    <a:rPr lang="is-IS" altLang="zh-CN" sz="2400" i="1">
                                      <a:solidFill>
                                        <a:srgbClr val="09405E"/>
                                      </a:solidFill>
                                      <a:latin typeface="Cambria Math" panose="02040503050406030204" pitchFamily="18" charset="0"/>
                                    </a:rPr>
                                  </m:ctrlPr>
                                </m:dPr>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d>
                                <m:dPr>
                                  <m:ctrlPr>
                                    <a:rPr lang="is-IS" altLang="zh-CN" sz="2400" i="1">
                                      <a:solidFill>
                                        <a:srgbClr val="09405E"/>
                                      </a:solidFill>
                                      <a:latin typeface="Cambria Math" panose="02040503050406030204" pitchFamily="18" charset="0"/>
                                    </a:rPr>
                                  </m:ctrlPr>
                                </m:dPr>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en-US" altLang="zh-CN" sz="2400" b="0" i="1" smtClean="0">
                                          <a:solidFill>
                                            <a:srgbClr val="09405E"/>
                                          </a:solidFill>
                                          <a:latin typeface="Cambria Math" charset="0"/>
                                        </a:rPr>
                                        <m:t>𝑗</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en-US" altLang="zh-CN" sz="2400" b="0" i="1" smtClean="0">
                                          <a:solidFill>
                                            <a:srgbClr val="09405E"/>
                                          </a:solidFill>
                                          <a:latin typeface="Cambria Math" charset="0"/>
                                        </a:rPr>
                                        <m:t>𝑗</m:t>
                                      </m:r>
                                    </m:sub>
                                    <m:sup>
                                      <m:r>
                                        <a:rPr lang="zh-CN" altLang="en-US" sz="2400">
                                          <a:solidFill>
                                            <a:srgbClr val="09405E"/>
                                          </a:solidFill>
                                          <a:latin typeface="Cambria Math" charset="0"/>
                                        </a:rPr>
                                        <m:t>∨</m:t>
                                      </m:r>
                                    </m:sup>
                                  </m:sSubSup>
                                </m:e>
                              </m:d>
                              <m:sSubSup>
                                <m:sSubSupPr>
                                  <m:ctrlPr>
                                    <a:rPr lang="en-US" altLang="zh-CN" sz="2400" i="1" smtClean="0">
                                      <a:solidFill>
                                        <a:srgbClr val="09405E"/>
                                      </a:solidFill>
                                      <a:latin typeface="Cambria Math" panose="02040503050406030204" pitchFamily="18" charset="0"/>
                                    </a:rPr>
                                  </m:ctrlPr>
                                </m:sSubSupPr>
                                <m:e>
                                  <m:r>
                                    <a:rPr lang="en-US" altLang="zh-CN" sz="2400" b="1" i="1" smtClean="0">
                                      <a:solidFill>
                                        <a:srgbClr val="09405E"/>
                                      </a:solidFill>
                                      <a:latin typeface="Cambria Math" charset="0"/>
                                    </a:rPr>
                                    <m:t>𝒙</m:t>
                                  </m:r>
                                </m:e>
                                <m:sub>
                                  <m:r>
                                    <a:rPr lang="en-US" altLang="zh-CN" sz="2400" b="0" i="1" smtClean="0">
                                      <a:solidFill>
                                        <a:srgbClr val="09405E"/>
                                      </a:solidFill>
                                      <a:latin typeface="Cambria Math" charset="0"/>
                                    </a:rPr>
                                    <m:t>𝑖</m:t>
                                  </m:r>
                                </m:sub>
                                <m:sup>
                                  <m:r>
                                    <m:rPr>
                                      <m:sty m:val="p"/>
                                    </m:rPr>
                                    <a:rPr lang="en-US" altLang="zh-CN" sz="2400" b="0" i="0" smtClean="0">
                                      <a:solidFill>
                                        <a:srgbClr val="09405E"/>
                                      </a:solidFill>
                                      <a:latin typeface="Cambria Math" charset="0"/>
                                    </a:rPr>
                                    <m:t>T</m:t>
                                  </m:r>
                                </m:sup>
                              </m:sSubSup>
                              <m:sSub>
                                <m:sSubPr>
                                  <m:ctrlPr>
                                    <a:rPr lang="en-US" altLang="zh-CN" sz="2400" i="1" smtClean="0">
                                      <a:solidFill>
                                        <a:srgbClr val="09405E"/>
                                      </a:solidFill>
                                      <a:latin typeface="Cambria Math" panose="02040503050406030204" pitchFamily="18" charset="0"/>
                                    </a:rPr>
                                  </m:ctrlPr>
                                </m:sSubPr>
                                <m:e>
                                  <m:r>
                                    <a:rPr lang="en-US" altLang="zh-CN" sz="2400" b="1" i="1" smtClean="0">
                                      <a:solidFill>
                                        <a:srgbClr val="09405E"/>
                                      </a:solidFill>
                                      <a:latin typeface="Cambria Math" charset="0"/>
                                    </a:rPr>
                                    <m:t>𝒙</m:t>
                                  </m:r>
                                </m:e>
                                <m:sub>
                                  <m:r>
                                    <a:rPr lang="en-US" altLang="zh-CN" sz="2400" b="0" i="1" smtClean="0">
                                      <a:solidFill>
                                        <a:srgbClr val="09405E"/>
                                      </a:solidFill>
                                      <a:latin typeface="Cambria Math" charset="0"/>
                                    </a:rPr>
                                    <m:t>𝑗</m:t>
                                  </m:r>
                                </m:sub>
                              </m:sSub>
                            </m:e>
                          </m:d>
                        </m:e>
                      </m:func>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1152210" y="1646438"/>
                <a:ext cx="9887579"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016470" y="2747945"/>
                <a:ext cx="2824363" cy="10384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s</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r>
                        <m:rPr>
                          <m:sty m:val="p"/>
                        </m:rP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t</m:t>
                      </m:r>
                      <m:r>
                        <a:rPr kumimoji="0" lang="en-US" altLang="zh-CN" sz="2400" b="0" i="0"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nary>
                        <m:naryPr>
                          <m:chr m:val="∑"/>
                          <m:limLoc m:val="undOvr"/>
                          <m:ctrlPr>
                            <a:rPr lang="zh-CN" altLang="zh-CN" sz="2400" i="1">
                              <a:solidFill>
                                <a:srgbClr val="09405E"/>
                              </a:solidFill>
                              <a:latin typeface="Cambria Math" panose="02040503050406030204" pitchFamily="18" charset="0"/>
                            </a:rPr>
                          </m:ctrlPr>
                        </m:naryPr>
                        <m:sub>
                          <m:r>
                            <a:rPr lang="en-US" altLang="zh-CN" sz="2400" i="1">
                              <a:solidFill>
                                <a:srgbClr val="09405E"/>
                              </a:solidFill>
                              <a:latin typeface="Cambria Math" charset="0"/>
                            </a:rPr>
                            <m:t>𝑖</m:t>
                          </m:r>
                          <m:r>
                            <a:rPr lang="en-US" altLang="zh-CN" sz="2400" i="1">
                              <a:solidFill>
                                <a:srgbClr val="09405E"/>
                              </a:solidFill>
                              <a:latin typeface="Cambria Math" charset="0"/>
                            </a:rPr>
                            <m:t>=1</m:t>
                          </m:r>
                        </m:sub>
                        <m:sup>
                          <m:r>
                            <a:rPr lang="en-US" altLang="zh-CN" sz="2400" i="1">
                              <a:solidFill>
                                <a:srgbClr val="09405E"/>
                              </a:solidFill>
                              <a:latin typeface="Cambria Math" charset="0"/>
                            </a:rPr>
                            <m:t>𝑁</m:t>
                          </m:r>
                        </m:sup>
                        <m:e>
                          <m:d>
                            <m:dPr>
                              <m:ctrlPr>
                                <a:rPr lang="is-IS" altLang="zh-CN" sz="2400" i="1" smtClean="0">
                                  <a:solidFill>
                                    <a:srgbClr val="09405E"/>
                                  </a:solidFill>
                                  <a:latin typeface="Cambria Math" panose="02040503050406030204" pitchFamily="18" charset="0"/>
                                </a:rPr>
                              </m:ctrlPr>
                            </m:dPr>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e>
                      </m:nary>
                      <m:r>
                        <a:rPr lang="en-US" altLang="zh-CN" sz="2400" i="1">
                          <a:solidFill>
                            <a:srgbClr val="09405E"/>
                          </a:solidFill>
                          <a:latin typeface="Cambria Math" charset="0"/>
                        </a:rPr>
                        <m:t>=0</m:t>
                      </m:r>
                    </m:oMath>
                  </m:oMathPara>
                </a14:m>
                <a:endParaRPr lang="zh-CN" altLang="en-US" sz="2400" dirty="0">
                  <a:solidFill>
                    <a:srgbClr val="09405E"/>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016470" y="2747945"/>
                <a:ext cx="2824363" cy="1038489"/>
              </a:xfrm>
              <a:prstGeom prst="rect">
                <a:avLst/>
              </a:prstGeom>
              <a:blipFill rotWithShape="0">
                <a:blip r:embed="rId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342710" y="3867654"/>
                <a:ext cx="4236481" cy="469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i="1" smtClean="0">
                              <a:solidFill>
                                <a:srgbClr val="09405E"/>
                              </a:solidFill>
                              <a:latin typeface="Cambria Math" panose="02040503050406030204" pitchFamily="18" charset="0"/>
                            </a:rPr>
                          </m:ctrlPr>
                        </m:sSubSupPr>
                        <m:e>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zh-CN" altLang="en-US" sz="2400" i="1">
                          <a:solidFill>
                            <a:srgbClr val="09405E"/>
                          </a:solidFill>
                          <a:latin typeface="Cambria Math" charset="0"/>
                        </a:rPr>
                        <m:t> </m:t>
                      </m:r>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342710" y="3867654"/>
                <a:ext cx="4236481" cy="469167"/>
              </a:xfrm>
              <a:prstGeom prst="rect">
                <a:avLst/>
              </a:prstGeom>
              <a:blipFill rotWithShape="0">
                <a:blip r:embed="rId5"/>
                <a:stretch>
                  <a:fillRect t="-100000" b="-1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342710" y="4485707"/>
                <a:ext cx="4169155" cy="469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9405E"/>
                          </a:solidFill>
                          <a:latin typeface="Cambria Math" charset="0"/>
                        </a:rPr>
                        <m:t>0</m:t>
                      </m:r>
                      <m:r>
                        <a:rPr lang="en-US" altLang="zh-CN" sz="2400" b="0" i="1" smtClean="0">
                          <a:solidFill>
                            <a:srgbClr val="09405E"/>
                          </a:solidFill>
                          <a:latin typeface="Cambria Math" charset="0"/>
                          <a:ea typeface="Cambria Math" charset="0"/>
                          <a:cs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i="1" smtClean="0">
                          <a:solidFill>
                            <a:srgbClr val="09405E"/>
                          </a:solidFill>
                          <a:latin typeface="Cambria Math" charset="0"/>
                          <a:ea typeface="Cambria Math" charset="0"/>
                          <a:cs typeface="Cambria Math" charset="0"/>
                        </a:rPr>
                        <m:t>≤</m:t>
                      </m:r>
                      <m:r>
                        <a:rPr lang="en-US" altLang="zh-CN" sz="2400" b="0" i="1" smtClean="0">
                          <a:solidFill>
                            <a:srgbClr val="09405E"/>
                          </a:solidFill>
                          <a:latin typeface="Cambria Math" charset="0"/>
                          <a:ea typeface="Cambria Math" charset="0"/>
                          <a:cs typeface="Cambria Math" charset="0"/>
                        </a:rPr>
                        <m:t>𝐶</m:t>
                      </m:r>
                      <m:r>
                        <a:rPr lang="en-US" altLang="zh-CN" sz="2400" b="0" i="1" smtClean="0">
                          <a:solidFill>
                            <a:srgbClr val="09405E"/>
                          </a:solidFill>
                          <a:latin typeface="Cambria Math" charset="0"/>
                          <a:ea typeface="Cambria Math" charset="0"/>
                          <a:cs typeface="Cambria Math" charset="0"/>
                        </a:rPr>
                        <m:t>,   </m:t>
                      </m:r>
                      <m:r>
                        <a:rPr lang="en-US" altLang="zh-CN" sz="2400" b="0" i="1" smtClean="0">
                          <a:solidFill>
                            <a:srgbClr val="09405E"/>
                          </a:solidFill>
                          <a:latin typeface="Cambria Math" charset="0"/>
                          <a:ea typeface="Cambria Math" charset="0"/>
                          <a:cs typeface="Cambria Math" charset="0"/>
                        </a:rPr>
                        <m:t>𝑖</m:t>
                      </m:r>
                      <m:r>
                        <a:rPr lang="en-US" altLang="zh-CN" sz="2400" b="0" i="1" smtClean="0">
                          <a:solidFill>
                            <a:srgbClr val="09405E"/>
                          </a:solidFill>
                          <a:latin typeface="Cambria Math" charset="0"/>
                          <a:ea typeface="Cambria Math" charset="0"/>
                          <a:cs typeface="Cambria Math" charset="0"/>
                        </a:rPr>
                        <m:t>=1,2,…,</m:t>
                      </m:r>
                      <m:r>
                        <a:rPr lang="en-US" altLang="zh-CN" sz="2400" b="0" i="1" smtClean="0">
                          <a:solidFill>
                            <a:srgbClr val="09405E"/>
                          </a:solidFill>
                          <a:latin typeface="Cambria Math" charset="0"/>
                          <a:ea typeface="Cambria Math" charset="0"/>
                          <a:cs typeface="Cambria Math" charset="0"/>
                        </a:rPr>
                        <m:t>𝑁</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342710" y="4485707"/>
                <a:ext cx="4169155" cy="469167"/>
              </a:xfrm>
              <a:prstGeom prst="rect">
                <a:avLst/>
              </a:prstGeom>
              <a:blipFill rotWithShape="0">
                <a:blip r:embed="rId6"/>
                <a:stretch>
                  <a:fillRect t="-101299" b="-1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117088" y="5512882"/>
                <a:ext cx="9382184"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mr-IN" altLang="zh-CN" sz="2400" i="1" smtClean="0">
                              <a:solidFill>
                                <a:srgbClr val="09405E"/>
                              </a:solidFill>
                              <a:latin typeface="Cambria Math" panose="02040503050406030204" pitchFamily="18" charset="0"/>
                            </a:rPr>
                          </m:ctrlPr>
                        </m:funcPr>
                        <m:fName>
                          <m:limLow>
                            <m:limLowPr>
                              <m:ctrlPr>
                                <a:rPr lang="mr-IN" altLang="zh-CN" sz="2400" i="1">
                                  <a:solidFill>
                                    <a:srgbClr val="09405E"/>
                                  </a:solidFill>
                                  <a:latin typeface="Cambria Math" panose="02040503050406030204" pitchFamily="18" charset="0"/>
                                </a:rPr>
                              </m:ctrlPr>
                            </m:limLowPr>
                            <m:e>
                              <m:r>
                                <m:rPr>
                                  <m:sty m:val="p"/>
                                </m:rPr>
                                <a:rPr lang="mr-IN" altLang="zh-CN" sz="2400">
                                  <a:solidFill>
                                    <a:srgbClr val="09405E"/>
                                  </a:solidFill>
                                  <a:latin typeface="Cambria Math" charset="0"/>
                                </a:rPr>
                                <m:t>m</m:t>
                              </m:r>
                              <m:r>
                                <m:rPr>
                                  <m:sty m:val="p"/>
                                </m:rPr>
                                <a:rPr lang="en-US" altLang="zh-CN" sz="2400" b="0" i="0" smtClean="0">
                                  <a:solidFill>
                                    <a:srgbClr val="09405E"/>
                                  </a:solidFill>
                                  <a:latin typeface="Cambria Math" charset="0"/>
                                </a:rPr>
                                <m:t>in</m:t>
                              </m:r>
                            </m:e>
                            <m:lim>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r>
                                <a:rPr lang="zh-CN" altLang="en-US" sz="2400">
                                  <a:solidFill>
                                    <a:srgbClr val="09405E"/>
                                  </a:solidFill>
                                  <a:latin typeface="Cambria Math" charset="0"/>
                                </a:rPr>
                                <m:t>,</m:t>
                              </m:r>
                              <m:sSup>
                                <m:sSupPr>
                                  <m:ctrlPr>
                                    <a:rPr lang="zh-CN" altLang="en-US" sz="2400" i="1">
                                      <a:solidFill>
                                        <a:srgbClr val="09405E"/>
                                      </a:solidFill>
                                      <a:latin typeface="Cambria Math" panose="02040503050406030204" pitchFamily="18" charset="0"/>
                                    </a:rPr>
                                  </m:ctrlPr>
                                </m:sSupPr>
                                <m:e>
                                  <m:r>
                                    <a:rPr lang="zh-CN" altLang="en-US" sz="2400" b="1" i="1">
                                      <a:solidFill>
                                        <a:srgbClr val="09405E"/>
                                      </a:solidFill>
                                      <a:latin typeface="Cambria Math" charset="0"/>
                                    </a:rPr>
                                    <m:t>𝜶</m:t>
                                  </m:r>
                                </m:e>
                                <m:sup>
                                  <m:r>
                                    <a:rPr lang="zh-CN" altLang="en-US" sz="2400">
                                      <a:solidFill>
                                        <a:srgbClr val="09405E"/>
                                      </a:solidFill>
                                      <a:latin typeface="Cambria Math" charset="0"/>
                                    </a:rPr>
                                    <m:t>∧</m:t>
                                  </m:r>
                                </m:sup>
                              </m:sSup>
                            </m:lim>
                          </m:limLow>
                        </m:fName>
                        <m:e>
                          <m:d>
                            <m:dPr>
                              <m:ctrlPr>
                                <a:rPr lang="is-IS" altLang="zh-CN" sz="2400" i="1">
                                  <a:solidFill>
                                    <a:srgbClr val="09405E"/>
                                  </a:solidFill>
                                  <a:latin typeface="Cambria Math" panose="02040503050406030204" pitchFamily="18" charset="0"/>
                                </a:rPr>
                              </m:ctrlPr>
                            </m:dPr>
                            <m:e>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d>
                                    <m:dPr>
                                      <m:ctrlPr>
                                        <a:rPr lang="is-IS" altLang="zh-CN" sz="2400" i="1" smtClean="0">
                                          <a:solidFill>
                                            <a:srgbClr val="09405E"/>
                                          </a:solidFill>
                                          <a:latin typeface="Cambria Math" panose="02040503050406030204" pitchFamily="18" charset="0"/>
                                        </a:rPr>
                                      </m:ctrlPr>
                                    </m:dPr>
                                    <m:e>
                                      <m:d>
                                        <m:dPr>
                                          <m:ctrlPr>
                                            <a:rPr lang="is-IS" altLang="zh-CN" sz="2400" i="1" smtClean="0">
                                              <a:solidFill>
                                                <a:srgbClr val="09405E"/>
                                              </a:solidFill>
                                              <a:latin typeface="Cambria Math" panose="02040503050406030204" pitchFamily="18" charset="0"/>
                                            </a:rPr>
                                          </m:ctrlPr>
                                        </m:dPr>
                                        <m:e>
                                          <m:r>
                                            <a:rPr lang="is-IS" altLang="zh-CN" sz="2400" i="1" smtClean="0">
                                              <a:solidFill>
                                                <a:srgbClr val="09405E"/>
                                              </a:solidFill>
                                              <a:latin typeface="Cambria Math" charset="0"/>
                                              <a:ea typeface="Cambria Math" charset="0"/>
                                              <a:cs typeface="Cambria Math" charset="0"/>
                                            </a:rPr>
                                            <m:t>𝜖</m:t>
                                          </m:r>
                                          <m:r>
                                            <a:rPr lang="en-US" altLang="zh-CN" sz="2400" b="0" i="1" smtClean="0">
                                              <a:solidFill>
                                                <a:srgbClr val="09405E"/>
                                              </a:solidFill>
                                              <a:latin typeface="Cambria Math" charset="0"/>
                                              <a:ea typeface="Cambria Math" charset="0"/>
                                              <a:cs typeface="Cambria Math" charset="0"/>
                                            </a:rPr>
                                            <m:t>−</m:t>
                                          </m:r>
                                          <m:sSub>
                                            <m:sSubPr>
                                              <m:ctrlPr>
                                                <a:rPr lang="en-US" altLang="zh-CN" sz="2400" b="0" i="1" smtClean="0">
                                                  <a:solidFill>
                                                    <a:srgbClr val="09405E"/>
                                                  </a:solidFill>
                                                  <a:latin typeface="Cambria Math" panose="02040503050406030204" pitchFamily="18" charset="0"/>
                                                  <a:ea typeface="Cambria Math" charset="0"/>
                                                  <a:cs typeface="Cambria Math" charset="0"/>
                                                </a:rPr>
                                              </m:ctrlPr>
                                            </m:sSubPr>
                                            <m:e>
                                              <m:r>
                                                <a:rPr lang="en-US" altLang="zh-CN" sz="2400" b="0" i="1" smtClean="0">
                                                  <a:solidFill>
                                                    <a:srgbClr val="09405E"/>
                                                  </a:solidFill>
                                                  <a:latin typeface="Cambria Math" charset="0"/>
                                                  <a:ea typeface="Cambria Math" charset="0"/>
                                                  <a:cs typeface="Cambria Math" charset="0"/>
                                                </a:rPr>
                                                <m:t>𝑦</m:t>
                                              </m:r>
                                            </m:e>
                                            <m:sub>
                                              <m:r>
                                                <a:rPr lang="en-US" altLang="zh-CN" sz="2400" b="0" i="1" smtClean="0">
                                                  <a:solidFill>
                                                    <a:srgbClr val="09405E"/>
                                                  </a:solidFill>
                                                  <a:latin typeface="Cambria Math" charset="0"/>
                                                  <a:ea typeface="Cambria Math" charset="0"/>
                                                  <a:cs typeface="Cambria Math" charset="0"/>
                                                </a:rPr>
                                                <m:t>𝑖</m:t>
                                              </m:r>
                                            </m:sub>
                                          </m:sSub>
                                        </m:e>
                                      </m:d>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b="0" i="1" smtClean="0">
                                          <a:solidFill>
                                            <a:srgbClr val="09405E"/>
                                          </a:solidFill>
                                          <a:latin typeface="Cambria Math" charset="0"/>
                                        </a:rPr>
                                        <m:t>+</m:t>
                                      </m:r>
                                      <m:d>
                                        <m:dPr>
                                          <m:ctrlPr>
                                            <a:rPr lang="is-IS" altLang="zh-CN" sz="2400" i="1">
                                              <a:solidFill>
                                                <a:srgbClr val="09405E"/>
                                              </a:solidFill>
                                              <a:latin typeface="Cambria Math" panose="02040503050406030204" pitchFamily="18" charset="0"/>
                                            </a:rPr>
                                          </m:ctrlPr>
                                        </m:dPr>
                                        <m:e>
                                          <m:r>
                                            <a:rPr lang="is-IS" altLang="zh-CN" sz="2400" i="1">
                                              <a:solidFill>
                                                <a:srgbClr val="09405E"/>
                                              </a:solidFill>
                                              <a:latin typeface="Cambria Math" charset="0"/>
                                              <a:ea typeface="Cambria Math" charset="0"/>
                                              <a:cs typeface="Cambria Math" charset="0"/>
                                            </a:rPr>
                                            <m:t>𝜖</m:t>
                                          </m:r>
                                          <m:r>
                                            <a:rPr lang="en-US" altLang="zh-CN" sz="2400" b="0" i="1" smtClean="0">
                                              <a:solidFill>
                                                <a:srgbClr val="09405E"/>
                                              </a:solidFill>
                                              <a:latin typeface="Cambria Math" charset="0"/>
                                              <a:ea typeface="Cambria Math" charset="0"/>
                                              <a:cs typeface="Cambria Math" charset="0"/>
                                            </a:rPr>
                                            <m:t>+</m:t>
                                          </m:r>
                                          <m:sSub>
                                            <m:sSubPr>
                                              <m:ctrlPr>
                                                <a:rPr lang="en-US" altLang="zh-CN" sz="2400" i="1">
                                                  <a:solidFill>
                                                    <a:srgbClr val="09405E"/>
                                                  </a:solidFill>
                                                  <a:latin typeface="Cambria Math" panose="02040503050406030204" pitchFamily="18" charset="0"/>
                                                  <a:ea typeface="Cambria Math" charset="0"/>
                                                  <a:cs typeface="Cambria Math" charset="0"/>
                                                </a:rPr>
                                              </m:ctrlPr>
                                            </m:sSubPr>
                                            <m:e>
                                              <m:r>
                                                <a:rPr lang="en-US" altLang="zh-CN" sz="2400" i="1">
                                                  <a:solidFill>
                                                    <a:srgbClr val="09405E"/>
                                                  </a:solidFill>
                                                  <a:latin typeface="Cambria Math" charset="0"/>
                                                  <a:ea typeface="Cambria Math" charset="0"/>
                                                  <a:cs typeface="Cambria Math" charset="0"/>
                                                </a:rPr>
                                                <m:t>𝑦</m:t>
                                              </m:r>
                                            </m:e>
                                            <m:sub>
                                              <m:r>
                                                <a:rPr lang="en-US" altLang="zh-CN" sz="2400" i="1">
                                                  <a:solidFill>
                                                    <a:srgbClr val="09405E"/>
                                                  </a:solidFill>
                                                  <a:latin typeface="Cambria Math" charset="0"/>
                                                  <a:ea typeface="Cambria Math" charset="0"/>
                                                  <a:cs typeface="Cambria Math" charset="0"/>
                                                </a:rPr>
                                                <m:t>𝑖</m:t>
                                              </m:r>
                                            </m:sub>
                                          </m:sSub>
                                        </m:e>
                                      </m:d>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e>
                              </m:nary>
                              <m:r>
                                <a:rPr lang="en-US" altLang="zh-CN" sz="2400" b="0" i="1" smtClean="0">
                                  <a:solidFill>
                                    <a:srgbClr val="09405E"/>
                                  </a:solidFill>
                                  <a:latin typeface="Cambria Math" charset="0"/>
                                </a:rPr>
                                <m:t>+</m:t>
                              </m:r>
                              <m:nary>
                                <m:naryPr>
                                  <m:chr m:val="∑"/>
                                  <m:limLoc m:val="undOvr"/>
                                  <m:ctrlPr>
                                    <a:rPr lang="zh-CN" altLang="en-US" sz="2400" i="1">
                                      <a:solidFill>
                                        <a:srgbClr val="09405E"/>
                                      </a:solidFill>
                                      <a:latin typeface="Cambria Math" panose="02040503050406030204" pitchFamily="18" charset="0"/>
                                    </a:rPr>
                                  </m:ctrlPr>
                                </m:naryPr>
                                <m:sub>
                                  <m:r>
                                    <a:rPr lang="zh-CN" altLang="en-US" sz="2400" i="1">
                                      <a:solidFill>
                                        <a:srgbClr val="09405E"/>
                                      </a:solidFill>
                                      <a:latin typeface="Cambria Math" charset="0"/>
                                    </a:rPr>
                                    <m:t>𝑖</m:t>
                                  </m:r>
                                  <m:r>
                                    <a:rPr lang="zh-CN" altLang="en-US" sz="2400">
                                      <a:solidFill>
                                        <a:srgbClr val="09405E"/>
                                      </a:solidFill>
                                      <a:latin typeface="Cambria Math" charset="0"/>
                                    </a:rPr>
                                    <m:t>=1</m:t>
                                  </m:r>
                                </m:sub>
                                <m:sup>
                                  <m:r>
                                    <a:rPr lang="zh-CN" altLang="en-US" sz="2400" i="1">
                                      <a:solidFill>
                                        <a:srgbClr val="09405E"/>
                                      </a:solidFill>
                                      <a:latin typeface="Cambria Math" charset="0"/>
                                    </a:rPr>
                                    <m:t>𝑁</m:t>
                                  </m:r>
                                </m:sup>
                                <m:e>
                                  <m:f>
                                    <m:fPr>
                                      <m:ctrlPr>
                                        <a:rPr lang="bg-BG" altLang="zh-CN" sz="2400" i="1" smtClean="0">
                                          <a:solidFill>
                                            <a:srgbClr val="09405E"/>
                                          </a:solidFill>
                                          <a:latin typeface="Cambria Math" panose="02040503050406030204" pitchFamily="18" charset="0"/>
                                        </a:rPr>
                                      </m:ctrlPr>
                                    </m:fPr>
                                    <m:num>
                                      <m:r>
                                        <a:rPr lang="en-US" altLang="zh-CN" sz="2400" b="0" i="1" smtClean="0">
                                          <a:solidFill>
                                            <a:srgbClr val="09405E"/>
                                          </a:solidFill>
                                          <a:latin typeface="Cambria Math" charset="0"/>
                                        </a:rPr>
                                        <m:t>1</m:t>
                                      </m:r>
                                    </m:num>
                                    <m:den>
                                      <m:r>
                                        <a:rPr lang="en-US" altLang="zh-CN" sz="2400" b="0" i="1" smtClean="0">
                                          <a:solidFill>
                                            <a:srgbClr val="09405E"/>
                                          </a:solidFill>
                                          <a:latin typeface="Cambria Math" charset="0"/>
                                        </a:rPr>
                                        <m:t>2</m:t>
                                      </m:r>
                                    </m:den>
                                  </m:f>
                                </m:e>
                              </m:nary>
                              <m:d>
                                <m:dPr>
                                  <m:ctrlPr>
                                    <a:rPr lang="is-IS" altLang="zh-CN" sz="2400" i="1">
                                      <a:solidFill>
                                        <a:srgbClr val="09405E"/>
                                      </a:solidFill>
                                      <a:latin typeface="Cambria Math" panose="02040503050406030204" pitchFamily="18" charset="0"/>
                                    </a:rPr>
                                  </m:ctrlPr>
                                </m:dPr>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zh-CN" altLang="en-US" sz="2400" i="1">
                                          <a:solidFill>
                                            <a:srgbClr val="09405E"/>
                                          </a:solidFill>
                                          <a:latin typeface="Cambria Math" charset="0"/>
                                        </a:rPr>
                                        <m:t>𝑖</m:t>
                                      </m:r>
                                    </m:sub>
                                    <m:sup>
                                      <m:r>
                                        <a:rPr lang="zh-CN" altLang="en-US" sz="2400">
                                          <a:solidFill>
                                            <a:srgbClr val="09405E"/>
                                          </a:solidFill>
                                          <a:latin typeface="Cambria Math" charset="0"/>
                                        </a:rPr>
                                        <m:t>∨</m:t>
                                      </m:r>
                                    </m:sup>
                                  </m:sSubSup>
                                </m:e>
                              </m:d>
                              <m:d>
                                <m:dPr>
                                  <m:ctrlPr>
                                    <a:rPr lang="is-IS" altLang="zh-CN" sz="2400" i="1">
                                      <a:solidFill>
                                        <a:srgbClr val="09405E"/>
                                      </a:solidFill>
                                      <a:latin typeface="Cambria Math" panose="02040503050406030204" pitchFamily="18" charset="0"/>
                                    </a:rPr>
                                  </m:ctrlPr>
                                </m:dPr>
                                <m:e>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en-US" altLang="zh-CN" sz="2400" b="0" i="1" smtClean="0">
                                          <a:solidFill>
                                            <a:srgbClr val="09405E"/>
                                          </a:solidFill>
                                          <a:latin typeface="Cambria Math" charset="0"/>
                                        </a:rPr>
                                        <m:t>𝑗</m:t>
                                      </m:r>
                                    </m:sub>
                                    <m:sup>
                                      <m:r>
                                        <a:rPr lang="zh-CN" altLang="en-US" sz="2400">
                                          <a:solidFill>
                                            <a:srgbClr val="09405E"/>
                                          </a:solidFill>
                                          <a:latin typeface="Cambria Math" charset="0"/>
                                        </a:rPr>
                                        <m:t>∧</m:t>
                                      </m:r>
                                    </m:sup>
                                  </m:sSubSup>
                                  <m:r>
                                    <a:rPr lang="en-US" altLang="zh-CN" sz="2400" i="1">
                                      <a:solidFill>
                                        <a:srgbClr val="09405E"/>
                                      </a:solidFill>
                                      <a:latin typeface="Cambria Math" charset="0"/>
                                    </a:rPr>
                                    <m:t>−</m:t>
                                  </m:r>
                                  <m:sSubSup>
                                    <m:sSubSupPr>
                                      <m:ctrlPr>
                                        <a:rPr lang="zh-CN" altLang="en-US" sz="2400" i="1">
                                          <a:solidFill>
                                            <a:srgbClr val="09405E"/>
                                          </a:solidFill>
                                          <a:latin typeface="Cambria Math" panose="02040503050406030204" pitchFamily="18" charset="0"/>
                                        </a:rPr>
                                      </m:ctrlPr>
                                    </m:sSubSupPr>
                                    <m:e>
                                      <m:r>
                                        <a:rPr lang="zh-CN" altLang="en-US" sz="2400" i="1">
                                          <a:solidFill>
                                            <a:srgbClr val="09405E"/>
                                          </a:solidFill>
                                          <a:latin typeface="Cambria Math" charset="0"/>
                                        </a:rPr>
                                        <m:t>𝛼</m:t>
                                      </m:r>
                                    </m:e>
                                    <m:sub>
                                      <m:r>
                                        <a:rPr lang="en-US" altLang="zh-CN" sz="2400" b="0" i="1" smtClean="0">
                                          <a:solidFill>
                                            <a:srgbClr val="09405E"/>
                                          </a:solidFill>
                                          <a:latin typeface="Cambria Math" charset="0"/>
                                        </a:rPr>
                                        <m:t>𝑗</m:t>
                                      </m:r>
                                    </m:sub>
                                    <m:sup>
                                      <m:r>
                                        <a:rPr lang="zh-CN" altLang="en-US" sz="2400">
                                          <a:solidFill>
                                            <a:srgbClr val="09405E"/>
                                          </a:solidFill>
                                          <a:latin typeface="Cambria Math" charset="0"/>
                                        </a:rPr>
                                        <m:t>∨</m:t>
                                      </m:r>
                                    </m:sup>
                                  </m:sSubSup>
                                </m:e>
                              </m:d>
                              <m:sSubSup>
                                <m:sSubSupPr>
                                  <m:ctrlPr>
                                    <a:rPr lang="en-US" altLang="zh-CN" sz="2400" i="1" smtClean="0">
                                      <a:solidFill>
                                        <a:srgbClr val="09405E"/>
                                      </a:solidFill>
                                      <a:latin typeface="Cambria Math" panose="02040503050406030204" pitchFamily="18" charset="0"/>
                                    </a:rPr>
                                  </m:ctrlPr>
                                </m:sSubSupPr>
                                <m:e>
                                  <m:r>
                                    <a:rPr lang="en-US" altLang="zh-CN" sz="2400" b="1" i="1" smtClean="0">
                                      <a:solidFill>
                                        <a:srgbClr val="09405E"/>
                                      </a:solidFill>
                                      <a:latin typeface="Cambria Math" charset="0"/>
                                    </a:rPr>
                                    <m:t>𝒙</m:t>
                                  </m:r>
                                </m:e>
                                <m:sub>
                                  <m:r>
                                    <a:rPr lang="en-US" altLang="zh-CN" sz="2400" b="0" i="1" smtClean="0">
                                      <a:solidFill>
                                        <a:srgbClr val="09405E"/>
                                      </a:solidFill>
                                      <a:latin typeface="Cambria Math" charset="0"/>
                                    </a:rPr>
                                    <m:t>𝑖</m:t>
                                  </m:r>
                                </m:sub>
                                <m:sup>
                                  <m:r>
                                    <m:rPr>
                                      <m:sty m:val="p"/>
                                    </m:rPr>
                                    <a:rPr lang="en-US" altLang="zh-CN" sz="2400" b="0" i="0" smtClean="0">
                                      <a:solidFill>
                                        <a:srgbClr val="09405E"/>
                                      </a:solidFill>
                                      <a:latin typeface="Cambria Math" charset="0"/>
                                    </a:rPr>
                                    <m:t>T</m:t>
                                  </m:r>
                                </m:sup>
                              </m:sSubSup>
                              <m:sSub>
                                <m:sSubPr>
                                  <m:ctrlPr>
                                    <a:rPr lang="en-US" altLang="zh-CN" sz="2400" i="1" smtClean="0">
                                      <a:solidFill>
                                        <a:srgbClr val="09405E"/>
                                      </a:solidFill>
                                      <a:latin typeface="Cambria Math" panose="02040503050406030204" pitchFamily="18" charset="0"/>
                                    </a:rPr>
                                  </m:ctrlPr>
                                </m:sSubPr>
                                <m:e>
                                  <m:r>
                                    <a:rPr lang="en-US" altLang="zh-CN" sz="2400" b="1" i="1" smtClean="0">
                                      <a:solidFill>
                                        <a:srgbClr val="09405E"/>
                                      </a:solidFill>
                                      <a:latin typeface="Cambria Math" charset="0"/>
                                    </a:rPr>
                                    <m:t>𝒙</m:t>
                                  </m:r>
                                </m:e>
                                <m:sub>
                                  <m:r>
                                    <a:rPr lang="en-US" altLang="zh-CN" sz="2400" b="0" i="1" smtClean="0">
                                      <a:solidFill>
                                        <a:srgbClr val="09405E"/>
                                      </a:solidFill>
                                      <a:latin typeface="Cambria Math" charset="0"/>
                                    </a:rPr>
                                    <m:t>𝑗</m:t>
                                  </m:r>
                                </m:sub>
                              </m:sSub>
                            </m:e>
                          </m:d>
                        </m:e>
                      </m:func>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117088" y="5512882"/>
                <a:ext cx="9382184" cy="1130822"/>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6054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237913" cy="5237271"/>
              </a:xfrm>
            </p:spPr>
            <p:txBody>
              <a:bodyPr/>
              <a:lstStyle/>
              <a:p>
                <a:r>
                  <a:rPr lang="zh-CN" altLang="en-US" dirty="0"/>
                  <a:t>求得</a:t>
                </a:r>
                <a14:m>
                  <m:oMath xmlns:m="http://schemas.openxmlformats.org/officeDocument/2006/math">
                    <m:r>
                      <a:rPr lang="en-US" altLang="zh-CN" b="1" i="1">
                        <a:latin typeface="Cambria Math" charset="0"/>
                      </a:rPr>
                      <m:t>𝜶</m:t>
                    </m:r>
                  </m:oMath>
                </a14:m>
                <a:r>
                  <a:rPr lang="zh-CN" altLang="en-US" dirty="0"/>
                  <a:t>的最优值后，可计算</a:t>
                </a:r>
                <a14:m>
                  <m:oMath xmlns:m="http://schemas.openxmlformats.org/officeDocument/2006/math">
                    <m:r>
                      <a:rPr lang="en-US" altLang="zh-CN" b="1" i="1">
                        <a:latin typeface="Cambria Math" charset="0"/>
                      </a:rPr>
                      <m:t>𝒘</m:t>
                    </m:r>
                    <m:r>
                      <a:rPr lang="en-US" altLang="zh-CN" i="1">
                        <a:latin typeface="Cambria Math" charset="0"/>
                      </a:rPr>
                      <m:t>,</m:t>
                    </m:r>
                    <m:r>
                      <a:rPr lang="en-US" altLang="zh-CN" i="1">
                        <a:latin typeface="Cambria Math" charset="0"/>
                      </a:rPr>
                      <m:t>𝑏</m:t>
                    </m:r>
                    <m:r>
                      <a:rPr lang="en-US" altLang="zh-CN" i="1">
                        <a:latin typeface="Cambria Math" charset="0"/>
                      </a:rPr>
                      <m:t> </m:t>
                    </m:r>
                  </m:oMath>
                </a14:m>
                <a:r>
                  <a:rPr lang="zh-CN" altLang="en-US" dirty="0"/>
                  <a:t>，从而得到</a:t>
                </a:r>
                <a:r>
                  <a:rPr lang="en-US" altLang="zh-CN" dirty="0"/>
                  <a:t>SVR</a:t>
                </a:r>
                <a:r>
                  <a:rPr lang="zh-CN" altLang="en-US" dirty="0"/>
                  <a:t>模型</a:t>
                </a:r>
                <a:endParaRPr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 </a:t>
                </a:r>
                <a14:m>
                  <m:oMath xmlns:m="http://schemas.openxmlformats.org/officeDocument/2006/math">
                    <m:r>
                      <a:rPr lang="en-US" altLang="zh-CN" b="1" i="1" dirty="0">
                        <a:latin typeface="Cambria Math" charset="0"/>
                      </a:rPr>
                      <m:t>𝒙</m:t>
                    </m:r>
                    <m:r>
                      <a:rPr lang="en-US" altLang="zh-CN" i="1">
                        <a:latin typeface="Cambria Math" charset="0"/>
                      </a:rPr>
                      <m:t> </m:t>
                    </m:r>
                  </m:oMath>
                </a14:m>
                <a:r>
                  <a:rPr lang="zh-CN" altLang="en-US" dirty="0"/>
                  <a:t>与训练数据的点积</a:t>
                </a:r>
                <a14:m>
                  <m:oMath xmlns:m="http://schemas.openxmlformats.org/officeDocument/2006/math">
                    <m:d>
                      <m:dPr>
                        <m:begChr m:val="⟨"/>
                        <m:endChr m:val="⟩"/>
                        <m:ctrlPr>
                          <a:rPr lang="en-US" altLang="zh-CN" i="1">
                            <a:latin typeface="Cambria Math" panose="02040503050406030204" pitchFamily="18" charset="0"/>
                            <a:ea typeface="Cambria Math" charset="0"/>
                            <a:cs typeface="Cambria Math" charset="0"/>
                          </a:rPr>
                        </m:ctrlPr>
                      </m:dPr>
                      <m:e>
                        <m:sSub>
                          <m:sSubPr>
                            <m:ctrlPr>
                              <a:rPr lang="en-US" altLang="zh-CN" i="1">
                                <a:latin typeface="Cambria Math" panose="02040503050406030204" pitchFamily="18" charset="0"/>
                                <a:ea typeface="Cambria Math" charset="0"/>
                                <a:cs typeface="Cambria Math" charset="0"/>
                              </a:rPr>
                            </m:ctrlPr>
                          </m:sSubPr>
                          <m:e>
                            <m:r>
                              <a:rPr lang="en-US" altLang="zh-CN" b="1" i="1">
                                <a:latin typeface="Cambria Math" charset="0"/>
                              </a:rPr>
                              <m:t>𝒙</m:t>
                            </m:r>
                          </m:e>
                          <m:sub>
                            <m:r>
                              <a:rPr lang="en-US" altLang="zh-CN" i="1">
                                <a:latin typeface="Cambria Math" charset="0"/>
                                <a:ea typeface="Cambria Math" charset="0"/>
                                <a:cs typeface="Cambria Math" charset="0"/>
                              </a:rPr>
                              <m:t>𝑖</m:t>
                            </m:r>
                          </m:sub>
                        </m:sSub>
                        <m:r>
                          <a:rPr lang="en-US" altLang="zh-CN" i="1">
                            <a:latin typeface="Cambria Math" charset="0"/>
                            <a:ea typeface="Cambria Math" charset="0"/>
                            <a:cs typeface="Cambria Math" charset="0"/>
                          </a:rPr>
                          <m:t>,</m:t>
                        </m:r>
                        <m:r>
                          <a:rPr lang="en-US" altLang="zh-CN" b="1" i="1">
                            <a:latin typeface="Cambria Math" charset="0"/>
                          </a:rPr>
                          <m:t>𝒙</m:t>
                        </m:r>
                      </m:e>
                    </m:d>
                  </m:oMath>
                </a14:m>
                <a:r>
                  <a:rPr lang="zh-CN" altLang="en-US" dirty="0"/>
                  <a:t>换成核函数</a:t>
                </a:r>
                <a14:m>
                  <m:oMath xmlns:m="http://schemas.openxmlformats.org/officeDocument/2006/math">
                    <m:r>
                      <a:rPr lang="en-US" altLang="zh-CN" b="0" i="1" smtClean="0">
                        <a:latin typeface="Cambria Math" charset="0"/>
                        <a:ea typeface="Cambria Math" charset="0"/>
                        <a:cs typeface="Cambria Math" charset="0"/>
                      </a:rPr>
                      <m:t>𝑘</m:t>
                    </m:r>
                    <m:d>
                      <m:dPr>
                        <m:ctrlPr>
                          <a:rPr lang="is-IS" altLang="zh-CN" b="0" i="1" smtClean="0">
                            <a:latin typeface="Cambria Math" panose="02040503050406030204" pitchFamily="18" charset="0"/>
                            <a:ea typeface="Cambria Math" charset="0"/>
                            <a:cs typeface="Cambria Math" charset="0"/>
                          </a:rPr>
                        </m:ctrlPr>
                      </m:dPr>
                      <m:e>
                        <m:sSub>
                          <m:sSubPr>
                            <m:ctrlPr>
                              <a:rPr lang="en-US" altLang="zh-CN" i="1">
                                <a:latin typeface="Cambria Math" panose="02040503050406030204" pitchFamily="18" charset="0"/>
                                <a:ea typeface="Cambria Math" charset="0"/>
                                <a:cs typeface="Cambria Math" charset="0"/>
                              </a:rPr>
                            </m:ctrlPr>
                          </m:sSubPr>
                          <m:e>
                            <m:r>
                              <a:rPr lang="en-US" altLang="zh-CN" b="1" i="1">
                                <a:latin typeface="Cambria Math" charset="0"/>
                              </a:rPr>
                              <m:t>𝒙</m:t>
                            </m:r>
                          </m:e>
                          <m:sub>
                            <m:r>
                              <a:rPr lang="en-US" altLang="zh-CN" i="1">
                                <a:latin typeface="Cambria Math" charset="0"/>
                                <a:ea typeface="Cambria Math" charset="0"/>
                                <a:cs typeface="Cambria Math" charset="0"/>
                              </a:rPr>
                              <m:t>𝑖</m:t>
                            </m:r>
                          </m:sub>
                        </m:sSub>
                        <m:r>
                          <a:rPr lang="en-US" altLang="zh-CN" i="1">
                            <a:latin typeface="Cambria Math" charset="0"/>
                            <a:ea typeface="Cambria Math" charset="0"/>
                            <a:cs typeface="Cambria Math" charset="0"/>
                          </a:rPr>
                          <m:t>,</m:t>
                        </m:r>
                        <m:r>
                          <a:rPr lang="en-US" altLang="zh-CN" b="1" i="1">
                            <a:latin typeface="Cambria Math" charset="0"/>
                          </a:rPr>
                          <m:t>𝒙</m:t>
                        </m:r>
                      </m:e>
                    </m:d>
                  </m:oMath>
                </a14:m>
                <a:r>
                  <a:rPr lang="zh-CN" altLang="en-US" dirty="0"/>
                  <a:t>，得到核化</a:t>
                </a:r>
                <a:r>
                  <a:rPr lang="en-US" altLang="zh-CN" dirty="0"/>
                  <a:t>SVR</a:t>
                </a:r>
                <a:r>
                  <a:rPr lang="zh-CN" altLang="en-US" dirty="0"/>
                  <a:t>模型</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237913" cy="5237271"/>
              </a:xfrm>
              <a:blipFill rotWithShape="0">
                <a:blip r:embed="rId2"/>
                <a:stretch>
                  <a:fillRect l="-922"/>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SVR</a:t>
            </a:r>
            <a:r>
              <a:rPr kumimoji="1" lang="zh-CN" altLang="en-US" dirty="0"/>
              <a:t>模型</a:t>
            </a:r>
          </a:p>
        </p:txBody>
      </p:sp>
      <mc:AlternateContent xmlns:mc="http://schemas.openxmlformats.org/markup-compatibility/2006" xmlns:a14="http://schemas.microsoft.com/office/drawing/2010/main">
        <mc:Choice Requires="a14">
          <p:sp>
            <p:nvSpPr>
              <p:cNvPr id="4" name="矩形 3"/>
              <p:cNvSpPr/>
              <p:nvPr/>
            </p:nvSpPr>
            <p:spPr>
              <a:xfrm>
                <a:off x="1930494" y="1841004"/>
                <a:ext cx="6945876" cy="1355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solidFill>
                            <a:srgbClr val="09405E"/>
                          </a:solidFill>
                          <a:latin typeface="Cambria Math" charset="0"/>
                        </a:rPr>
                        <m:t>𝑓</m:t>
                      </m:r>
                      <m:d>
                        <m:dPr>
                          <m:ctrlPr>
                            <a:rPr lang="en-US" altLang="zh-CN" sz="3200" i="1">
                              <a:solidFill>
                                <a:srgbClr val="09405E"/>
                              </a:solidFill>
                              <a:latin typeface="Cambria Math" panose="02040503050406030204" pitchFamily="18" charset="0"/>
                            </a:rPr>
                          </m:ctrlPr>
                        </m:dPr>
                        <m:e>
                          <m:r>
                            <a:rPr lang="en-US" altLang="zh-CN" sz="3200" b="1" i="1">
                              <a:solidFill>
                                <a:srgbClr val="09405E"/>
                              </a:solidFill>
                              <a:latin typeface="Cambria Math" charset="0"/>
                            </a:rPr>
                            <m:t>𝒙</m:t>
                          </m:r>
                        </m:e>
                      </m:d>
                      <m:r>
                        <a:rPr lang="en-US" altLang="zh-CN" sz="3200" i="1">
                          <a:solidFill>
                            <a:srgbClr val="09405E"/>
                          </a:solidFill>
                          <a:latin typeface="Cambria Math" charset="0"/>
                        </a:rPr>
                        <m:t>=</m:t>
                      </m:r>
                      <m:sSup>
                        <m:sSupPr>
                          <m:ctrlPr>
                            <a:rPr lang="mr-IN" altLang="zh-CN" sz="3200" i="1">
                              <a:solidFill>
                                <a:srgbClr val="09405E"/>
                              </a:solidFill>
                              <a:latin typeface="Cambria Math" panose="02040503050406030204" pitchFamily="18" charset="0"/>
                            </a:rPr>
                          </m:ctrlPr>
                        </m:sSupPr>
                        <m:e>
                          <m:r>
                            <a:rPr lang="en-US" altLang="zh-CN" sz="3200" b="1" i="1">
                              <a:solidFill>
                                <a:srgbClr val="09405E"/>
                              </a:solidFill>
                              <a:latin typeface="Cambria Math" charset="0"/>
                            </a:rPr>
                            <m:t>𝒘</m:t>
                          </m:r>
                        </m:e>
                        <m:sup>
                          <m:r>
                            <m:rPr>
                              <m:sty m:val="p"/>
                            </m:rPr>
                            <a:rPr lang="en-US" altLang="zh-CN" sz="3200">
                              <a:solidFill>
                                <a:srgbClr val="09405E"/>
                              </a:solidFill>
                              <a:latin typeface="Cambria Math" charset="0"/>
                            </a:rPr>
                            <m:t>T</m:t>
                          </m:r>
                        </m:sup>
                      </m:sSup>
                      <m:r>
                        <a:rPr lang="en-US" altLang="zh-CN" sz="3200" b="1" i="1">
                          <a:solidFill>
                            <a:srgbClr val="09405E"/>
                          </a:solidFill>
                          <a:latin typeface="Cambria Math" charset="0"/>
                          <a:ea typeface="Cambria Math" charset="0"/>
                          <a:cs typeface="Cambria Math" charset="0"/>
                        </a:rPr>
                        <m:t>𝒙</m:t>
                      </m:r>
                      <m:r>
                        <a:rPr lang="en-US" altLang="zh-CN" sz="3200" b="0" i="1" smtClean="0">
                          <a:solidFill>
                            <a:srgbClr val="09405E"/>
                          </a:solidFill>
                          <a:latin typeface="Cambria Math" charset="0"/>
                          <a:ea typeface="Cambria Math" charset="0"/>
                          <a:cs typeface="Cambria Math" charset="0"/>
                        </a:rPr>
                        <m:t>+</m:t>
                      </m:r>
                      <m:r>
                        <a:rPr lang="en-US" altLang="zh-CN" sz="3200" i="1">
                          <a:solidFill>
                            <a:srgbClr val="09405E"/>
                          </a:solidFill>
                          <a:latin typeface="Cambria Math" charset="0"/>
                          <a:ea typeface="Cambria Math" charset="0"/>
                          <a:cs typeface="Cambria Math" charset="0"/>
                        </a:rPr>
                        <m:t>𝑏</m:t>
                      </m:r>
                      <m:r>
                        <a:rPr lang="en-US" altLang="zh-CN" sz="3200" i="1">
                          <a:solidFill>
                            <a:srgbClr val="09405E"/>
                          </a:solidFill>
                          <a:latin typeface="Cambria Math" charset="0"/>
                          <a:ea typeface="Cambria Math" charset="0"/>
                          <a:cs typeface="Cambria Math" charset="0"/>
                        </a:rPr>
                        <m:t>=</m:t>
                      </m:r>
                      <m:nary>
                        <m:naryPr>
                          <m:chr m:val="∑"/>
                          <m:limLoc m:val="undOvr"/>
                          <m:ctrlPr>
                            <a:rPr lang="zh-CN" altLang="zh-CN" sz="2800" i="1">
                              <a:solidFill>
                                <a:srgbClr val="09405E"/>
                              </a:solidFill>
                              <a:latin typeface="Cambria Math" panose="02040503050406030204" pitchFamily="18"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is-IS" altLang="zh-CN" sz="2800" i="1">
                                  <a:solidFill>
                                    <a:srgbClr val="09405E"/>
                                  </a:solidFill>
                                  <a:latin typeface="Cambria Math" panose="02040503050406030204" pitchFamily="18" charset="0"/>
                                </a:rPr>
                              </m:ctrlPr>
                            </m:dPr>
                            <m:e>
                              <m:sSubSup>
                                <m:sSubSupPr>
                                  <m:ctrlPr>
                                    <a:rPr lang="en-US"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r>
                                <a:rPr lang="en-US" altLang="zh-CN" sz="2800" i="1">
                                  <a:solidFill>
                                    <a:srgbClr val="09405E"/>
                                  </a:solidFill>
                                  <a:latin typeface="Cambria Math" charset="0"/>
                                </a:rPr>
                                <m:t>−</m:t>
                              </m:r>
                              <m:sSubSup>
                                <m:sSubSupPr>
                                  <m:ctrlPr>
                                    <a:rPr lang="en-US"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e>
                          </m:d>
                          <m:sSubSup>
                            <m:sSubSupPr>
                              <m:ctrlPr>
                                <a:rPr lang="en-US" altLang="zh-CN" sz="2800" i="1">
                                  <a:solidFill>
                                    <a:srgbClr val="09405E"/>
                                  </a:solidFill>
                                  <a:latin typeface="Cambria Math" panose="02040503050406030204" pitchFamily="18" charset="0"/>
                                </a:rPr>
                              </m:ctrlPr>
                            </m:sSubSupPr>
                            <m:e>
                              <m:r>
                                <a:rPr lang="en-US" altLang="zh-CN" sz="2800" b="1" i="1">
                                  <a:solidFill>
                                    <a:srgbClr val="09405E"/>
                                  </a:solidFill>
                                  <a:latin typeface="Cambria Math" charset="0"/>
                                </a:rPr>
                                <m:t>𝒙</m:t>
                              </m:r>
                            </m:e>
                            <m:sub>
                              <m:r>
                                <a:rPr lang="en-US" altLang="zh-CN" sz="2800" i="1">
                                  <a:solidFill>
                                    <a:srgbClr val="09405E"/>
                                  </a:solidFill>
                                  <a:latin typeface="Cambria Math" charset="0"/>
                                </a:rPr>
                                <m:t>𝑖</m:t>
                              </m:r>
                            </m:sub>
                            <m:sup>
                              <m:r>
                                <m:rPr>
                                  <m:sty m:val="p"/>
                                </m:rPr>
                                <a:rPr lang="en-US" altLang="zh-CN" sz="2800">
                                  <a:solidFill>
                                    <a:srgbClr val="09405E"/>
                                  </a:solidFill>
                                  <a:latin typeface="Cambria Math" charset="0"/>
                                </a:rPr>
                                <m:t>T</m:t>
                              </m:r>
                            </m:sup>
                          </m:sSubSup>
                        </m:e>
                      </m:nary>
                      <m:r>
                        <a:rPr lang="en-US" altLang="zh-CN" sz="2800" b="1" i="1">
                          <a:solidFill>
                            <a:srgbClr val="09405E"/>
                          </a:solidFill>
                          <a:latin typeface="Cambria Math" charset="0"/>
                        </a:rPr>
                        <m:t>𝒙</m:t>
                      </m:r>
                      <m:r>
                        <a:rPr lang="en-US" altLang="zh-CN" sz="2800" b="0" i="1"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930494" y="1841004"/>
                <a:ext cx="6945876" cy="1355051"/>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885470" y="3088872"/>
                <a:ext cx="4254498" cy="1355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solidFill>
                            <a:srgbClr val="09405E"/>
                          </a:solidFill>
                          <a:latin typeface="Cambria Math" charset="0"/>
                          <a:ea typeface="Cambria Math" charset="0"/>
                          <a:cs typeface="Cambria Math" charset="0"/>
                        </a:rPr>
                        <m:t>=</m:t>
                      </m:r>
                      <m:nary>
                        <m:naryPr>
                          <m:chr m:val="∑"/>
                          <m:limLoc m:val="undOvr"/>
                          <m:ctrlPr>
                            <a:rPr lang="zh-CN" altLang="zh-CN" sz="2800" i="1">
                              <a:solidFill>
                                <a:srgbClr val="09405E"/>
                              </a:solidFill>
                              <a:latin typeface="Cambria Math" panose="02040503050406030204" pitchFamily="18"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is-IS" altLang="zh-CN" sz="2800" i="1">
                                  <a:solidFill>
                                    <a:srgbClr val="09405E"/>
                                  </a:solidFill>
                                  <a:latin typeface="Cambria Math" panose="02040503050406030204" pitchFamily="18" charset="0"/>
                                </a:rPr>
                              </m:ctrlPr>
                            </m:dPr>
                            <m:e>
                              <m:sSubSup>
                                <m:sSubSupPr>
                                  <m:ctrlPr>
                                    <a:rPr lang="en-US"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r>
                                <a:rPr lang="en-US" altLang="zh-CN" sz="2800" i="1">
                                  <a:solidFill>
                                    <a:srgbClr val="09405E"/>
                                  </a:solidFill>
                                  <a:latin typeface="Cambria Math" charset="0"/>
                                </a:rPr>
                                <m:t>−</m:t>
                              </m:r>
                              <m:sSubSup>
                                <m:sSubSupPr>
                                  <m:ctrlPr>
                                    <a:rPr lang="en-US"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e>
                          </m:d>
                          <m:d>
                            <m:dPr>
                              <m:begChr m:val="⟨"/>
                              <m:endChr m:val="⟩"/>
                              <m:ctrlPr>
                                <a:rPr lang="en-US" altLang="zh-CN" sz="2800" i="1" smtClean="0">
                                  <a:solidFill>
                                    <a:srgbClr val="09405E"/>
                                  </a:solidFill>
                                  <a:latin typeface="Cambria Math" panose="02040503050406030204" pitchFamily="18" charset="0"/>
                                  <a:ea typeface="Cambria Math" charset="0"/>
                                  <a:cs typeface="Cambria Math" charset="0"/>
                                </a:rPr>
                              </m:ctrlPr>
                            </m:dPr>
                            <m:e>
                              <m:sSub>
                                <m:sSubPr>
                                  <m:ctrlPr>
                                    <a:rPr lang="en-US" altLang="zh-CN" sz="2800" i="1" smtClean="0">
                                      <a:solidFill>
                                        <a:srgbClr val="09405E"/>
                                      </a:solidFill>
                                      <a:latin typeface="Cambria Math" panose="02040503050406030204" pitchFamily="18" charset="0"/>
                                      <a:ea typeface="Cambria Math" charset="0"/>
                                      <a:cs typeface="Cambria Math" charset="0"/>
                                    </a:rPr>
                                  </m:ctrlPr>
                                </m:sSubPr>
                                <m:e>
                                  <m:r>
                                    <a:rPr lang="en-US" altLang="zh-CN" sz="2800" b="1" i="1">
                                      <a:solidFill>
                                        <a:srgbClr val="09405E"/>
                                      </a:solidFill>
                                      <a:latin typeface="Cambria Math" charset="0"/>
                                    </a:rPr>
                                    <m:t>𝒙</m:t>
                                  </m:r>
                                </m:e>
                                <m:sub>
                                  <m:r>
                                    <a:rPr lang="en-US" altLang="zh-CN" sz="2800" b="0" i="1" smtClean="0">
                                      <a:solidFill>
                                        <a:srgbClr val="09405E"/>
                                      </a:solidFill>
                                      <a:latin typeface="Cambria Math" charset="0"/>
                                      <a:ea typeface="Cambria Math" charset="0"/>
                                      <a:cs typeface="Cambria Math" charset="0"/>
                                    </a:rPr>
                                    <m:t>𝑖</m:t>
                                  </m:r>
                                </m:sub>
                              </m:sSub>
                              <m:r>
                                <a:rPr lang="en-US" altLang="zh-CN" sz="2800" b="0" i="1" smtClean="0">
                                  <a:solidFill>
                                    <a:srgbClr val="09405E"/>
                                  </a:solidFill>
                                  <a:latin typeface="Cambria Math" charset="0"/>
                                  <a:ea typeface="Cambria Math" charset="0"/>
                                  <a:cs typeface="Cambria Math" charset="0"/>
                                </a:rPr>
                                <m:t>,</m:t>
                              </m:r>
                              <m:r>
                                <a:rPr lang="en-US" altLang="zh-CN" sz="2800" b="1" i="1">
                                  <a:solidFill>
                                    <a:srgbClr val="09405E"/>
                                  </a:solidFill>
                                  <a:latin typeface="Cambria Math" charset="0"/>
                                </a:rPr>
                                <m:t>𝒙</m:t>
                              </m:r>
                            </m:e>
                          </m:d>
                        </m:e>
                      </m:nary>
                      <m:r>
                        <a:rPr lang="en-US" altLang="zh-CN" sz="2800" b="0" i="1"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4885470" y="3088872"/>
                <a:ext cx="4254498" cy="1355051"/>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30494" y="5042695"/>
                <a:ext cx="5435142" cy="1355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a:solidFill>
                            <a:srgbClr val="09405E"/>
                          </a:solidFill>
                          <a:latin typeface="Cambria Math" charset="0"/>
                        </a:rPr>
                        <m:t>𝑓</m:t>
                      </m:r>
                      <m:d>
                        <m:dPr>
                          <m:ctrlPr>
                            <a:rPr lang="en-US" altLang="zh-CN" sz="3200" i="1">
                              <a:solidFill>
                                <a:srgbClr val="09405E"/>
                              </a:solidFill>
                              <a:latin typeface="Cambria Math" panose="02040503050406030204" pitchFamily="18" charset="0"/>
                            </a:rPr>
                          </m:ctrlPr>
                        </m:dPr>
                        <m:e>
                          <m:r>
                            <a:rPr lang="en-US" altLang="zh-CN" sz="3200" b="1" i="1">
                              <a:solidFill>
                                <a:srgbClr val="09405E"/>
                              </a:solidFill>
                              <a:latin typeface="Cambria Math" charset="0"/>
                            </a:rPr>
                            <m:t>𝒙</m:t>
                          </m:r>
                        </m:e>
                      </m:d>
                      <m:r>
                        <a:rPr lang="en-US" altLang="zh-CN" sz="3200" i="1" smtClean="0">
                          <a:solidFill>
                            <a:srgbClr val="09405E"/>
                          </a:solidFill>
                          <a:latin typeface="Cambria Math" charset="0"/>
                          <a:ea typeface="Cambria Math" charset="0"/>
                          <a:cs typeface="Cambria Math" charset="0"/>
                        </a:rPr>
                        <m:t>=</m:t>
                      </m:r>
                      <m:nary>
                        <m:naryPr>
                          <m:chr m:val="∑"/>
                          <m:limLoc m:val="undOvr"/>
                          <m:ctrlPr>
                            <a:rPr lang="zh-CN" altLang="zh-CN" sz="2800" i="1">
                              <a:solidFill>
                                <a:srgbClr val="09405E"/>
                              </a:solidFill>
                              <a:latin typeface="Cambria Math" panose="02040503050406030204" pitchFamily="18" charset="0"/>
                            </a:rPr>
                          </m:ctrlPr>
                        </m:naryPr>
                        <m:sub>
                          <m:r>
                            <a:rPr lang="en-US" altLang="zh-CN" sz="2800" i="1">
                              <a:solidFill>
                                <a:srgbClr val="09405E"/>
                              </a:solidFill>
                              <a:latin typeface="Cambria Math" charset="0"/>
                            </a:rPr>
                            <m:t>𝑖</m:t>
                          </m:r>
                          <m:r>
                            <a:rPr lang="en-US" altLang="zh-CN" sz="2800" i="1">
                              <a:solidFill>
                                <a:srgbClr val="09405E"/>
                              </a:solidFill>
                              <a:latin typeface="Cambria Math" charset="0"/>
                            </a:rPr>
                            <m:t>=1</m:t>
                          </m:r>
                        </m:sub>
                        <m:sup>
                          <m:r>
                            <a:rPr lang="en-US" altLang="zh-CN" sz="2800" i="1">
                              <a:solidFill>
                                <a:srgbClr val="09405E"/>
                              </a:solidFill>
                              <a:latin typeface="Cambria Math" charset="0"/>
                            </a:rPr>
                            <m:t>𝑁</m:t>
                          </m:r>
                        </m:sup>
                        <m:e>
                          <m:d>
                            <m:dPr>
                              <m:ctrlPr>
                                <a:rPr lang="is-IS" altLang="zh-CN" sz="2800" i="1">
                                  <a:solidFill>
                                    <a:srgbClr val="09405E"/>
                                  </a:solidFill>
                                  <a:latin typeface="Cambria Math" panose="02040503050406030204" pitchFamily="18" charset="0"/>
                                </a:rPr>
                              </m:ctrlPr>
                            </m:dPr>
                            <m:e>
                              <m:sSubSup>
                                <m:sSubSupPr>
                                  <m:ctrlPr>
                                    <a:rPr lang="en-US"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r>
                                <a:rPr lang="en-US" altLang="zh-CN" sz="2800" i="1">
                                  <a:solidFill>
                                    <a:srgbClr val="09405E"/>
                                  </a:solidFill>
                                  <a:latin typeface="Cambria Math" charset="0"/>
                                </a:rPr>
                                <m:t>−</m:t>
                              </m:r>
                              <m:sSubSup>
                                <m:sSubSupPr>
                                  <m:ctrlPr>
                                    <a:rPr lang="en-US"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Cambria Math" charset="0"/>
                                      <a:cs typeface="Cambria Math" charset="0"/>
                                    </a:rPr>
                                    <m:t>∨</m:t>
                                  </m:r>
                                </m:sup>
                              </m:sSubSup>
                            </m:e>
                          </m:d>
                          <m:r>
                            <a:rPr lang="en-US" altLang="zh-CN" sz="2800" i="1">
                              <a:latin typeface="Cambria Math" charset="0"/>
                              <a:ea typeface="Cambria Math" charset="0"/>
                              <a:cs typeface="Cambria Math" charset="0"/>
                            </a:rPr>
                            <m:t>𝑘</m:t>
                          </m:r>
                          <m:d>
                            <m:dPr>
                              <m:ctrlPr>
                                <a:rPr lang="is-IS" altLang="zh-CN" sz="2800" i="1">
                                  <a:latin typeface="Cambria Math" panose="02040503050406030204" pitchFamily="18" charset="0"/>
                                  <a:ea typeface="Cambria Math" charset="0"/>
                                  <a:cs typeface="Cambria Math" charset="0"/>
                                </a:rPr>
                              </m:ctrlPr>
                            </m:dPr>
                            <m:e>
                              <m:sSub>
                                <m:sSubPr>
                                  <m:ctrlPr>
                                    <a:rPr lang="en-US" altLang="zh-CN" sz="2800" i="1">
                                      <a:latin typeface="Cambria Math" panose="02040503050406030204" pitchFamily="18" charset="0"/>
                                      <a:ea typeface="Cambria Math" charset="0"/>
                                      <a:cs typeface="Cambria Math" charset="0"/>
                                    </a:rPr>
                                  </m:ctrlPr>
                                </m:sSubPr>
                                <m:e>
                                  <m:r>
                                    <a:rPr lang="en-US" altLang="zh-CN" sz="2800" b="1" i="1">
                                      <a:latin typeface="Cambria Math" charset="0"/>
                                    </a:rPr>
                                    <m:t>𝒙</m:t>
                                  </m:r>
                                </m:e>
                                <m:sub>
                                  <m:r>
                                    <a:rPr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r>
                                <a:rPr lang="en-US" altLang="zh-CN" sz="2800" b="1" i="1">
                                  <a:latin typeface="Cambria Math" charset="0"/>
                                </a:rPr>
                                <m:t>𝒙</m:t>
                              </m:r>
                            </m:e>
                          </m:d>
                        </m:e>
                      </m:nary>
                      <m:r>
                        <a:rPr lang="en-US" altLang="zh-CN" sz="2800" b="0" i="1" smtClean="0">
                          <a:solidFill>
                            <a:srgbClr val="09405E"/>
                          </a:solidFill>
                          <a:latin typeface="Cambria Math" charset="0"/>
                        </a:rPr>
                        <m:t>+</m:t>
                      </m:r>
                      <m:r>
                        <a:rPr lang="en-US" altLang="zh-CN" sz="2800" b="0" i="1" smtClean="0">
                          <a:solidFill>
                            <a:srgbClr val="09405E"/>
                          </a:solidFill>
                          <a:latin typeface="Cambria Math" charset="0"/>
                        </a:rPr>
                        <m:t>𝑏</m:t>
                      </m:r>
                    </m:oMath>
                  </m:oMathPara>
                </a14:m>
                <a:endParaRPr lang="zh-CN" altLang="en-US" sz="28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930494" y="5042695"/>
                <a:ext cx="5435142" cy="135505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52553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en-US" altLang="zh-CN" dirty="0"/>
              <a:t>KKT</a:t>
            </a:r>
            <a:r>
              <a:rPr kumimoji="1" lang="zh-CN" altLang="en-US" dirty="0"/>
              <a:t>条件之二为：</a:t>
            </a:r>
          </a:p>
        </p:txBody>
      </p:sp>
      <p:sp>
        <p:nvSpPr>
          <p:cNvPr id="3" name="标题 2"/>
          <p:cNvSpPr>
            <a:spLocks noGrp="1"/>
          </p:cNvSpPr>
          <p:nvPr>
            <p:ph type="title"/>
          </p:nvPr>
        </p:nvSpPr>
        <p:spPr/>
        <p:txBody>
          <a:bodyPr/>
          <a:lstStyle/>
          <a:p>
            <a:r>
              <a:rPr kumimoji="1" lang="en-US" altLang="zh-CN" dirty="0"/>
              <a:t>SVR</a:t>
            </a:r>
            <a:r>
              <a:rPr kumimoji="1" lang="zh-CN" altLang="en-US" dirty="0"/>
              <a:t>的支持向量</a:t>
            </a:r>
          </a:p>
        </p:txBody>
      </p:sp>
      <mc:AlternateContent xmlns:mc="http://schemas.openxmlformats.org/markup-compatibility/2006" xmlns:a14="http://schemas.microsoft.com/office/drawing/2010/main">
        <mc:Choice Requires="a14">
          <p:sp>
            <p:nvSpPr>
              <p:cNvPr id="4" name="矩形 3"/>
              <p:cNvSpPr/>
              <p:nvPr/>
            </p:nvSpPr>
            <p:spPr>
              <a:xfrm>
                <a:off x="1037370" y="2411347"/>
                <a:ext cx="5452326"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微软雅黑" pitchFamily="34" charset="-122"/>
                              <a:cs typeface="Cambria Math" charset="0"/>
                            </a:rPr>
                            <m:t>∨</m:t>
                          </m:r>
                        </m:sup>
                      </m:sSubSup>
                      <m:d>
                        <m:dPr>
                          <m:ctrlPr>
                            <a:rPr lang="is-IS" altLang="zh-CN" sz="2800" i="1" smtClean="0">
                              <a:solidFill>
                                <a:srgbClr val="09405E"/>
                              </a:solidFill>
                              <a:latin typeface="Cambria Math" panose="02040503050406030204" pitchFamily="18" charset="0"/>
                              <a:ea typeface="Cambria Math" charset="0"/>
                              <a:cs typeface="Cambria Math" charset="0"/>
                            </a:rPr>
                          </m:ctrlPr>
                        </m:dPr>
                        <m:e>
                          <m:r>
                            <a:rPr lang="is-IS" altLang="zh-CN" sz="2800" i="1">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m:t>
                          </m:r>
                          <m:sSubSup>
                            <m:sSubSupPr>
                              <m:ctrlPr>
                                <a:rPr lang="en-US" altLang="zh-CN" sz="2800" i="1">
                                  <a:solidFill>
                                    <a:srgbClr val="09405E"/>
                                  </a:solidFill>
                                  <a:latin typeface="Cambria Math" panose="02040503050406030204" pitchFamily="18"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r>
                            <a:rPr lang="en-US" altLang="zh-CN" sz="2800" i="1">
                              <a:solidFill>
                                <a:srgbClr val="09405E"/>
                              </a:solidFill>
                              <a:latin typeface="Cambria Math" charset="0"/>
                              <a:ea typeface="微软雅黑" pitchFamily="34" charset="-122"/>
                            </a:rPr>
                            <m:t>−</m:t>
                          </m:r>
                          <m:d>
                            <m:dPr>
                              <m:ctrlPr>
                                <a:rPr lang="is-IS" altLang="zh-CN" sz="2800" i="1">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e>
                      </m:d>
                      <m:r>
                        <a:rPr lang="en-US" altLang="zh-CN" sz="2800" b="0" i="1" smtClean="0">
                          <a:solidFill>
                            <a:srgbClr val="09405E"/>
                          </a:solidFill>
                          <a:latin typeface="Cambria Math" charset="0"/>
                          <a:ea typeface="Cambria Math" charset="0"/>
                          <a:cs typeface="Cambria Math" charset="0"/>
                        </a:rPr>
                        <m:t>=0</m:t>
                      </m:r>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037370" y="2411347"/>
                <a:ext cx="5452326" cy="737189"/>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037370" y="3209089"/>
                <a:ext cx="5538888"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smtClean="0">
                              <a:solidFill>
                                <a:srgbClr val="09405E"/>
                              </a:solidFill>
                              <a:latin typeface="Cambria Math" charset="0"/>
                              <a:ea typeface="微软雅黑" pitchFamily="34" charset="-122"/>
                              <a:cs typeface="Cambria Math" charset="0"/>
                            </a:rPr>
                            <m:t>∧</m:t>
                          </m:r>
                        </m:sup>
                      </m:sSubSup>
                      <m:d>
                        <m:dPr>
                          <m:ctrlPr>
                            <a:rPr lang="is-IS" altLang="zh-CN" sz="2800" i="1" smtClean="0">
                              <a:solidFill>
                                <a:srgbClr val="09405E"/>
                              </a:solidFill>
                              <a:latin typeface="Cambria Math" panose="02040503050406030204" pitchFamily="18" charset="0"/>
                              <a:ea typeface="Cambria Math" charset="0"/>
                              <a:cs typeface="Cambria Math" charset="0"/>
                            </a:rPr>
                          </m:ctrlPr>
                        </m:dPr>
                        <m:e>
                          <m:r>
                            <a:rPr lang="is-IS" altLang="zh-CN" sz="2800" i="1">
                              <a:solidFill>
                                <a:srgbClr val="09405E"/>
                              </a:solidFill>
                              <a:latin typeface="Cambria Math" charset="0"/>
                              <a:ea typeface="Cambria Math" charset="0"/>
                              <a:cs typeface="Cambria Math" charset="0"/>
                            </a:rPr>
                            <m:t>𝜖</m:t>
                          </m:r>
                          <m:r>
                            <a:rPr lang="en-US" altLang="zh-CN" sz="2800" b="0" i="1" smtClean="0">
                              <a:solidFill>
                                <a:srgbClr val="09405E"/>
                              </a:solidFill>
                              <a:latin typeface="Cambria Math" charset="0"/>
                              <a:ea typeface="Cambria Math" charset="0"/>
                              <a:cs typeface="Cambria Math" charset="0"/>
                            </a:rPr>
                            <m:t>+</m:t>
                          </m:r>
                          <m:sSubSup>
                            <m:sSubSupPr>
                              <m:ctrlPr>
                                <a:rPr lang="en-US" altLang="zh-CN" sz="2800" i="1">
                                  <a:solidFill>
                                    <a:srgbClr val="09405E"/>
                                  </a:solidFill>
                                  <a:latin typeface="Cambria Math" panose="02040503050406030204" pitchFamily="18" charset="0"/>
                                  <a:ea typeface="微软雅黑" pitchFamily="34" charset="-122"/>
                                </a:rPr>
                              </m:ctrlPr>
                            </m:sSubSupPr>
                            <m:e>
                              <m:r>
                                <a:rPr lang="en-US" altLang="zh-CN" sz="2800" i="1">
                                  <a:solidFill>
                                    <a:srgbClr val="09405E"/>
                                  </a:solidFill>
                                  <a:latin typeface="Cambria Math" charset="0"/>
                                  <a:ea typeface="Cambria Math" charset="0"/>
                                  <a:cs typeface="Cambria Math" charset="0"/>
                                </a:rPr>
                                <m:t>𝜉</m:t>
                              </m:r>
                            </m:e>
                            <m:sub>
                              <m:r>
                                <a:rPr lang="en-US" altLang="zh-CN" sz="2800" i="1">
                                  <a:solidFill>
                                    <a:srgbClr val="09405E"/>
                                  </a:solidFill>
                                  <a:latin typeface="Cambria Math" charset="0"/>
                                  <a:ea typeface="微软雅黑" pitchFamily="34" charset="-122"/>
                                </a:rPr>
                                <m:t>𝑖</m:t>
                              </m:r>
                            </m:sub>
                            <m:sup>
                              <m:r>
                                <a:rPr lang="en-US" altLang="zh-CN" sz="2800" i="1">
                                  <a:solidFill>
                                    <a:srgbClr val="09405E"/>
                                  </a:solidFill>
                                  <a:latin typeface="Cambria Math" charset="0"/>
                                  <a:ea typeface="微软雅黑" pitchFamily="34" charset="-122"/>
                                  <a:cs typeface="Cambria Math" charset="0"/>
                                </a:rPr>
                                <m:t>∧</m:t>
                              </m:r>
                            </m:sup>
                          </m:sSubSup>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0" i="1" smtClean="0">
                                  <a:solidFill>
                                    <a:srgbClr val="09405E"/>
                                  </a:solidFill>
                                  <a:latin typeface="Cambria Math" charset="0"/>
                                  <a:ea typeface="微软雅黑" pitchFamily="34" charset="-122"/>
                                </a:rPr>
                                <m:t>−</m:t>
                              </m:r>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r>
                            <a:rPr lang="en-US" altLang="zh-CN" sz="2800" b="0" i="1" smtClean="0">
                              <a:solidFill>
                                <a:srgbClr val="09405E"/>
                              </a:solidFill>
                              <a:latin typeface="Cambria Math" charset="0"/>
                              <a:ea typeface="微软雅黑" pitchFamily="34" charset="-122"/>
                            </a:rPr>
                            <m:t>+</m:t>
                          </m:r>
                          <m:d>
                            <m:dPr>
                              <m:ctrlPr>
                                <a:rPr lang="is-IS" altLang="zh-CN" sz="2800" i="1">
                                  <a:solidFill>
                                    <a:srgbClr val="09405E"/>
                                  </a:solidFill>
                                  <a:latin typeface="Cambria Math" panose="02040503050406030204" pitchFamily="18" charset="0"/>
                                  <a:ea typeface="微软雅黑" pitchFamily="34" charset="-122"/>
                                </a:rPr>
                              </m:ctrlPr>
                            </m:dPr>
                            <m:e>
                              <m:sSup>
                                <m:sSupPr>
                                  <m:ctrlPr>
                                    <a:rPr kumimoji="1" lang="en-US" altLang="zh-CN" sz="2800" i="1" dirty="0">
                                      <a:solidFill>
                                        <a:srgbClr val="09405E"/>
                                      </a:solidFill>
                                      <a:latin typeface="Cambria Math" panose="02040503050406030204" pitchFamily="18" charset="0"/>
                                    </a:rPr>
                                  </m:ctrlPr>
                                </m:sSupPr>
                                <m:e>
                                  <m:r>
                                    <a:rPr kumimoji="1" lang="en-US" altLang="zh-CN" sz="2800" b="1" i="1" dirty="0">
                                      <a:solidFill>
                                        <a:srgbClr val="09405E"/>
                                      </a:solidFill>
                                      <a:latin typeface="Cambria Math" charset="0"/>
                                    </a:rPr>
                                    <m:t>𝒘</m:t>
                                  </m:r>
                                </m:e>
                                <m:sup>
                                  <m:r>
                                    <m:rPr>
                                      <m:sty m:val="p"/>
                                    </m:rPr>
                                    <a:rPr kumimoji="1" lang="en-US" altLang="zh-CN" sz="2800" dirty="0">
                                      <a:solidFill>
                                        <a:srgbClr val="09405E"/>
                                      </a:solidFill>
                                      <a:latin typeface="Cambria Math" charset="0"/>
                                    </a:rPr>
                                    <m:t>T</m:t>
                                  </m:r>
                                </m:sup>
                              </m:sSup>
                              <m:sSub>
                                <m:sSubPr>
                                  <m:ctrlPr>
                                    <a:rPr kumimoji="1" lang="en-US" altLang="zh-CN" sz="2800"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i="1" dirty="0">
                                  <a:solidFill>
                                    <a:srgbClr val="09405E"/>
                                  </a:solidFill>
                                  <a:latin typeface="Cambria Math" charset="0"/>
                                </a:rPr>
                                <m:t>+</m:t>
                              </m:r>
                              <m:r>
                                <a:rPr kumimoji="1" lang="en-US" altLang="zh-CN" sz="2800" i="1" dirty="0">
                                  <a:solidFill>
                                    <a:srgbClr val="09405E"/>
                                  </a:solidFill>
                                  <a:latin typeface="Cambria Math" charset="0"/>
                                </a:rPr>
                                <m:t>𝑏</m:t>
                              </m:r>
                            </m:e>
                          </m:d>
                        </m:e>
                      </m:d>
                      <m:r>
                        <a:rPr lang="en-US" altLang="zh-CN" sz="2800" b="0" i="1" smtClean="0">
                          <a:solidFill>
                            <a:srgbClr val="09405E"/>
                          </a:solidFill>
                          <a:latin typeface="Cambria Math" charset="0"/>
                          <a:ea typeface="Cambria Math" charset="0"/>
                          <a:cs typeface="Cambria Math" charset="0"/>
                        </a:rPr>
                        <m:t>=0</m:t>
                      </m:r>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037370" y="3209089"/>
                <a:ext cx="5538888" cy="73718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37370" y="4236318"/>
                <a:ext cx="8086699" cy="9629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rPr>
                  <a:t>支持向量：</a:t>
                </a:r>
                <a:endParaRPr kumimoji="0" lang="en-US" altLang="zh-CN" sz="2800"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endParaRPr>
              </a:p>
              <a:p>
                <a:pPr fontAlgn="auto">
                  <a:spcBef>
                    <a:spcPts val="0"/>
                  </a:spcBef>
                  <a:spcAft>
                    <a:spcPts val="0"/>
                  </a:spcAft>
                </a:pPr>
                <a:r>
                  <a:rPr lang="zh-CN" altLang="en-US" sz="2800" dirty="0">
                    <a:solidFill>
                      <a:srgbClr val="09405E"/>
                    </a:solidFill>
                    <a:latin typeface="微软雅黑" pitchFamily="34" charset="-122"/>
                    <a:ea typeface="微软雅黑" pitchFamily="34" charset="-122"/>
                    <a:sym typeface="Times New Roman" panose="02020603050405020304"/>
                  </a:rPr>
                  <a:t>仅当样本</a:t>
                </a:r>
                <a14:m>
                  <m:oMath xmlns:m="http://schemas.openxmlformats.org/officeDocument/2006/math">
                    <m:d>
                      <m:dPr>
                        <m:ctrlPr>
                          <a:rPr lang="is-IS" altLang="zh-CN" sz="2800" i="1" smtClean="0">
                            <a:solidFill>
                              <a:srgbClr val="09405E"/>
                            </a:solidFill>
                            <a:latin typeface="Cambria Math" panose="02040503050406030204" pitchFamily="18" charset="0"/>
                            <a:ea typeface="微软雅黑" pitchFamily="34" charset="-122"/>
                            <a:sym typeface="Times New Roman" panose="02020603050405020304"/>
                          </a:rPr>
                        </m:ctrlPr>
                      </m:dPr>
                      <m:e>
                        <m:sSub>
                          <m:sSubPr>
                            <m:ctrlPr>
                              <a:rPr kumimoji="1" lang="en-US" altLang="zh-CN" sz="2800" i="1" dirty="0">
                                <a:solidFill>
                                  <a:srgbClr val="09405E"/>
                                </a:solidFill>
                                <a:latin typeface="Cambria Math" panose="02040503050406030204" pitchFamily="18" charset="0"/>
                              </a:rPr>
                            </m:ctrlPr>
                          </m:sSubPr>
                          <m:e>
                            <m:r>
                              <a:rPr kumimoji="1" lang="en-US" altLang="zh-CN" sz="2800" b="1" i="1" dirty="0">
                                <a:solidFill>
                                  <a:srgbClr val="09405E"/>
                                </a:solidFill>
                                <a:latin typeface="Cambria Math" charset="0"/>
                              </a:rPr>
                              <m:t>𝒙</m:t>
                            </m:r>
                          </m:e>
                          <m:sub>
                            <m:r>
                              <a:rPr kumimoji="1" lang="en-US" altLang="zh-CN" sz="2800" i="1" dirty="0">
                                <a:solidFill>
                                  <a:srgbClr val="09405E"/>
                                </a:solidFill>
                                <a:latin typeface="Cambria Math" charset="0"/>
                              </a:rPr>
                              <m:t>𝑖</m:t>
                            </m:r>
                          </m:sub>
                        </m:sSub>
                        <m:r>
                          <a:rPr kumimoji="1" lang="en-US" altLang="zh-CN" sz="2800" b="0" i="1" dirty="0" smtClean="0">
                            <a:solidFill>
                              <a:srgbClr val="09405E"/>
                            </a:solidFill>
                            <a:latin typeface="Cambria Math" charset="0"/>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i="1">
                                <a:solidFill>
                                  <a:srgbClr val="09405E"/>
                                </a:solidFill>
                                <a:latin typeface="Cambria Math" charset="0"/>
                                <a:ea typeface="微软雅黑" pitchFamily="34" charset="-122"/>
                              </a:rPr>
                              <m:t>𝑦</m:t>
                            </m:r>
                          </m:e>
                          <m:sub>
                            <m:r>
                              <a:rPr lang="en-US" altLang="zh-CN" sz="2800" i="1">
                                <a:solidFill>
                                  <a:srgbClr val="09405E"/>
                                </a:solidFill>
                                <a:latin typeface="Cambria Math" charset="0"/>
                                <a:ea typeface="微软雅黑" pitchFamily="34" charset="-122"/>
                              </a:rPr>
                              <m:t>𝑖</m:t>
                            </m:r>
                          </m:sub>
                        </m:sSub>
                      </m:e>
                    </m:d>
                  </m:oMath>
                </a14:m>
                <a:r>
                  <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落在</a:t>
                </a:r>
                <a14:m>
                  <m:oMath xmlns:m="http://schemas.openxmlformats.org/officeDocument/2006/math">
                    <m:r>
                      <a:rPr lang="is-IS" altLang="zh-CN" sz="2800" i="1">
                        <a:solidFill>
                          <a:srgbClr val="09405E"/>
                        </a:solidFill>
                        <a:latin typeface="Cambria Math" charset="0"/>
                        <a:ea typeface="Cambria Math" charset="0"/>
                        <a:cs typeface="Cambria Math" charset="0"/>
                      </a:rPr>
                      <m:t>𝜖</m:t>
                    </m:r>
                  </m:oMath>
                </a14:m>
                <a:r>
                  <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间隔中，</a:t>
                </a:r>
                <a14:m>
                  <m:oMath xmlns:m="http://schemas.openxmlformats.org/officeDocument/2006/math">
                    <m:sSubSup>
                      <m:sSubSupPr>
                        <m:ctrlPr>
                          <a:rPr lang="en-US"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微软雅黑" pitchFamily="34" charset="-122"/>
                            <a:cs typeface="Cambria Math" charset="0"/>
                          </a:rPr>
                          <m:t>∨</m:t>
                        </m:r>
                      </m:sup>
                    </m:sSubSup>
                    <m:r>
                      <a:rPr lang="zh-CN" altLang="en-US" sz="2800" b="0" i="0" smtClean="0">
                        <a:solidFill>
                          <a:srgbClr val="09405E"/>
                        </a:solidFill>
                        <a:latin typeface="Cambria Math" charset="0"/>
                        <a:ea typeface="微软雅黑" pitchFamily="34" charset="-122"/>
                        <a:cs typeface="Cambria Math" charset="0"/>
                      </a:rPr>
                      <m:t>、</m:t>
                    </m:r>
                    <m:sSubSup>
                      <m:sSubSupPr>
                        <m:ctrlPr>
                          <a:rPr lang="en-US" altLang="zh-CN" sz="2800" i="1">
                            <a:solidFill>
                              <a:srgbClr val="09405E"/>
                            </a:solidFill>
                            <a:latin typeface="Cambria Math" panose="02040503050406030204" pitchFamily="18" charset="0"/>
                          </a:rPr>
                        </m:ctrlPr>
                      </m:sSubSupPr>
                      <m:e>
                        <m:r>
                          <a:rPr lang="en-US" altLang="zh-CN" sz="2800" i="1">
                            <a:solidFill>
                              <a:srgbClr val="09405E"/>
                            </a:solidFill>
                            <a:latin typeface="Cambria Math" charset="0"/>
                            <a:ea typeface="Cambria Math" charset="0"/>
                            <a:cs typeface="Cambria Math" charset="0"/>
                          </a:rPr>
                          <m:t>𝛼</m:t>
                        </m:r>
                      </m:e>
                      <m:sub>
                        <m:r>
                          <a:rPr lang="en-US" altLang="zh-CN" sz="2800" i="1">
                            <a:solidFill>
                              <a:srgbClr val="09405E"/>
                            </a:solidFill>
                            <a:latin typeface="Cambria Math" charset="0"/>
                          </a:rPr>
                          <m:t>𝑖</m:t>
                        </m:r>
                      </m:sub>
                      <m:sup>
                        <m:r>
                          <a:rPr lang="en-US" altLang="zh-CN" sz="2800" i="1">
                            <a:solidFill>
                              <a:srgbClr val="09405E"/>
                            </a:solidFill>
                            <a:latin typeface="Cambria Math" charset="0"/>
                            <a:ea typeface="微软雅黑" pitchFamily="34" charset="-122"/>
                            <a:cs typeface="Cambria Math" charset="0"/>
                          </a:rPr>
                          <m:t>∧</m:t>
                        </m:r>
                      </m:sup>
                    </m:sSubSup>
                  </m:oMath>
                </a14:m>
                <a:r>
                  <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才取非</a:t>
                </a:r>
                <a:r>
                  <a:rPr kumimoji="0" lang="en-US" altLang="zh-CN"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0</a:t>
                </a:r>
                <a:r>
                  <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值。</a:t>
                </a:r>
              </a:p>
            </p:txBody>
          </p:sp>
        </mc:Choice>
        <mc:Fallback xmlns="">
          <p:sp>
            <p:nvSpPr>
              <p:cNvPr id="8" name="文本框 7"/>
              <p:cNvSpPr txBox="1">
                <a:spLocks noRot="1" noChangeAspect="1" noMove="1" noResize="1" noEditPoints="1" noAdjustHandles="1" noChangeArrowheads="1" noChangeShapeType="1" noTextEdit="1"/>
              </p:cNvSpPr>
              <p:nvPr/>
            </p:nvSpPr>
            <p:spPr>
              <a:xfrm>
                <a:off x="1037370" y="4236318"/>
                <a:ext cx="8086699" cy="962954"/>
              </a:xfrm>
              <a:prstGeom prst="rect">
                <a:avLst/>
              </a:prstGeom>
              <a:blipFill rotWithShape="0">
                <a:blip r:embed="rId4"/>
                <a:stretch>
                  <a:fillRect l="-2110" t="-6962" r="-754" b="-16456"/>
                </a:stretch>
              </a:blipFill>
              <a:ln w="12700" cap="flat">
                <a:noFill/>
                <a:miter lim="400000"/>
              </a:ln>
            </p:spPr>
            <p:txBody>
              <a:bodyPr/>
              <a:lstStyle/>
              <a:p>
                <a:r>
                  <a:rPr lang="zh-CN" altLang="en-US">
                    <a:noFill/>
                  </a:rPr>
                  <a:t> </a:t>
                </a:r>
              </a:p>
            </p:txBody>
          </p:sp>
        </mc:Fallback>
      </mc:AlternateContent>
      <p:pic>
        <p:nvPicPr>
          <p:cNvPr id="9" name="Picture 6" descr="Îµ-insensitive loss function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985" y="832756"/>
            <a:ext cx="5088852" cy="299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56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66617"/>
            <a:ext cx="5653805"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线性</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分类原理</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带松弛变量的</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的对偶问题</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核化</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回归（</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SVR</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en-US" altLang="zh-CN" sz="2800" dirty="0" err="1">
                <a:solidFill>
                  <a:srgbClr val="09405E"/>
                </a:solidFill>
                <a:latin typeface="微软雅黑" panose="020B0503020204020204" pitchFamily="34" charset="-122"/>
                <a:ea typeface="微软雅黑" panose="020B0503020204020204" pitchFamily="34" charset="-122"/>
              </a:rPr>
              <a:t>Sklearn</a:t>
            </a:r>
            <a:r>
              <a:rPr kumimoji="1" lang="zh-CN" altLang="en-US" sz="2800" dirty="0">
                <a:solidFill>
                  <a:srgbClr val="09405E"/>
                </a:solidFill>
                <a:latin typeface="微软雅黑" panose="020B0503020204020204" pitchFamily="34" charset="-122"/>
                <a:ea typeface="微软雅黑" panose="020B0503020204020204" pitchFamily="34" charset="-122"/>
              </a:rPr>
              <a:t>中的</a:t>
            </a:r>
            <a:r>
              <a:rPr kumimoji="1" lang="en-US" altLang="zh-CN" sz="2800" dirty="0">
                <a:solidFill>
                  <a:srgbClr val="09405E"/>
                </a:solidFill>
                <a:latin typeface="微软雅黑" panose="020B0503020204020204" pitchFamily="34" charset="-122"/>
                <a:ea typeface="微软雅黑" panose="020B0503020204020204" pitchFamily="34" charset="-122"/>
              </a:rPr>
              <a:t>SVM</a:t>
            </a:r>
            <a:r>
              <a:rPr kumimoji="1" lang="zh-CN" altLang="en-US" sz="2800" dirty="0">
                <a:solidFill>
                  <a:srgbClr val="09405E"/>
                </a:solidFill>
                <a:latin typeface="微软雅黑" panose="020B0503020204020204" pitchFamily="34" charset="-122"/>
                <a:ea typeface="微软雅黑" panose="020B0503020204020204" pitchFamily="34" charset="-122"/>
              </a:rPr>
              <a:t>的</a:t>
            </a:r>
            <a:r>
              <a:rPr kumimoji="1" lang="en-US" altLang="zh-CN" sz="2800" dirty="0">
                <a:solidFill>
                  <a:srgbClr val="09405E"/>
                </a:solidFill>
                <a:latin typeface="微软雅黑" panose="020B0503020204020204" pitchFamily="34" charset="-122"/>
                <a:ea typeface="微软雅黑" panose="020B0503020204020204" pitchFamily="34" charset="-122"/>
              </a:rPr>
              <a:t>API</a:t>
            </a:r>
          </a:p>
          <a:p>
            <a:pPr eaLnBrk="1" hangingPunct="1">
              <a:lnSpc>
                <a:spcPct val="150000"/>
              </a:lnSpc>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SVM</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应用案例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700542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hlinkClick r:id="rId2" tooltip="sklearn.svm"/>
              </a:rPr>
              <a:t>sklearn.svm</a:t>
            </a:r>
            <a:r>
              <a:rPr kumimoji="1" lang="zh-CN" altLang="en-US" dirty="0"/>
              <a:t>模块提供支持向量机算法，</a:t>
            </a:r>
            <a:r>
              <a:rPr lang="zh-CN" altLang="en-US" dirty="0"/>
              <a:t>可用于分类、回归和异常值检测。</a:t>
            </a:r>
            <a:endParaRPr lang="en-US" altLang="zh-CN" dirty="0"/>
          </a:p>
          <a:p>
            <a:pPr>
              <a:lnSpc>
                <a:spcPct val="100000"/>
              </a:lnSpc>
            </a:pPr>
            <a:r>
              <a:rPr kumimoji="1" lang="zh-CN" altLang="en-US" dirty="0"/>
              <a:t>分类实现有三种方式</a:t>
            </a:r>
            <a:endParaRPr kumimoji="1" lang="en-US" altLang="zh-CN" dirty="0"/>
          </a:p>
          <a:p>
            <a:pPr lvl="1">
              <a:lnSpc>
                <a:spcPct val="100000"/>
              </a:lnSpc>
            </a:pPr>
            <a:r>
              <a:rPr kumimoji="1" lang="zh-CN" altLang="en-US" dirty="0"/>
              <a:t> </a:t>
            </a:r>
            <a:r>
              <a:rPr lang="en-US" altLang="zh-CN" dirty="0">
                <a:hlinkClick r:id="rId3"/>
              </a:rPr>
              <a:t>LinearSVC</a:t>
            </a:r>
            <a:r>
              <a:rPr lang="zh-CN" altLang="en-US" dirty="0"/>
              <a:t>基于</a:t>
            </a:r>
            <a:r>
              <a:rPr lang="en-US" altLang="zh-CN" dirty="0" err="1"/>
              <a:t>liblinear</a:t>
            </a:r>
            <a:r>
              <a:rPr lang="zh-CN" altLang="en-US" dirty="0"/>
              <a:t>实现线性</a:t>
            </a:r>
            <a:r>
              <a:rPr lang="en-US" altLang="zh-CN" dirty="0"/>
              <a:t>SVM </a:t>
            </a:r>
            <a:r>
              <a:rPr lang="zh-CN" altLang="en-US" dirty="0"/>
              <a:t>，比基于</a:t>
            </a:r>
            <a:r>
              <a:rPr lang="en-US" altLang="zh-CN" dirty="0" err="1"/>
              <a:t>libsvm</a:t>
            </a:r>
            <a:r>
              <a:rPr lang="zh-CN" altLang="en-US" dirty="0"/>
              <a:t>实现的线性</a:t>
            </a:r>
            <a:r>
              <a:rPr lang="en-US" altLang="zh-CN" dirty="0"/>
              <a:t>SVC</a:t>
            </a:r>
            <a:r>
              <a:rPr lang="zh-CN" altLang="en-US" dirty="0"/>
              <a:t>／</a:t>
            </a:r>
            <a:r>
              <a:rPr lang="en-US" altLang="zh-CN" dirty="0" err="1"/>
              <a:t>NuSVC</a:t>
            </a:r>
            <a:r>
              <a:rPr lang="zh-CN" altLang="en-US" dirty="0"/>
              <a:t>更快，同时可采用更多正则选择（</a:t>
            </a:r>
            <a:r>
              <a:rPr lang="en-US" altLang="zh-CN" dirty="0"/>
              <a:t>L1/L2</a:t>
            </a:r>
            <a:r>
              <a:rPr lang="zh-CN" altLang="en-US" dirty="0"/>
              <a:t>）和损失函数选择</a:t>
            </a:r>
            <a:endParaRPr lang="en-US" altLang="zh-CN" dirty="0"/>
          </a:p>
          <a:p>
            <a:pPr lvl="2">
              <a:buClr>
                <a:schemeClr val="tx1"/>
              </a:buClr>
              <a:buFont typeface="Arial" charset="0"/>
              <a:buChar char="•"/>
            </a:pPr>
            <a:r>
              <a:rPr lang="zh-CN" altLang="en-US" sz="2400" dirty="0">
                <a:solidFill>
                  <a:srgbClr val="09405E"/>
                </a:solidFill>
                <a:latin typeface="Microsoft YaHei" charset="-122"/>
                <a:ea typeface="Microsoft YaHei" charset="-122"/>
                <a:cs typeface="Microsoft YaHei" charset="-122"/>
              </a:rPr>
              <a:t> </a:t>
            </a:r>
            <a:r>
              <a:rPr kumimoji="1" lang="en-US" altLang="zh-CN" sz="2400" dirty="0">
                <a:solidFill>
                  <a:srgbClr val="09405E"/>
                </a:solidFill>
                <a:latin typeface="Microsoft YaHei" charset="-122"/>
                <a:ea typeface="Microsoft YaHei" charset="-122"/>
                <a:cs typeface="Microsoft YaHei" charset="-122"/>
              </a:rPr>
              <a:t>L1</a:t>
            </a:r>
            <a:r>
              <a:rPr kumimoji="1" lang="zh-CN" altLang="en-US" sz="2400" dirty="0">
                <a:solidFill>
                  <a:srgbClr val="09405E"/>
                </a:solidFill>
                <a:latin typeface="Microsoft YaHei" charset="-122"/>
                <a:ea typeface="Microsoft YaHei" charset="-122"/>
                <a:cs typeface="Microsoft YaHei" charset="-122"/>
              </a:rPr>
              <a:t>正则可以得到特征系数稀疏的效果</a:t>
            </a:r>
            <a:endParaRPr kumimoji="1" lang="en-US" altLang="zh-CN" sz="2400" dirty="0">
              <a:solidFill>
                <a:srgbClr val="09405E"/>
              </a:solidFill>
              <a:latin typeface="Microsoft YaHei" charset="-122"/>
              <a:ea typeface="Microsoft YaHei" charset="-122"/>
              <a:cs typeface="Microsoft YaHei" charset="-122"/>
            </a:endParaRPr>
          </a:p>
          <a:p>
            <a:pPr lvl="2">
              <a:buClr>
                <a:schemeClr val="tx1"/>
              </a:buClr>
              <a:buFont typeface="Arial" charset="0"/>
              <a:buChar char="•"/>
            </a:pPr>
            <a:r>
              <a:rPr kumimoji="1" lang="zh-CN" altLang="en-US" sz="2400" dirty="0">
                <a:solidFill>
                  <a:srgbClr val="09405E"/>
                </a:solidFill>
                <a:latin typeface="Microsoft YaHei" charset="-122"/>
                <a:ea typeface="Microsoft YaHei" charset="-122"/>
                <a:cs typeface="Microsoft YaHei" charset="-122"/>
              </a:rPr>
              <a:t> 适用于样本数更多的情况</a:t>
            </a:r>
            <a:endParaRPr lang="en-US" altLang="zh-CN" sz="2400" dirty="0">
              <a:solidFill>
                <a:srgbClr val="09405E"/>
              </a:solidFill>
              <a:latin typeface="Microsoft YaHei" charset="-122"/>
              <a:ea typeface="Microsoft YaHei" charset="-122"/>
              <a:cs typeface="Microsoft YaHei" charset="-122"/>
            </a:endParaRPr>
          </a:p>
          <a:p>
            <a:pPr lvl="1">
              <a:lnSpc>
                <a:spcPct val="100000"/>
              </a:lnSpc>
            </a:pPr>
            <a:r>
              <a:rPr lang="zh-CN" altLang="en-US" dirty="0"/>
              <a:t> </a:t>
            </a:r>
            <a:r>
              <a:rPr lang="en-US" altLang="zh-CN" dirty="0">
                <a:hlinkClick r:id="rId4"/>
              </a:rPr>
              <a:t>SVC</a:t>
            </a:r>
            <a:r>
              <a:rPr lang="zh-CN" altLang="en-US" dirty="0"/>
              <a:t>和</a:t>
            </a:r>
            <a:r>
              <a:rPr lang="en-US" altLang="zh-CN" dirty="0">
                <a:hlinkClick r:id="rId5"/>
              </a:rPr>
              <a:t>NuSVC</a:t>
            </a:r>
            <a:r>
              <a:rPr lang="zh-CN" altLang="en-US" dirty="0"/>
              <a:t>类似，都是基于</a:t>
            </a:r>
            <a:r>
              <a:rPr lang="en-US" altLang="zh-CN" dirty="0" err="1"/>
              <a:t>libsvm</a:t>
            </a:r>
            <a:r>
              <a:rPr lang="zh-CN" altLang="en-US" dirty="0"/>
              <a:t>实现的</a:t>
            </a:r>
            <a:r>
              <a:rPr lang="en-US" altLang="zh-CN" dirty="0"/>
              <a:t>C-SVM</a:t>
            </a:r>
            <a:r>
              <a:rPr lang="zh-CN" altLang="en-US" dirty="0"/>
              <a:t>，二者在参数方面有细微不同（</a:t>
            </a:r>
            <a:r>
              <a:rPr lang="en-US" altLang="zh-CN" dirty="0"/>
              <a:t> </a:t>
            </a:r>
            <a:r>
              <a:rPr lang="en-US" altLang="zh-CN" dirty="0" err="1"/>
              <a:t>NuSVC</a:t>
            </a:r>
            <a:r>
              <a:rPr lang="en-US" altLang="zh-CN" dirty="0"/>
              <a:t> </a:t>
            </a:r>
            <a:r>
              <a:rPr lang="zh-CN" altLang="en-US" dirty="0"/>
              <a:t>有参数</a:t>
            </a:r>
            <a:r>
              <a:rPr lang="en-US" altLang="zh-CN" i="1" dirty="0"/>
              <a:t>nu</a:t>
            </a:r>
            <a:r>
              <a:rPr lang="zh-CN" altLang="en-US" dirty="0"/>
              <a:t>控制训练误差的上限和支持向量的下限）</a:t>
            </a:r>
            <a:endParaRPr lang="en-US" altLang="zh-CN" dirty="0"/>
          </a:p>
          <a:p>
            <a:pPr lvl="1">
              <a:lnSpc>
                <a:spcPct val="100000"/>
              </a:lnSpc>
            </a:pPr>
            <a:r>
              <a:rPr lang="zh-CN" altLang="en-US" dirty="0"/>
              <a:t> </a:t>
            </a:r>
            <a:r>
              <a:rPr lang="en-US" altLang="zh-CN" dirty="0" err="1"/>
              <a:t>SGDClassifier</a:t>
            </a:r>
            <a:r>
              <a:rPr lang="zh-CN" altLang="en-US" dirty="0"/>
              <a:t>（不在</a:t>
            </a:r>
            <a:r>
              <a:rPr lang="en-US" altLang="zh-CN" dirty="0">
                <a:hlinkClick r:id="rId2" tooltip="sklearn.svm"/>
              </a:rPr>
              <a:t>sklearn.svm</a:t>
            </a:r>
            <a:r>
              <a:rPr lang="zh-CN" altLang="en-US" dirty="0"/>
              <a:t>模块，在</a:t>
            </a:r>
            <a:r>
              <a:rPr lang="en-US" altLang="zh-CN" dirty="0" err="1"/>
              <a:t>sklearn.linear_model</a:t>
            </a:r>
            <a:r>
              <a:rPr lang="en-US" altLang="zh-CN" dirty="0"/>
              <a:t> </a:t>
            </a:r>
            <a:r>
              <a:rPr lang="zh-CN" altLang="en-US" dirty="0"/>
              <a:t>）实现了基于随机梯度下的线性</a:t>
            </a:r>
            <a:r>
              <a:rPr lang="en-US" altLang="zh-CN" dirty="0"/>
              <a:t>SVM</a:t>
            </a:r>
            <a:r>
              <a:rPr lang="zh-CN" altLang="en-US" dirty="0"/>
              <a:t>分类。</a:t>
            </a:r>
            <a:endParaRPr lang="en-US" altLang="zh-CN" dirty="0"/>
          </a:p>
          <a:p>
            <a:pPr>
              <a:lnSpc>
                <a:spcPct val="100000"/>
              </a:lnSpc>
            </a:pPr>
            <a:r>
              <a:rPr kumimoji="1" lang="zh-CN" altLang="en-US" dirty="0"/>
              <a:t>回归实现方式同分类类似。</a:t>
            </a:r>
            <a:endParaRPr kumimoji="1" lang="en-US" altLang="zh-CN" dirty="0"/>
          </a:p>
          <a:p>
            <a:pPr>
              <a:lnSpc>
                <a:spcPct val="100000"/>
              </a:lnSpc>
            </a:pPr>
            <a:r>
              <a:rPr kumimoji="1" lang="zh-CN" altLang="en-US" dirty="0"/>
              <a:t> </a:t>
            </a:r>
            <a:r>
              <a:rPr lang="en-US" altLang="zh-CN" dirty="0"/>
              <a:t>SVM</a:t>
            </a:r>
            <a:r>
              <a:rPr lang="zh-CN" altLang="en-US" dirty="0"/>
              <a:t>还支持非监督的异常值检测：</a:t>
            </a:r>
            <a:r>
              <a:rPr lang="en-US" altLang="zh-CN" u="sng" dirty="0">
                <a:hlinkClick r:id="rId6" tooltip="sklearn.svm.OneClassSVM"/>
              </a:rPr>
              <a:t> OneClassSVM</a:t>
            </a:r>
            <a:endParaRPr kumimoji="1" lang="en-US" altLang="zh-CN" dirty="0"/>
          </a:p>
          <a:p>
            <a:pPr>
              <a:lnSpc>
                <a:spcPct val="100000"/>
              </a:lnSpc>
            </a:pPr>
            <a:endParaRPr kumimoji="1" lang="zh-CN" altLang="en-US" dirty="0"/>
          </a:p>
        </p:txBody>
      </p:sp>
      <p:sp>
        <p:nvSpPr>
          <p:cNvPr id="3" name="标题 2"/>
          <p:cNvSpPr>
            <a:spLocks noGrp="1"/>
          </p:cNvSpPr>
          <p:nvPr>
            <p:ph type="title"/>
          </p:nvPr>
        </p:nvSpPr>
        <p:spPr/>
        <p:txBody>
          <a:bodyPr/>
          <a:lstStyle/>
          <a:p>
            <a:r>
              <a:rPr kumimoji="1" lang="en-US" altLang="zh-CN" dirty="0" err="1"/>
              <a:t>Scikit</a:t>
            </a:r>
            <a:r>
              <a:rPr kumimoji="1" lang="en-US" altLang="zh-CN" dirty="0"/>
              <a:t>-Learn</a:t>
            </a:r>
            <a:r>
              <a:rPr kumimoji="1" lang="zh-CN" altLang="en-US" dirty="0"/>
              <a:t>中的</a:t>
            </a:r>
            <a:r>
              <a:rPr kumimoji="1" lang="en-US" altLang="zh-CN" dirty="0"/>
              <a:t>SVM</a:t>
            </a:r>
            <a:r>
              <a:rPr lang="zh-CN" altLang="en-US" dirty="0"/>
              <a:t>实现</a:t>
            </a:r>
            <a:endParaRPr kumimoji="1" lang="zh-CN" altLang="en-US" dirty="0"/>
          </a:p>
        </p:txBody>
      </p:sp>
    </p:spTree>
    <p:extLst>
      <p:ext uri="{BB962C8B-B14F-4D97-AF65-F5344CB8AC3E}">
        <p14:creationId xmlns:p14="http://schemas.microsoft.com/office/powerpoint/2010/main" val="737496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en-US" altLang="zh-CN" dirty="0"/>
          </a:p>
          <a:p>
            <a:endParaRPr kumimoji="1" lang="en-US" altLang="zh-CN" dirty="0"/>
          </a:p>
          <a:p>
            <a:endParaRPr kumimoji="1" lang="en-US" altLang="zh-CN" dirty="0"/>
          </a:p>
          <a:p>
            <a:r>
              <a:rPr lang="zh-CN" altLang="en-US" dirty="0"/>
              <a:t>支持两种正则：</a:t>
            </a:r>
            <a:r>
              <a:rPr lang="en-US" altLang="zh-CN" dirty="0"/>
              <a:t>L2</a:t>
            </a:r>
            <a:r>
              <a:rPr lang="zh-CN" altLang="en-US" dirty="0"/>
              <a:t>正则和</a:t>
            </a:r>
            <a:r>
              <a:rPr lang="en-US" altLang="zh-CN" dirty="0"/>
              <a:t>L1</a:t>
            </a:r>
            <a:r>
              <a:rPr lang="zh-CN" altLang="en-US" dirty="0"/>
              <a:t>正则，正则参数为：</a:t>
            </a:r>
            <a:r>
              <a:rPr lang="en-US" altLang="zh-CN" dirty="0"/>
              <a:t>penalty</a:t>
            </a:r>
            <a:r>
              <a:rPr lang="zh-CN" altLang="en-US" dirty="0"/>
              <a:t>、</a:t>
            </a:r>
            <a:r>
              <a:rPr lang="en-US" altLang="zh-CN" dirty="0"/>
              <a:t>C</a:t>
            </a:r>
          </a:p>
          <a:p>
            <a:r>
              <a:rPr lang="zh-CN" altLang="en-US" dirty="0"/>
              <a:t>支持两种损失函数：</a:t>
            </a:r>
            <a:r>
              <a:rPr lang="en-US" altLang="zh-CN" dirty="0"/>
              <a:t> </a:t>
            </a:r>
            <a:r>
              <a:rPr lang="zh-CN" altLang="en-US" dirty="0"/>
              <a:t>标准的合页损失</a:t>
            </a:r>
            <a:r>
              <a:rPr lang="en-US" altLang="zh-CN" dirty="0"/>
              <a:t>‘hinge’ </a:t>
            </a:r>
            <a:r>
              <a:rPr lang="zh-CN" altLang="en-US" dirty="0"/>
              <a:t>和合页损失的平方</a:t>
            </a:r>
            <a:r>
              <a:rPr lang="en-US" altLang="zh-CN" dirty="0"/>
              <a:t>‘</a:t>
            </a:r>
            <a:r>
              <a:rPr lang="en-US" altLang="zh-CN" dirty="0" err="1"/>
              <a:t>squared_hinge</a:t>
            </a:r>
            <a:r>
              <a:rPr lang="en-US" altLang="zh-CN" dirty="0"/>
              <a:t>’</a:t>
            </a:r>
          </a:p>
          <a:p>
            <a:r>
              <a:rPr lang="zh-CN" altLang="en-US" dirty="0"/>
              <a:t>支持不同类别的样本权重设置：</a:t>
            </a:r>
            <a:r>
              <a:rPr lang="en-US" altLang="zh-CN" dirty="0" err="1"/>
              <a:t>class_weight</a:t>
            </a:r>
            <a:endParaRPr kumimoji="1" lang="zh-CN" altLang="en-US" dirty="0"/>
          </a:p>
        </p:txBody>
      </p:sp>
      <p:sp>
        <p:nvSpPr>
          <p:cNvPr id="3" name="标题 2"/>
          <p:cNvSpPr>
            <a:spLocks noGrp="1"/>
          </p:cNvSpPr>
          <p:nvPr>
            <p:ph type="title"/>
          </p:nvPr>
        </p:nvSpPr>
        <p:spPr/>
        <p:txBody>
          <a:bodyPr/>
          <a:lstStyle/>
          <a:p>
            <a:r>
              <a:rPr lang="en-US" altLang="zh-CN" dirty="0" err="1">
                <a:latin typeface="Microsoft YaHei" charset="-122"/>
                <a:ea typeface="Microsoft YaHei" charset="-122"/>
                <a:cs typeface="Microsoft YaHei" charset="-122"/>
              </a:rPr>
              <a:t>LinearSVC</a:t>
            </a:r>
            <a:endParaRPr kumimoji="1" lang="zh-CN" altLang="en-US" dirty="0"/>
          </a:p>
        </p:txBody>
      </p:sp>
      <p:sp>
        <p:nvSpPr>
          <p:cNvPr id="4" name="矩形 3"/>
          <p:cNvSpPr/>
          <p:nvPr/>
        </p:nvSpPr>
        <p:spPr>
          <a:xfrm>
            <a:off x="419100" y="976134"/>
            <a:ext cx="11772900" cy="1200329"/>
          </a:xfrm>
          <a:prstGeom prst="rect">
            <a:avLst/>
          </a:prstGeom>
        </p:spPr>
        <p:txBody>
          <a:bodyPr wrap="square">
            <a:spAutoFit/>
          </a:bodyPr>
          <a:lstStyle/>
          <a:p>
            <a:r>
              <a:rPr lang="en-US" altLang="zh-CN" sz="2400" i="1" dirty="0"/>
              <a:t>class </a:t>
            </a:r>
            <a:r>
              <a:rPr lang="en-US" altLang="zh-CN" sz="2400" dirty="0" err="1"/>
              <a:t>sklearn.svm.LinearSVC</a:t>
            </a:r>
            <a:r>
              <a:rPr lang="en-US" altLang="zh-CN" sz="2400" dirty="0"/>
              <a:t>(</a:t>
            </a:r>
            <a:r>
              <a:rPr lang="en-US" altLang="zh-CN" sz="2400" i="1" dirty="0"/>
              <a:t>penalty=’l2’</a:t>
            </a:r>
            <a:r>
              <a:rPr lang="en-US" altLang="zh-CN" sz="2400" dirty="0"/>
              <a:t>, </a:t>
            </a:r>
            <a:r>
              <a:rPr lang="en-US" altLang="zh-CN" sz="2400" i="1" dirty="0"/>
              <a:t>loss=’</a:t>
            </a:r>
            <a:r>
              <a:rPr lang="en-US" altLang="zh-CN" sz="2400" i="1" dirty="0" err="1"/>
              <a:t>squared_hinge</a:t>
            </a:r>
            <a:r>
              <a:rPr lang="en-US" altLang="zh-CN" sz="2400" i="1" dirty="0"/>
              <a:t>’</a:t>
            </a:r>
            <a:r>
              <a:rPr lang="en-US" altLang="zh-CN" sz="2400" dirty="0"/>
              <a:t>, </a:t>
            </a:r>
            <a:r>
              <a:rPr lang="en-US" altLang="zh-CN" sz="2400" i="1" dirty="0"/>
              <a:t>dual=True</a:t>
            </a:r>
            <a:r>
              <a:rPr lang="en-US" altLang="zh-CN" sz="2400" dirty="0"/>
              <a:t>, </a:t>
            </a:r>
            <a:r>
              <a:rPr lang="en-US" altLang="zh-CN" sz="2400" i="1" dirty="0" err="1"/>
              <a:t>tol</a:t>
            </a:r>
            <a:r>
              <a:rPr lang="en-US" altLang="zh-CN" sz="2400" i="1" dirty="0"/>
              <a:t>=0.0001</a:t>
            </a:r>
            <a:r>
              <a:rPr lang="en-US" altLang="zh-CN" sz="2400" dirty="0"/>
              <a:t>, </a:t>
            </a:r>
            <a:r>
              <a:rPr lang="en-US" altLang="zh-CN" sz="2400" i="1" dirty="0"/>
              <a:t>C=1.0</a:t>
            </a:r>
            <a:r>
              <a:rPr lang="en-US" altLang="zh-CN" sz="2400" dirty="0"/>
              <a:t>, </a:t>
            </a:r>
            <a:r>
              <a:rPr lang="en-US" altLang="zh-CN" sz="2400" i="1" dirty="0" err="1"/>
              <a:t>multi_class</a:t>
            </a:r>
            <a:r>
              <a:rPr lang="en-US" altLang="zh-CN" sz="2400" i="1" dirty="0"/>
              <a:t>=’</a:t>
            </a:r>
            <a:r>
              <a:rPr lang="en-US" altLang="zh-CN" sz="2400" i="1" dirty="0" err="1"/>
              <a:t>ovr</a:t>
            </a:r>
            <a:r>
              <a:rPr lang="en-US" altLang="zh-CN" sz="2400" i="1" dirty="0"/>
              <a:t>’</a:t>
            </a:r>
            <a:r>
              <a:rPr lang="en-US" altLang="zh-CN" sz="2400" dirty="0"/>
              <a:t>, </a:t>
            </a:r>
            <a:r>
              <a:rPr lang="en-US" altLang="zh-CN" sz="2400" i="1" dirty="0" err="1"/>
              <a:t>fit_intercept</a:t>
            </a:r>
            <a:r>
              <a:rPr lang="en-US" altLang="zh-CN" sz="2400" i="1" dirty="0"/>
              <a:t>=True</a:t>
            </a:r>
            <a:r>
              <a:rPr lang="en-US" altLang="zh-CN" sz="2400" dirty="0"/>
              <a:t>, </a:t>
            </a:r>
            <a:r>
              <a:rPr lang="en-US" altLang="zh-CN" sz="2400" i="1" dirty="0" err="1"/>
              <a:t>intercept_scaling</a:t>
            </a:r>
            <a:r>
              <a:rPr lang="en-US" altLang="zh-CN" sz="2400" i="1" dirty="0"/>
              <a:t>=1</a:t>
            </a:r>
            <a:r>
              <a:rPr lang="en-US" altLang="zh-CN" sz="2400" dirty="0"/>
              <a:t>, </a:t>
            </a:r>
            <a:r>
              <a:rPr lang="en-US" altLang="zh-CN" sz="2400" i="1" dirty="0" err="1"/>
              <a:t>class_weight</a:t>
            </a:r>
            <a:r>
              <a:rPr lang="en-US" altLang="zh-CN" sz="2400" i="1" dirty="0"/>
              <a:t>=None</a:t>
            </a:r>
            <a:r>
              <a:rPr lang="en-US" altLang="zh-CN" sz="2400" dirty="0"/>
              <a:t>, </a:t>
            </a:r>
            <a:r>
              <a:rPr lang="en-US" altLang="zh-CN" sz="2400" i="1" dirty="0"/>
              <a:t>verbose=0</a:t>
            </a:r>
            <a:r>
              <a:rPr lang="en-US" altLang="zh-CN" sz="2400" dirty="0"/>
              <a:t>, </a:t>
            </a:r>
            <a:r>
              <a:rPr lang="en-US" altLang="zh-CN" sz="2400" i="1" dirty="0" err="1"/>
              <a:t>random_state</a:t>
            </a:r>
            <a:r>
              <a:rPr lang="en-US" altLang="zh-CN" sz="2400" i="1" dirty="0"/>
              <a:t>=None</a:t>
            </a:r>
            <a:r>
              <a:rPr lang="en-US" altLang="zh-CN" sz="2400" dirty="0"/>
              <a:t>, </a:t>
            </a:r>
            <a:r>
              <a:rPr lang="en-US" altLang="zh-CN" sz="2400" i="1" dirty="0" err="1"/>
              <a:t>max_iter</a:t>
            </a:r>
            <a:r>
              <a:rPr lang="en-US" altLang="zh-CN" sz="2400" i="1" dirty="0"/>
              <a:t>=1000</a:t>
            </a:r>
            <a:r>
              <a:rPr lang="en-US" altLang="zh-CN" sz="2400" dirty="0"/>
              <a:t>)</a:t>
            </a:r>
            <a:endParaRPr lang="zh-CN" altLang="en-US" sz="2400" dirty="0"/>
          </a:p>
        </p:txBody>
      </p:sp>
    </p:spTree>
    <p:extLst>
      <p:ext uri="{BB962C8B-B14F-4D97-AF65-F5344CB8AC3E}">
        <p14:creationId xmlns:p14="http://schemas.microsoft.com/office/powerpoint/2010/main" val="9808088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err="1">
                <a:solidFill>
                  <a:schemeClr val="tx1"/>
                </a:solidFill>
                <a:latin typeface="Microsoft YaHei" charset="-122"/>
                <a:ea typeface="Microsoft YaHei" charset="-122"/>
                <a:cs typeface="Microsoft YaHei" charset="-122"/>
              </a:rPr>
              <a:t>LinearSVC</a:t>
            </a:r>
            <a:r>
              <a:rPr lang="zh-CN" altLang="en-US" dirty="0">
                <a:solidFill>
                  <a:schemeClr val="tx1"/>
                </a:solidFill>
              </a:rPr>
              <a:t>的参数</a:t>
            </a:r>
            <a:endParaRPr kumimoji="1" lang="zh-CN" altLang="en-US" dirty="0"/>
          </a:p>
        </p:txBody>
      </p:sp>
      <p:sp>
        <p:nvSpPr>
          <p:cNvPr id="4" name="标题 3"/>
          <p:cNvSpPr>
            <a:spLocks noGrp="1"/>
          </p:cNvSpPr>
          <p:nvPr>
            <p:ph type="title"/>
          </p:nvPr>
        </p:nvSpPr>
        <p:spPr/>
        <p:txBody>
          <a:bodyPr/>
          <a:lstStyle/>
          <a:p>
            <a:endParaRPr kumimoji="1" lang="zh-CN" altLang="en-US"/>
          </a:p>
        </p:txBody>
      </p:sp>
      <p:graphicFrame>
        <p:nvGraphicFramePr>
          <p:cNvPr id="3" name="内容占位符 4"/>
          <p:cNvGraphicFramePr>
            <a:graphicFrameLocks/>
          </p:cNvGraphicFramePr>
          <p:nvPr/>
        </p:nvGraphicFramePr>
        <p:xfrm>
          <a:off x="119675" y="1196752"/>
          <a:ext cx="11952650" cy="4837177"/>
        </p:xfrm>
        <a:graphic>
          <a:graphicData uri="http://schemas.openxmlformats.org/drawingml/2006/table">
            <a:tbl>
              <a:tblPr firstRow="1" bandRow="1">
                <a:tableStyleId>{5C22544A-7EE6-4342-B048-85BDC9FD1C3A}</a:tableStyleId>
              </a:tblPr>
              <a:tblGrid>
                <a:gridCol w="2231909">
                  <a:extLst>
                    <a:ext uri="{9D8B030D-6E8A-4147-A177-3AD203B41FA5}">
                      <a16:colId xmlns:a16="http://schemas.microsoft.com/office/drawing/2014/main" val="20000"/>
                    </a:ext>
                  </a:extLst>
                </a:gridCol>
                <a:gridCol w="5760640">
                  <a:extLst>
                    <a:ext uri="{9D8B030D-6E8A-4147-A177-3AD203B41FA5}">
                      <a16:colId xmlns:a16="http://schemas.microsoft.com/office/drawing/2014/main" val="20001"/>
                    </a:ext>
                  </a:extLst>
                </a:gridCol>
                <a:gridCol w="3960101">
                  <a:extLst>
                    <a:ext uri="{9D8B030D-6E8A-4147-A177-3AD203B41FA5}">
                      <a16:colId xmlns:a16="http://schemas.microsoft.com/office/drawing/2014/main" val="20002"/>
                    </a:ext>
                  </a:extLst>
                </a:gridCol>
              </a:tblGrid>
              <a:tr h="576063">
                <a:tc>
                  <a:txBody>
                    <a:bodyPr/>
                    <a:lstStyle/>
                    <a:p>
                      <a:pPr algn="l"/>
                      <a:r>
                        <a:rPr lang="zh-CN" altLang="en-US" sz="1800" b="0" dirty="0">
                          <a:solidFill>
                            <a:schemeClr val="bg1"/>
                          </a:solidFill>
                          <a:latin typeface="Microsoft YaHei" charset="-122"/>
                          <a:ea typeface="Microsoft YaHei" charset="-122"/>
                          <a:cs typeface="Microsoft YaHei" charset="-122"/>
                        </a:rPr>
                        <a:t>参数</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说明</a:t>
                      </a:r>
                    </a:p>
                  </a:txBody>
                  <a:tcPr marL="121920" marR="121920" marT="60960" marB="60960"/>
                </a:tc>
                <a:tc>
                  <a:txBody>
                    <a:bodyPr/>
                    <a:lstStyle/>
                    <a:p>
                      <a:pPr algn="l"/>
                      <a:r>
                        <a:rPr lang="zh-CN" altLang="en-US" sz="1800" b="0" dirty="0">
                          <a:latin typeface="Microsoft YaHei" charset="-122"/>
                          <a:ea typeface="Microsoft YaHei" charset="-122"/>
                          <a:cs typeface="Microsoft YaHei" charset="-122"/>
                        </a:rPr>
                        <a:t>备注</a:t>
                      </a:r>
                    </a:p>
                  </a:txBody>
                  <a:tcPr marL="121920" marR="121920" marT="60960" marB="60960"/>
                </a:tc>
                <a:extLst>
                  <a:ext uri="{0D108BD9-81ED-4DB2-BD59-A6C34878D82A}">
                    <a16:rowId xmlns:a16="http://schemas.microsoft.com/office/drawing/2014/main" val="10000"/>
                  </a:ext>
                </a:extLst>
              </a:tr>
              <a:tr h="480855">
                <a:tc>
                  <a:txBody>
                    <a:bodyPr/>
                    <a:lstStyle/>
                    <a:p>
                      <a:pPr algn="l"/>
                      <a:r>
                        <a:rPr lang="en-US" altLang="zh-CN" sz="1800" b="0" i="0" dirty="0">
                          <a:solidFill>
                            <a:schemeClr val="tx1"/>
                          </a:solidFill>
                          <a:latin typeface="Microsoft YaHei" charset="-122"/>
                          <a:ea typeface="Microsoft YaHei" charset="-122"/>
                          <a:cs typeface="Microsoft YaHei" charset="-122"/>
                        </a:rPr>
                        <a:t>penalty</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a:solidFill>
                            <a:schemeClr val="tx1"/>
                          </a:solidFill>
                          <a:latin typeface="Microsoft YaHei" charset="-122"/>
                          <a:ea typeface="Microsoft YaHei" charset="-122"/>
                          <a:cs typeface="Microsoft YaHei" charset="-122"/>
                        </a:rPr>
                        <a:t>惩罚函数／正则函数，支持</a:t>
                      </a:r>
                      <a:r>
                        <a:rPr lang="en-US" altLang="zh-CN" sz="1800" b="0" dirty="0">
                          <a:solidFill>
                            <a:schemeClr val="tx1"/>
                          </a:solidFill>
                          <a:latin typeface="Microsoft YaHei" charset="-122"/>
                          <a:ea typeface="Microsoft YaHei" charset="-122"/>
                          <a:cs typeface="Microsoft YaHei" charset="-122"/>
                        </a:rPr>
                        <a:t>L2</a:t>
                      </a:r>
                      <a:r>
                        <a:rPr lang="zh-CN" altLang="en-US" sz="1800" b="0" dirty="0">
                          <a:solidFill>
                            <a:schemeClr val="tx1"/>
                          </a:solidFill>
                          <a:latin typeface="Microsoft YaHei" charset="-122"/>
                          <a:ea typeface="Microsoft YaHei" charset="-122"/>
                          <a:cs typeface="Microsoft YaHei" charset="-122"/>
                        </a:rPr>
                        <a:t>正则和</a:t>
                      </a:r>
                      <a:r>
                        <a:rPr lang="en-US" altLang="zh-CN" sz="1800" b="0" dirty="0">
                          <a:solidFill>
                            <a:schemeClr val="tx1"/>
                          </a:solidFill>
                          <a:latin typeface="Microsoft YaHei" charset="-122"/>
                          <a:ea typeface="Microsoft YaHei" charset="-122"/>
                          <a:cs typeface="Microsoft YaHei" charset="-122"/>
                        </a:rPr>
                        <a:t>L1</a:t>
                      </a:r>
                      <a:r>
                        <a:rPr lang="zh-CN" altLang="en-US" sz="1800" b="0" dirty="0">
                          <a:solidFill>
                            <a:schemeClr val="tx1"/>
                          </a:solidFill>
                          <a:latin typeface="Microsoft YaHei" charset="-122"/>
                          <a:ea typeface="Microsoft YaHei" charset="-122"/>
                          <a:cs typeface="Microsoft YaHei" charset="-122"/>
                        </a:rPr>
                        <a:t>正则，</a:t>
                      </a:r>
                      <a:r>
                        <a:rPr lang="zh-CN" altLang="en-US" sz="1800" b="0" kern="1200" dirty="0">
                          <a:solidFill>
                            <a:schemeClr val="tx1"/>
                          </a:solidFill>
                          <a:latin typeface="Microsoft YaHei" charset="-122"/>
                          <a:ea typeface="Microsoft YaHei" charset="-122"/>
                          <a:cs typeface="Microsoft YaHei" charset="-122"/>
                        </a:rPr>
                        <a:t>默认</a:t>
                      </a:r>
                      <a:r>
                        <a:rPr lang="zh-CN" altLang="en-US" sz="1800" b="0" dirty="0">
                          <a:solidFill>
                            <a:schemeClr val="tx1"/>
                          </a:solidFill>
                          <a:latin typeface="Microsoft YaHei" charset="-122"/>
                          <a:ea typeface="Microsoft YaHei" charset="-122"/>
                          <a:cs typeface="Microsoft YaHei" charset="-122"/>
                        </a:rPr>
                        <a:t>：</a:t>
                      </a:r>
                      <a:r>
                        <a:rPr lang="en-US" altLang="zh-CN" sz="1800" b="0" dirty="0">
                          <a:solidFill>
                            <a:schemeClr val="tx1"/>
                          </a:solidFill>
                          <a:latin typeface="Microsoft YaHei" charset="-122"/>
                          <a:ea typeface="Microsoft YaHei" charset="-122"/>
                          <a:cs typeface="Microsoft YaHei" charset="-122"/>
                        </a:rPr>
                        <a:t>L2</a:t>
                      </a:r>
                    </a:p>
                  </a:txBody>
                  <a:tcPr marL="121920" marR="121920" marT="60960" marB="60960"/>
                </a:tc>
                <a:tc>
                  <a:txBody>
                    <a:bodyPr/>
                    <a:lstStyle/>
                    <a:p>
                      <a:pPr algn="l"/>
                      <a:endParaRPr lang="en-US" altLang="zh-CN"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1"/>
                  </a:ext>
                </a:extLst>
              </a:tr>
              <a:tr h="704822">
                <a:tc>
                  <a:txBody>
                    <a:bodyPr/>
                    <a:lstStyle/>
                    <a:p>
                      <a:pPr algn="l"/>
                      <a:r>
                        <a:rPr lang="en-US" altLang="zh-CN" sz="1800" i="1" dirty="0">
                          <a:solidFill>
                            <a:schemeClr val="tx1"/>
                          </a:solidFill>
                          <a:latin typeface="Microsoft YaHei" charset="-122"/>
                          <a:ea typeface="Microsoft YaHei" charset="-122"/>
                          <a:cs typeface="Microsoft YaHei" charset="-122"/>
                        </a:rPr>
                        <a:t>loss</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Microsoft YaHei" charset="-122"/>
                          <a:ea typeface="Microsoft YaHei" charset="-122"/>
                          <a:cs typeface="Microsoft YaHei" charset="-122"/>
                        </a:rPr>
                        <a:t>损失函数，支持</a:t>
                      </a:r>
                      <a:r>
                        <a:rPr lang="zh-CN" altLang="en-US" sz="1800" dirty="0">
                          <a:latin typeface="Microsoft YaHei" charset="-122"/>
                          <a:ea typeface="Microsoft YaHei" charset="-122"/>
                          <a:cs typeface="Microsoft YaHei" charset="-122"/>
                        </a:rPr>
                        <a:t>标准的合页损失</a:t>
                      </a:r>
                      <a:r>
                        <a:rPr lang="en-US" altLang="zh-CN" sz="1800" dirty="0">
                          <a:latin typeface="Microsoft YaHei" charset="-122"/>
                          <a:ea typeface="Microsoft YaHei" charset="-122"/>
                          <a:cs typeface="Microsoft YaHei" charset="-122"/>
                        </a:rPr>
                        <a:t>‘hinge’ </a:t>
                      </a:r>
                      <a:r>
                        <a:rPr lang="zh-CN" altLang="en-US" sz="1800" dirty="0">
                          <a:latin typeface="Microsoft YaHei" charset="-122"/>
                          <a:ea typeface="Microsoft YaHei" charset="-122"/>
                          <a:cs typeface="Microsoft YaHei" charset="-122"/>
                        </a:rPr>
                        <a:t>和合页损失的平方</a:t>
                      </a:r>
                      <a:r>
                        <a:rPr lang="en-US" altLang="zh-CN" sz="1800" dirty="0">
                          <a:latin typeface="Microsoft YaHei" charset="-122"/>
                          <a:ea typeface="Microsoft YaHei" charset="-122"/>
                          <a:cs typeface="Microsoft YaHei" charset="-122"/>
                        </a:rPr>
                        <a:t>‘</a:t>
                      </a:r>
                      <a:r>
                        <a:rPr lang="en-US" altLang="zh-CN" sz="1800" dirty="0" err="1">
                          <a:latin typeface="Microsoft YaHei" charset="-122"/>
                          <a:ea typeface="Microsoft YaHei" charset="-122"/>
                          <a:cs typeface="Microsoft YaHei" charset="-122"/>
                        </a:rPr>
                        <a:t>squared_hinge</a:t>
                      </a:r>
                      <a:r>
                        <a:rPr lang="en-US" altLang="zh-CN" sz="1800" dirty="0">
                          <a:latin typeface="Microsoft YaHei" charset="-122"/>
                          <a:ea typeface="Microsoft YaHei" charset="-122"/>
                          <a:cs typeface="Microsoft YaHei" charset="-122"/>
                        </a:rPr>
                        <a:t>’ </a:t>
                      </a:r>
                      <a:r>
                        <a:rPr lang="zh-CN" altLang="en-US" sz="1800" dirty="0">
                          <a:latin typeface="Microsoft YaHei" charset="-122"/>
                          <a:ea typeface="Microsoft YaHei" charset="-122"/>
                          <a:cs typeface="Microsoft YaHei" charset="-122"/>
                        </a:rPr>
                        <a:t>。</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5"/>
                  </a:ext>
                </a:extLst>
              </a:tr>
              <a:tr h="704822">
                <a:tc>
                  <a:txBody>
                    <a:bodyPr/>
                    <a:lstStyle/>
                    <a:p>
                      <a:pPr algn="l"/>
                      <a:r>
                        <a:rPr lang="en-US" altLang="zh-CN" sz="1800" b="0" i="0" kern="1200" dirty="0">
                          <a:solidFill>
                            <a:schemeClr val="tx1"/>
                          </a:solidFill>
                          <a:effectLst/>
                          <a:latin typeface="Microsoft YaHei" charset="-122"/>
                          <a:ea typeface="Microsoft YaHei" charset="-122"/>
                          <a:cs typeface="Microsoft YaHei" charset="-122"/>
                        </a:rPr>
                        <a:t>dual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Microsoft YaHei" charset="-122"/>
                          <a:ea typeface="Microsoft YaHei" charset="-122"/>
                          <a:cs typeface="Microsoft YaHei" charset="-122"/>
                        </a:rPr>
                        <a:t>原问题（</a:t>
                      </a:r>
                      <a:r>
                        <a:rPr lang="en-US" altLang="zh-CN" sz="1800" b="0" i="0" kern="1200" dirty="0">
                          <a:solidFill>
                            <a:schemeClr val="tx1"/>
                          </a:solidFill>
                          <a:effectLst/>
                          <a:latin typeface="Microsoft YaHei" charset="-122"/>
                          <a:ea typeface="Microsoft YaHei" charset="-122"/>
                          <a:cs typeface="Microsoft YaHei" charset="-122"/>
                        </a:rPr>
                        <a:t>primal</a:t>
                      </a:r>
                      <a:r>
                        <a:rPr lang="zh-CN" altLang="en-US" sz="1800" b="0" dirty="0">
                          <a:solidFill>
                            <a:schemeClr val="tx1"/>
                          </a:solidFill>
                          <a:latin typeface="Microsoft YaHei" charset="-122"/>
                          <a:ea typeface="Microsoft YaHei" charset="-122"/>
                          <a:cs typeface="Microsoft YaHei" charset="-122"/>
                        </a:rPr>
                        <a:t>）还是对偶问题求解。</a:t>
                      </a:r>
                      <a:r>
                        <a:rPr lang="zh-CN" altLang="en-US" sz="1800" b="0" kern="1200" dirty="0">
                          <a:solidFill>
                            <a:schemeClr val="tx1"/>
                          </a:solidFill>
                          <a:latin typeface="Microsoft YaHei" charset="-122"/>
                          <a:ea typeface="Microsoft YaHei" charset="-122"/>
                          <a:cs typeface="Microsoft YaHei" charset="-122"/>
                        </a:rPr>
                        <a:t>默认</a:t>
                      </a:r>
                      <a:r>
                        <a:rPr lang="zh-CN" altLang="en-US" sz="1800" b="0" dirty="0">
                          <a:solidFill>
                            <a:schemeClr val="tx1"/>
                          </a:solidFill>
                          <a:latin typeface="Microsoft YaHei" charset="-122"/>
                          <a:ea typeface="Microsoft YaHei" charset="-122"/>
                          <a:cs typeface="Microsoft YaHei" charset="-122"/>
                        </a:rPr>
                        <a:t>：</a:t>
                      </a:r>
                      <a:r>
                        <a:rPr lang="en-US" altLang="zh-CN" sz="1800" b="0" i="0" kern="1200">
                          <a:solidFill>
                            <a:schemeClr val="tx1"/>
                          </a:solidFill>
                          <a:effectLst/>
                          <a:latin typeface="Microsoft YaHei" charset="-122"/>
                          <a:ea typeface="Microsoft YaHei" charset="-122"/>
                          <a:cs typeface="Microsoft YaHei" charset="-122"/>
                        </a:rPr>
                        <a:t>True</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a:solidFill>
                            <a:schemeClr val="tx1"/>
                          </a:solidFill>
                          <a:effectLst/>
                          <a:latin typeface="Microsoft YaHei" charset="-122"/>
                          <a:ea typeface="Microsoft YaHei" charset="-122"/>
                          <a:cs typeface="Microsoft YaHei" charset="-122"/>
                        </a:rPr>
                        <a:t>当样本数</a:t>
                      </a:r>
                      <a:r>
                        <a:rPr lang="en-US" altLang="zh-CN" sz="1800" b="0" i="0" kern="1200" dirty="0" err="1">
                          <a:solidFill>
                            <a:schemeClr val="tx1"/>
                          </a:solidFill>
                          <a:effectLst/>
                          <a:latin typeface="Microsoft YaHei" charset="-122"/>
                          <a:ea typeface="Microsoft YaHei" charset="-122"/>
                          <a:cs typeface="Microsoft YaHei" charset="-122"/>
                        </a:rPr>
                        <a:t>n_samples</a:t>
                      </a:r>
                      <a:r>
                        <a:rPr lang="en-US" altLang="zh-CN" sz="1800" b="0" i="0" kern="1200" dirty="0">
                          <a:solidFill>
                            <a:schemeClr val="tx1"/>
                          </a:solidFill>
                          <a:effectLst/>
                          <a:latin typeface="Microsoft YaHei" charset="-122"/>
                          <a:ea typeface="Microsoft YaHei" charset="-122"/>
                          <a:cs typeface="Microsoft YaHei" charset="-122"/>
                        </a:rPr>
                        <a:t>&gt;</a:t>
                      </a:r>
                      <a:r>
                        <a:rPr lang="zh-CN" altLang="en-US" sz="1800" b="0" i="0" kern="1200" dirty="0">
                          <a:solidFill>
                            <a:schemeClr val="tx1"/>
                          </a:solidFill>
                          <a:effectLst/>
                          <a:latin typeface="Microsoft YaHei" charset="-122"/>
                          <a:ea typeface="Microsoft YaHei" charset="-122"/>
                          <a:cs typeface="Microsoft YaHei" charset="-122"/>
                        </a:rPr>
                        <a:t>特征数目</a:t>
                      </a:r>
                      <a:r>
                        <a:rPr lang="en-US" altLang="zh-CN" sz="1800" b="0" i="0" kern="1200" dirty="0" err="1">
                          <a:solidFill>
                            <a:schemeClr val="tx1"/>
                          </a:solidFill>
                          <a:effectLst/>
                          <a:latin typeface="Microsoft YaHei" charset="-122"/>
                          <a:ea typeface="Microsoft YaHei" charset="-122"/>
                          <a:cs typeface="Microsoft YaHei" charset="-122"/>
                        </a:rPr>
                        <a:t>n_features</a:t>
                      </a:r>
                      <a:r>
                        <a:rPr lang="zh-CN" altLang="en-US" sz="1800" b="0" i="0" kern="1200" dirty="0">
                          <a:solidFill>
                            <a:schemeClr val="tx1"/>
                          </a:solidFill>
                          <a:effectLst/>
                          <a:latin typeface="Microsoft YaHei" charset="-122"/>
                          <a:ea typeface="Microsoft YaHei" charset="-122"/>
                          <a:cs typeface="Microsoft YaHei" charset="-122"/>
                        </a:rPr>
                        <a:t>时，原问题求解更简单。</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2"/>
                  </a:ext>
                </a:extLst>
              </a:tr>
              <a:tr h="480855">
                <a:tc>
                  <a:txBody>
                    <a:bodyPr/>
                    <a:lstStyle/>
                    <a:p>
                      <a:pPr algn="l"/>
                      <a:r>
                        <a:rPr lang="en-US" altLang="zh-CN" sz="1800" b="0" i="0" kern="1200" dirty="0" err="1">
                          <a:solidFill>
                            <a:schemeClr val="tx1"/>
                          </a:solidFill>
                          <a:effectLst/>
                          <a:latin typeface="Microsoft YaHei" charset="-122"/>
                          <a:ea typeface="Microsoft YaHei" charset="-122"/>
                          <a:cs typeface="Microsoft YaHei" charset="-122"/>
                        </a:rPr>
                        <a:t>tol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a:solidFill>
                            <a:schemeClr val="dk1"/>
                          </a:solidFill>
                          <a:effectLst/>
                          <a:latin typeface="Microsoft YaHei" charset="-122"/>
                          <a:ea typeface="Microsoft YaHei" charset="-122"/>
                          <a:cs typeface="Microsoft YaHei" charset="-122"/>
                        </a:rPr>
                        <a:t>迭代终止判据的误差范围</a:t>
                      </a:r>
                      <a:r>
                        <a:rPr lang="zh-CN" altLang="en-US" sz="1800" b="0" dirty="0">
                          <a:solidFill>
                            <a:schemeClr val="tx1"/>
                          </a:solidFill>
                          <a:latin typeface="Microsoft YaHei" charset="-122"/>
                          <a:ea typeface="Microsoft YaHei" charset="-122"/>
                          <a:cs typeface="Microsoft YaHei" charset="-122"/>
                        </a:rPr>
                        <a:t>。</a:t>
                      </a:r>
                      <a:r>
                        <a:rPr lang="zh-CN" altLang="en-US" sz="1800" b="0" kern="1200" dirty="0">
                          <a:solidFill>
                            <a:schemeClr val="tx1"/>
                          </a:solidFill>
                          <a:latin typeface="Microsoft YaHei" charset="-122"/>
                          <a:ea typeface="Microsoft YaHei" charset="-122"/>
                          <a:cs typeface="Microsoft YaHei" charset="-122"/>
                        </a:rPr>
                        <a:t>默认</a:t>
                      </a:r>
                      <a:r>
                        <a:rPr lang="en-US" altLang="zh-CN" sz="1800" b="0" dirty="0">
                          <a:solidFill>
                            <a:schemeClr val="tx1"/>
                          </a:solidFill>
                          <a:latin typeface="Microsoft YaHei" charset="-122"/>
                          <a:ea typeface="Microsoft YaHei" charset="-122"/>
                          <a:cs typeface="Microsoft YaHei" charset="-122"/>
                        </a:rPr>
                        <a:t>:</a:t>
                      </a:r>
                      <a:r>
                        <a:rPr lang="mr-IN" altLang="zh-CN" sz="1800" b="0" i="0" kern="1200" dirty="0">
                          <a:solidFill>
                            <a:schemeClr val="tx1"/>
                          </a:solidFill>
                          <a:effectLst/>
                          <a:latin typeface="Microsoft YaHei" charset="-122"/>
                          <a:ea typeface="Microsoft YaHei" charset="-122"/>
                          <a:cs typeface="Microsoft YaHei" charset="-122"/>
                        </a:rPr>
                        <a:t>1e-4</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3"/>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latin typeface="Microsoft YaHei" charset="-122"/>
                          <a:ea typeface="Microsoft YaHei" charset="-122"/>
                          <a:cs typeface="Microsoft YaHei" charset="-122"/>
                        </a:rPr>
                        <a:t>C</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损失函数项的系数。默认：</a:t>
                      </a:r>
                      <a:r>
                        <a:rPr lang="en-US" altLang="zh-CN" sz="1800" b="0" kern="1200" dirty="0">
                          <a:solidFill>
                            <a:schemeClr val="tx1"/>
                          </a:solidFill>
                          <a:latin typeface="Microsoft YaHei" charset="-122"/>
                          <a:ea typeface="Microsoft YaHei" charset="-122"/>
                          <a:cs typeface="Microsoft YaHei" charset="-122"/>
                        </a:rPr>
                        <a:t>1</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4"/>
                  </a:ext>
                </a:extLst>
              </a:tr>
              <a:tr h="55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a:solidFill>
                            <a:schemeClr val="tx1"/>
                          </a:solidFill>
                          <a:effectLst/>
                          <a:latin typeface="Microsoft YaHei" charset="-122"/>
                          <a:ea typeface="Microsoft YaHei" charset="-122"/>
                          <a:cs typeface="Microsoft YaHei" charset="-122"/>
                        </a:rPr>
                        <a:t>multi_class</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a:solidFill>
                            <a:schemeClr val="tx1"/>
                          </a:solidFill>
                          <a:latin typeface="Microsoft YaHei" charset="-122"/>
                          <a:ea typeface="Microsoft YaHei" charset="-122"/>
                          <a:cs typeface="Microsoft YaHei" charset="-122"/>
                        </a:rPr>
                        <a:t>多类分类处理策略，可为</a:t>
                      </a:r>
                      <a:r>
                        <a:rPr lang="it-IT" altLang="zh-CN" sz="1800" b="0" i="0" kern="1200" dirty="0">
                          <a:solidFill>
                            <a:schemeClr val="tx1"/>
                          </a:solidFill>
                          <a:effectLst/>
                          <a:latin typeface="Microsoft YaHei" charset="-122"/>
                          <a:ea typeface="Microsoft YaHei" charset="-122"/>
                          <a:cs typeface="Microsoft YaHei" charset="-122"/>
                        </a:rPr>
                        <a:t>‘</a:t>
                      </a:r>
                      <a:r>
                        <a:rPr lang="it-IT" altLang="zh-CN" sz="1800" b="0" i="0" kern="1200" dirty="0" err="1">
                          <a:solidFill>
                            <a:schemeClr val="tx1"/>
                          </a:solidFill>
                          <a:effectLst/>
                          <a:latin typeface="Microsoft YaHei" charset="-122"/>
                          <a:ea typeface="Microsoft YaHei" charset="-122"/>
                          <a:cs typeface="Microsoft YaHei" charset="-122"/>
                        </a:rPr>
                        <a:t>ovr</a:t>
                      </a:r>
                      <a:r>
                        <a:rPr lang="it-IT" altLang="zh-CN" sz="1800" b="0" i="0" kern="1200" dirty="0">
                          <a:solidFill>
                            <a:schemeClr val="tx1"/>
                          </a:solidFill>
                          <a:effectLst/>
                          <a:latin typeface="Microsoft YaHei" charset="-122"/>
                          <a:ea typeface="Microsoft YaHei" charset="-122"/>
                          <a:cs typeface="Microsoft YaHei" charset="-122"/>
                        </a:rPr>
                        <a:t>’, </a:t>
                      </a:r>
                      <a:r>
                        <a:rPr lang="it-IT"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it-IT"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crammer_singer</a:t>
                      </a:r>
                      <a:r>
                        <a:rPr lang="it-IT"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kern="1200" dirty="0">
                          <a:solidFill>
                            <a:schemeClr val="tx1"/>
                          </a:solidFill>
                          <a:effectLst/>
                          <a:latin typeface="Microsoft YaHei" charset="-122"/>
                          <a:ea typeface="Microsoft YaHei" charset="-122"/>
                          <a:cs typeface="Microsoft YaHei" charset="-122"/>
                        </a:rPr>
                        <a:t>。</a:t>
                      </a:r>
                      <a:r>
                        <a:rPr lang="it-IT" altLang="zh-CN" sz="1800" b="0" i="0" kern="1200" dirty="0">
                          <a:solidFill>
                            <a:schemeClr val="tx1"/>
                          </a:solidFill>
                          <a:effectLst/>
                          <a:latin typeface="Microsoft YaHei" charset="-122"/>
                          <a:ea typeface="Microsoft YaHei" charset="-122"/>
                          <a:cs typeface="Microsoft YaHei" charset="-122"/>
                        </a:rPr>
                        <a:t>‘</a:t>
                      </a:r>
                      <a:r>
                        <a:rPr lang="it-IT" altLang="zh-CN" sz="1800" b="0" i="0" kern="1200" dirty="0" err="1">
                          <a:solidFill>
                            <a:schemeClr val="tx1"/>
                          </a:solidFill>
                          <a:effectLst/>
                          <a:latin typeface="Microsoft YaHei" charset="-122"/>
                          <a:ea typeface="Microsoft YaHei" charset="-122"/>
                          <a:cs typeface="Microsoft YaHei" charset="-122"/>
                        </a:rPr>
                        <a:t>ovr</a:t>
                      </a:r>
                      <a:r>
                        <a:rPr lang="it-IT" altLang="zh-CN" sz="1800" b="0" i="0" kern="1200" dirty="0">
                          <a:solidFill>
                            <a:schemeClr val="tx1"/>
                          </a:solidFill>
                          <a:effectLst/>
                          <a:latin typeface="Microsoft YaHei" charset="-122"/>
                          <a:ea typeface="Microsoft YaHei" charset="-122"/>
                          <a:cs typeface="Microsoft YaHei" charset="-122"/>
                        </a:rPr>
                        <a:t>’</a:t>
                      </a:r>
                      <a:r>
                        <a:rPr lang="zh-CN" altLang="en-US" sz="1800" b="0" i="0" kern="1200" dirty="0">
                          <a:solidFill>
                            <a:schemeClr val="tx1"/>
                          </a:solidFill>
                          <a:effectLst/>
                          <a:latin typeface="Microsoft YaHei" charset="-122"/>
                          <a:ea typeface="Microsoft YaHei" charset="-122"/>
                          <a:cs typeface="Microsoft YaHei" charset="-122"/>
                        </a:rPr>
                        <a:t>为</a:t>
                      </a:r>
                      <a:r>
                        <a:rPr lang="en-US" altLang="zh-CN" sz="1800" b="0" i="0" kern="1200" dirty="0">
                          <a:solidFill>
                            <a:schemeClr val="tx1"/>
                          </a:solidFill>
                          <a:effectLst/>
                          <a:latin typeface="Microsoft YaHei" charset="-122"/>
                          <a:ea typeface="Microsoft YaHei" charset="-122"/>
                          <a:cs typeface="Microsoft YaHei" charset="-122"/>
                        </a:rPr>
                        <a:t>1</a:t>
                      </a:r>
                      <a:r>
                        <a:rPr lang="zh-CN" altLang="en-US" sz="1800" b="0" i="0" kern="1200" dirty="0">
                          <a:solidFill>
                            <a:schemeClr val="tx1"/>
                          </a:solidFill>
                          <a:effectLst/>
                          <a:latin typeface="Microsoft YaHei" charset="-122"/>
                          <a:ea typeface="Microsoft YaHei" charset="-122"/>
                          <a:cs typeface="Microsoft YaHei" charset="-122"/>
                        </a:rPr>
                        <a:t>对多，将多类分类转化为多个两类分类问题，</a:t>
                      </a:r>
                      <a:r>
                        <a:rPr lang="it-IT"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it-IT"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crammer_singer</a:t>
                      </a:r>
                      <a:r>
                        <a:rPr lang="it-IT"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是一起优化多个分类的目标函数</a:t>
                      </a:r>
                      <a:r>
                        <a:rPr lang="zh-CN" altLang="en-US" sz="1800" b="0" i="0" kern="1200" dirty="0">
                          <a:solidFill>
                            <a:schemeClr val="tx1"/>
                          </a:solidFill>
                          <a:effectLst/>
                          <a:latin typeface="Microsoft YaHei" charset="-122"/>
                          <a:ea typeface="Microsoft YaHei" charset="-122"/>
                          <a:cs typeface="Microsoft YaHei" charset="-122"/>
                        </a:rPr>
                        <a:t>。缺省：</a:t>
                      </a:r>
                      <a:r>
                        <a:rPr lang="it-IT" altLang="zh-CN" sz="1800" b="0" i="0" kern="1200" dirty="0">
                          <a:solidFill>
                            <a:schemeClr val="tx1"/>
                          </a:solidFill>
                          <a:effectLst/>
                          <a:latin typeface="Microsoft YaHei" charset="-122"/>
                          <a:ea typeface="Microsoft YaHei" charset="-122"/>
                          <a:cs typeface="Microsoft YaHei" charset="-122"/>
                        </a:rPr>
                        <a:t>‘</a:t>
                      </a:r>
                      <a:r>
                        <a:rPr lang="it-IT" altLang="zh-CN" sz="1800" b="0" i="0" kern="1200" dirty="0" err="1">
                          <a:solidFill>
                            <a:schemeClr val="tx1"/>
                          </a:solidFill>
                          <a:effectLst/>
                          <a:latin typeface="Microsoft YaHei" charset="-122"/>
                          <a:ea typeface="Microsoft YaHei" charset="-122"/>
                          <a:cs typeface="Microsoft YaHei" charset="-122"/>
                        </a:rPr>
                        <a:t>ovr</a:t>
                      </a:r>
                      <a:r>
                        <a:rPr lang="it-IT" altLang="zh-CN" sz="1800" b="0" i="0" kern="1200" dirty="0">
                          <a:solidFill>
                            <a:schemeClr val="tx1"/>
                          </a:solidFill>
                          <a:effectLst/>
                          <a:latin typeface="Microsoft YaHei" charset="-122"/>
                          <a:ea typeface="Microsoft YaHei" charset="-122"/>
                          <a:cs typeface="Microsoft YaHei" charset="-122"/>
                        </a:rPr>
                        <a:t>’</a:t>
                      </a:r>
                      <a:endParaRPr lang="zh-CN" altLang="en-US" sz="1800" b="1"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it-IT"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crammer_singer</a:t>
                      </a:r>
                      <a:r>
                        <a:rPr lang="it-IT"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理论上看起来很好，实际上很少用，因为分类效果没有更好但计算量大。</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76522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err="1">
                <a:solidFill>
                  <a:schemeClr val="tx1"/>
                </a:solidFill>
                <a:latin typeface="Microsoft YaHei" charset="-122"/>
                <a:ea typeface="Microsoft YaHei" charset="-122"/>
                <a:cs typeface="Microsoft YaHei" charset="-122"/>
              </a:rPr>
              <a:t>LinearSVC</a:t>
            </a:r>
            <a:r>
              <a:rPr lang="zh-CN" altLang="en-US" dirty="0">
                <a:solidFill>
                  <a:schemeClr val="tx1"/>
                </a:solidFill>
              </a:rPr>
              <a:t>的参数</a:t>
            </a:r>
            <a:endParaRPr kumimoji="1" lang="zh-CN" altLang="en-US" dirty="0"/>
          </a:p>
        </p:txBody>
      </p:sp>
      <p:sp>
        <p:nvSpPr>
          <p:cNvPr id="4" name="标题 3"/>
          <p:cNvSpPr>
            <a:spLocks noGrp="1"/>
          </p:cNvSpPr>
          <p:nvPr>
            <p:ph type="title"/>
          </p:nvPr>
        </p:nvSpPr>
        <p:spPr/>
        <p:txBody>
          <a:bodyPr/>
          <a:lstStyle/>
          <a:p>
            <a:endParaRPr kumimoji="1" lang="zh-CN" altLang="en-US"/>
          </a:p>
        </p:txBody>
      </p:sp>
      <p:graphicFrame>
        <p:nvGraphicFramePr>
          <p:cNvPr id="3" name="内容占位符 4"/>
          <p:cNvGraphicFramePr>
            <a:graphicFrameLocks/>
          </p:cNvGraphicFramePr>
          <p:nvPr/>
        </p:nvGraphicFramePr>
        <p:xfrm>
          <a:off x="239350" y="1340768"/>
          <a:ext cx="11617290" cy="4966905"/>
        </p:xfrm>
        <a:graphic>
          <a:graphicData uri="http://schemas.openxmlformats.org/drawingml/2006/table">
            <a:tbl>
              <a:tblPr firstRow="1" bandRow="1">
                <a:tableStyleId>{5C22544A-7EE6-4342-B048-85BDC9FD1C3A}</a:tableStyleId>
              </a:tblPr>
              <a:tblGrid>
                <a:gridCol w="2077900">
                  <a:extLst>
                    <a:ext uri="{9D8B030D-6E8A-4147-A177-3AD203B41FA5}">
                      <a16:colId xmlns:a16="http://schemas.microsoft.com/office/drawing/2014/main" val="20000"/>
                    </a:ext>
                  </a:extLst>
                </a:gridCol>
                <a:gridCol w="5529024">
                  <a:extLst>
                    <a:ext uri="{9D8B030D-6E8A-4147-A177-3AD203B41FA5}">
                      <a16:colId xmlns:a16="http://schemas.microsoft.com/office/drawing/2014/main" val="20001"/>
                    </a:ext>
                  </a:extLst>
                </a:gridCol>
                <a:gridCol w="4010366">
                  <a:extLst>
                    <a:ext uri="{9D8B030D-6E8A-4147-A177-3AD203B41FA5}">
                      <a16:colId xmlns:a16="http://schemas.microsoft.com/office/drawing/2014/main" val="20002"/>
                    </a:ext>
                  </a:extLst>
                </a:gridCol>
              </a:tblGrid>
              <a:tr h="576063">
                <a:tc>
                  <a:txBody>
                    <a:bodyPr/>
                    <a:lstStyle/>
                    <a:p>
                      <a:pPr algn="l"/>
                      <a:r>
                        <a:rPr lang="zh-CN" altLang="en-US" sz="1800" b="0" dirty="0">
                          <a:solidFill>
                            <a:schemeClr val="bg1"/>
                          </a:solidFill>
                          <a:latin typeface="Microsoft YaHei" charset="-122"/>
                          <a:ea typeface="Microsoft YaHei" charset="-122"/>
                          <a:cs typeface="Microsoft YaHei" charset="-122"/>
                        </a:rPr>
                        <a:t>参数</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说明</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备注</a:t>
                      </a:r>
                    </a:p>
                  </a:txBody>
                  <a:tcPr marL="121920" marR="121920" marT="60960" marB="60960"/>
                </a:tc>
                <a:extLst>
                  <a:ext uri="{0D108BD9-81ED-4DB2-BD59-A6C34878D82A}">
                    <a16:rowId xmlns:a16="http://schemas.microsoft.com/office/drawing/2014/main" val="10000"/>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a:solidFill>
                            <a:schemeClr val="dk1"/>
                          </a:solidFill>
                          <a:effectLst/>
                          <a:latin typeface="Microsoft YaHei" charset="-122"/>
                          <a:ea typeface="Microsoft YaHei" charset="-122"/>
                          <a:cs typeface="Microsoft YaHei" charset="-122"/>
                        </a:rPr>
                        <a:t>fit_intercept</a:t>
                      </a:r>
                      <a:endParaRPr lang="zh-CN" altLang="en-US" sz="1800" b="0" kern="1200" dirty="0">
                        <a:solidFill>
                          <a:srgbClr val="1A1A1A"/>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是否在决策函数中加入截距项。缺省：</a:t>
                      </a:r>
                      <a:r>
                        <a:rPr lang="en-US" altLang="zh-CN" sz="1800" b="0" kern="1200" dirty="0">
                          <a:solidFill>
                            <a:schemeClr val="tx1"/>
                          </a:solidFill>
                          <a:latin typeface="Microsoft YaHei" charset="-122"/>
                          <a:ea typeface="Microsoft YaHei" charset="-122"/>
                          <a:cs typeface="Microsoft YaHei" charset="-122"/>
                        </a:rPr>
                        <a:t>True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如果数据已经中心化，可以不用。</a:t>
                      </a:r>
                    </a:p>
                  </a:txBody>
                  <a:tcPr marL="121920" marR="121920" marT="60960" marB="60960"/>
                </a:tc>
                <a:extLst>
                  <a:ext uri="{0D108BD9-81ED-4DB2-BD59-A6C34878D82A}">
                    <a16:rowId xmlns:a16="http://schemas.microsoft.com/office/drawing/2014/main" val="10002"/>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a:solidFill>
                            <a:schemeClr val="dk1"/>
                          </a:solidFill>
                          <a:effectLst/>
                          <a:latin typeface="Microsoft YaHei" charset="-122"/>
                          <a:ea typeface="Microsoft YaHei" charset="-122"/>
                          <a:cs typeface="Microsoft YaHei" charset="-122"/>
                        </a:rPr>
                        <a:t>intercept_scaling</a:t>
                      </a:r>
                      <a:endParaRPr lang="zh-CN" altLang="en-US" sz="1800" b="0" kern="1200" dirty="0">
                        <a:solidFill>
                          <a:srgbClr val="1A1A1A"/>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截距缩放因子，当</a:t>
                      </a:r>
                      <a:r>
                        <a:rPr lang="en-US" altLang="zh-CN" sz="1800" b="0" i="0" kern="1200" dirty="0" err="1">
                          <a:solidFill>
                            <a:schemeClr val="tx1"/>
                          </a:solidFill>
                          <a:effectLst/>
                          <a:latin typeface="Microsoft YaHei" charset="-122"/>
                          <a:ea typeface="Microsoft YaHei" charset="-122"/>
                          <a:cs typeface="Microsoft YaHei" charset="-122"/>
                        </a:rPr>
                        <a:t>fit_intercept</a:t>
                      </a:r>
                      <a:r>
                        <a:rPr lang="zh-CN" altLang="en-US" sz="1800" b="0" i="0" kern="1200" dirty="0">
                          <a:solidFill>
                            <a:schemeClr val="tx1"/>
                          </a:solidFill>
                          <a:effectLst/>
                          <a:latin typeface="Microsoft YaHei" charset="-122"/>
                          <a:ea typeface="Microsoft YaHei" charset="-122"/>
                          <a:cs typeface="Microsoft YaHei" charset="-122"/>
                        </a:rPr>
                        <a:t>为</a:t>
                      </a:r>
                      <a:r>
                        <a:rPr lang="en-US" altLang="zh-CN" sz="1800" b="0" i="0" kern="1200" dirty="0">
                          <a:solidFill>
                            <a:schemeClr val="tx1"/>
                          </a:solidFill>
                          <a:effectLst/>
                          <a:latin typeface="Microsoft YaHei" charset="-122"/>
                          <a:ea typeface="Microsoft YaHei" charset="-122"/>
                          <a:cs typeface="Microsoft YaHei" charset="-122"/>
                        </a:rPr>
                        <a:t>True</a:t>
                      </a:r>
                      <a:r>
                        <a:rPr lang="zh-CN" altLang="en-US" sz="1800" b="0" i="0" kern="1200" dirty="0">
                          <a:solidFill>
                            <a:schemeClr val="tx1"/>
                          </a:solidFill>
                          <a:effectLst/>
                          <a:latin typeface="Microsoft YaHei" charset="-122"/>
                          <a:ea typeface="Microsoft YaHei" charset="-122"/>
                          <a:cs typeface="Microsoft YaHei" charset="-122"/>
                        </a:rPr>
                        <a:t>且时，输入为</a:t>
                      </a:r>
                      <a:r>
                        <a:rPr lang="en-US" altLang="zh-CN" sz="1800" dirty="0">
                          <a:effectLst/>
                          <a:latin typeface="Microsoft YaHei" charset="-122"/>
                          <a:ea typeface="Microsoft YaHei" charset="-122"/>
                          <a:cs typeface="Microsoft YaHei" charset="-122"/>
                        </a:rPr>
                        <a:t>[x,</a:t>
                      </a:r>
                      <a:r>
                        <a:rPr lang="en-US" altLang="zh-CN" sz="1800" dirty="0">
                          <a:latin typeface="Microsoft YaHei" charset="-122"/>
                          <a:ea typeface="Microsoft YaHei" charset="-122"/>
                          <a:cs typeface="Microsoft YaHei" charset="-122"/>
                        </a:rPr>
                        <a:t> </a:t>
                      </a:r>
                      <a:r>
                        <a:rPr lang="en-US" altLang="zh-CN" sz="1800" dirty="0" err="1">
                          <a:effectLst/>
                          <a:latin typeface="Microsoft YaHei" charset="-122"/>
                          <a:ea typeface="Microsoft YaHei" charset="-122"/>
                          <a:cs typeface="Microsoft YaHei" charset="-122"/>
                        </a:rPr>
                        <a:t>self.intercept_scaling</a:t>
                      </a:r>
                      <a:r>
                        <a:rPr lang="en-US" altLang="zh-CN" sz="1800" dirty="0">
                          <a:effectLst/>
                          <a:latin typeface="Microsoft YaHei" charset="-122"/>
                          <a:ea typeface="Microsoft YaHei" charset="-122"/>
                          <a:cs typeface="Microsoft YaHei" charset="-122"/>
                        </a:rPr>
                        <a:t>]</a:t>
                      </a:r>
                      <a:r>
                        <a:rPr lang="zh-CN" altLang="en-US" sz="1800" dirty="0">
                          <a:effectLst/>
                          <a:latin typeface="Microsoft YaHei" charset="-122"/>
                          <a:ea typeface="Microsoft YaHei" charset="-122"/>
                          <a:cs typeface="Microsoft YaHei" charset="-122"/>
                        </a:rPr>
                        <a:t>，即对输入特征加入</a:t>
                      </a:r>
                      <a:r>
                        <a:rPr lang="en-US" altLang="zh-CN" sz="1800" dirty="0">
                          <a:effectLst/>
                          <a:latin typeface="Microsoft YaHei" charset="-122"/>
                          <a:ea typeface="Microsoft YaHei" charset="-122"/>
                          <a:cs typeface="Microsoft YaHei" charset="-122"/>
                        </a:rPr>
                        <a:t>1</a:t>
                      </a:r>
                      <a:r>
                        <a:rPr lang="zh-CN" altLang="en-US" sz="1800" dirty="0">
                          <a:effectLst/>
                          <a:latin typeface="Microsoft YaHei" charset="-122"/>
                          <a:ea typeface="Microsoft YaHei" charset="-122"/>
                          <a:cs typeface="Microsoft YaHei" charset="-122"/>
                        </a:rPr>
                        <a:t>维常数项</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增加的常数项系数也受到</a:t>
                      </a:r>
                      <a:r>
                        <a:rPr lang="en-US"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l1/l2 </a:t>
                      </a:r>
                      <a:r>
                        <a:rPr lang="zh-CN" altLang="en-US"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正则的惩罚，所以要适当增大常数项。</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3"/>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a:solidFill>
                            <a:schemeClr val="tx1"/>
                          </a:solidFill>
                          <a:effectLst/>
                          <a:latin typeface="Microsoft YaHei" charset="-122"/>
                          <a:ea typeface="Microsoft YaHei" charset="-122"/>
                          <a:cs typeface="Microsoft YaHei" charset="-122"/>
                        </a:rPr>
                        <a:t>class_weight</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不同类别样本的权重，用户指定每类样本权重或</a:t>
                      </a:r>
                      <a:r>
                        <a:rPr lang="en-US" altLang="zh-CN" sz="1800" b="0" i="0" kern="1200" dirty="0">
                          <a:solidFill>
                            <a:schemeClr val="tx1"/>
                          </a:solidFill>
                          <a:effectLst/>
                          <a:latin typeface="Microsoft YaHei" charset="-122"/>
                          <a:ea typeface="Microsoft YaHei" charset="-122"/>
                          <a:cs typeface="Microsoft YaHei" charset="-122"/>
                        </a:rPr>
                        <a:t>‘balanced’</a:t>
                      </a:r>
                      <a:r>
                        <a:rPr lang="zh-CN" altLang="en-US" sz="1800" b="0" i="0" kern="1200" dirty="0">
                          <a:solidFill>
                            <a:schemeClr val="tx1"/>
                          </a:solidFill>
                          <a:effectLst/>
                          <a:latin typeface="Microsoft YaHei" charset="-122"/>
                          <a:ea typeface="Microsoft YaHei" charset="-122"/>
                          <a:cs typeface="Microsoft YaHei" charset="-122"/>
                        </a:rPr>
                        <a:t>（每类样本权重与该类样本出现比例成反比）。</a:t>
                      </a:r>
                      <a:r>
                        <a:rPr lang="zh-CN" altLang="en-US" sz="1800" b="0" kern="1200" dirty="0">
                          <a:solidFill>
                            <a:schemeClr val="tx1"/>
                          </a:solidFill>
                          <a:latin typeface="Microsoft YaHei" charset="-122"/>
                          <a:ea typeface="Microsoft YaHei" charset="-122"/>
                          <a:cs typeface="Microsoft YaHei" charset="-122"/>
                        </a:rPr>
                        <a:t>缺省：</a:t>
                      </a:r>
                      <a:r>
                        <a:rPr lang="en-US" altLang="zh-CN" sz="1800" b="0" i="0" kern="1200" dirty="0">
                          <a:solidFill>
                            <a:schemeClr val="tx1"/>
                          </a:solidFill>
                          <a:effectLst/>
                          <a:latin typeface="Microsoft YaHei" charset="-122"/>
                          <a:ea typeface="Microsoft YaHei" charset="-122"/>
                          <a:cs typeface="Microsoft YaHei" charset="-122"/>
                        </a:rPr>
                        <a:t>None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在损失计算中，对不同类别的样本施加相应的权重。</a:t>
                      </a:r>
                    </a:p>
                  </a:txBody>
                  <a:tcPr marL="121920" marR="121920" marT="60960" marB="60960"/>
                </a:tc>
                <a:extLst>
                  <a:ext uri="{0D108BD9-81ED-4DB2-BD59-A6C34878D82A}">
                    <a16:rowId xmlns:a16="http://schemas.microsoft.com/office/drawing/2014/main" val="10001"/>
                  </a:ext>
                </a:extLst>
              </a:tr>
              <a:tr h="57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Microsoft YaHei" charset="-122"/>
                          <a:ea typeface="Microsoft YaHei" charset="-122"/>
                          <a:cs typeface="Microsoft YaHei" charset="-122"/>
                        </a:rPr>
                        <a:t>verbose</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a:solidFill>
                            <a:schemeClr val="tx1"/>
                          </a:solidFill>
                          <a:latin typeface="Microsoft YaHei" charset="-122"/>
                          <a:ea typeface="Microsoft YaHei" charset="-122"/>
                          <a:cs typeface="Microsoft YaHei" charset="-122"/>
                        </a:rPr>
                        <a:t>是否详细输出</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4"/>
                  </a:ext>
                </a:extLst>
              </a:tr>
              <a:tr h="559712">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r>
                        <a:rPr lang="en-US" altLang="zh-CN" sz="1800" dirty="0" err="1">
                          <a:solidFill>
                            <a:schemeClr val="tx1"/>
                          </a:solidFill>
                          <a:latin typeface="Microsoft YaHei" charset="-122"/>
                          <a:ea typeface="Microsoft YaHei" charset="-122"/>
                          <a:cs typeface="Microsoft YaHei" charset="-122"/>
                        </a:rPr>
                        <a:t>random_state</a:t>
                      </a:r>
                      <a:endParaRPr lang="en-US" altLang="zh-CN" sz="18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r>
                        <a:rPr lang="zh-CN" altLang="en-US" sz="1800" dirty="0">
                          <a:solidFill>
                            <a:schemeClr val="tx1"/>
                          </a:solidFill>
                          <a:latin typeface="Microsoft YaHei" charset="-122"/>
                          <a:ea typeface="Microsoft YaHei" charset="-122"/>
                          <a:cs typeface="Microsoft YaHei" charset="-122"/>
                        </a:rPr>
                        <a:t>随机种子。如果随机种子相同，每次洗牌得到的结果一样。可设置为某个整数</a:t>
                      </a:r>
                      <a:endParaRPr lang="en-US" altLang="zh-CN" sz="18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5"/>
                  </a:ext>
                </a:extLst>
              </a:tr>
              <a:tr h="772160">
                <a:tc>
                  <a:txBody>
                    <a:bodyPr/>
                    <a:lstStyle/>
                    <a:p>
                      <a:pPr algn="l"/>
                      <a:r>
                        <a:rPr lang="en-US" altLang="zh-CN" sz="1800" b="0" i="0" kern="1200" dirty="0" err="1">
                          <a:solidFill>
                            <a:schemeClr val="tx1"/>
                          </a:solidFill>
                          <a:effectLst/>
                          <a:latin typeface="Microsoft YaHei" charset="-122"/>
                          <a:ea typeface="Microsoft YaHei" charset="-122"/>
                          <a:cs typeface="Microsoft YaHei" charset="-122"/>
                        </a:rPr>
                        <a:t>max_iter</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a:solidFill>
                            <a:schemeClr val="tx1"/>
                          </a:solidFill>
                          <a:latin typeface="Microsoft YaHei" charset="-122"/>
                          <a:ea typeface="Microsoft YaHei" charset="-122"/>
                          <a:cs typeface="Microsoft YaHei" charset="-122"/>
                        </a:rPr>
                        <a:t>最大迭代次数</a:t>
                      </a:r>
                      <a:r>
                        <a:rPr lang="zh-CN" altLang="en-US" sz="1800" b="0" i="0" kern="1200" dirty="0">
                          <a:solidFill>
                            <a:schemeClr val="tx1"/>
                          </a:solidFill>
                          <a:effectLst/>
                          <a:latin typeface="Microsoft YaHei" charset="-122"/>
                          <a:ea typeface="Microsoft YaHei" charset="-122"/>
                          <a:cs typeface="Microsoft YaHei" charset="-122"/>
                        </a:rPr>
                        <a:t>。缺省：</a:t>
                      </a:r>
                      <a:r>
                        <a:rPr lang="en-US" altLang="zh-CN" sz="1800" b="0" i="0" kern="1200" dirty="0">
                          <a:solidFill>
                            <a:schemeClr val="tx1"/>
                          </a:solidFill>
                          <a:effectLst/>
                          <a:latin typeface="Microsoft YaHei" charset="-122"/>
                          <a:ea typeface="Microsoft YaHei" charset="-122"/>
                          <a:cs typeface="Microsoft YaHei" charset="-122"/>
                        </a:rPr>
                        <a:t>1000</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4640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Rectangle 3"/>
          <p:cNvSpPr>
            <a:spLocks noGrp="1" noChangeArrowheads="1"/>
          </p:cNvSpPr>
          <p:nvPr>
            <p:ph sz="quarter" idx="10"/>
          </p:nvPr>
        </p:nvSpPr>
        <p:spPr/>
        <p:txBody>
          <a:bodyPr>
            <a:normAutofit/>
          </a:bodyPr>
          <a:lstStyle/>
          <a:p>
            <a:r>
              <a:rPr lang="en-US" altLang="zh-CN" dirty="0">
                <a:effectLst/>
                <a:latin typeface="Microsoft YaHei" charset="-122"/>
                <a:ea typeface="Microsoft YaHei" charset="-122"/>
                <a:cs typeface="Microsoft YaHei" charset="-122"/>
              </a:rPr>
              <a:t>	</a:t>
            </a:r>
          </a:p>
          <a:p>
            <a:endParaRPr lang="en-US" altLang="zh-CN" dirty="0">
              <a:effectLst/>
              <a:latin typeface="Microsoft YaHei" charset="-122"/>
              <a:ea typeface="Microsoft YaHei" charset="-122"/>
              <a:cs typeface="Microsoft YaHei" charset="-122"/>
            </a:endParaRPr>
          </a:p>
          <a:p>
            <a:endParaRPr lang="en-US" altLang="zh-CN" dirty="0">
              <a:effectLst/>
              <a:latin typeface="Microsoft YaHei" charset="-122"/>
              <a:ea typeface="Microsoft YaHei" charset="-122"/>
              <a:cs typeface="Microsoft YaHei" charset="-122"/>
            </a:endParaRPr>
          </a:p>
          <a:p>
            <a:endParaRPr lang="en-US" altLang="zh-CN" dirty="0">
              <a:effectLst/>
              <a:latin typeface="Microsoft YaHei" charset="-122"/>
              <a:ea typeface="Microsoft YaHei" charset="-122"/>
              <a:cs typeface="Microsoft YaHei" charset="-122"/>
            </a:endParaRPr>
          </a:p>
          <a:p>
            <a:endParaRPr lang="en-US" altLang="zh-CN" dirty="0">
              <a:effectLst/>
              <a:latin typeface="Microsoft YaHei" charset="-122"/>
              <a:ea typeface="Microsoft YaHei" charset="-122"/>
              <a:cs typeface="Microsoft YaHei" charset="-122"/>
            </a:endParaRPr>
          </a:p>
        </p:txBody>
      </p:sp>
      <p:sp>
        <p:nvSpPr>
          <p:cNvPr id="316418" name="Rectangle 2"/>
          <p:cNvSpPr>
            <a:spLocks noGrp="1" noRot="1" noChangeArrowheads="1"/>
          </p:cNvSpPr>
          <p:nvPr>
            <p:ph type="title"/>
          </p:nvPr>
        </p:nvSpPr>
        <p:spPr/>
        <p:txBody>
          <a:bodyPr/>
          <a:lstStyle/>
          <a:p>
            <a:r>
              <a:rPr lang="zh-CN" altLang="en-US" dirty="0">
                <a:effectLst/>
                <a:latin typeface="Microsoft YaHei" charset="-122"/>
                <a:ea typeface="Microsoft YaHei" charset="-122"/>
                <a:cs typeface="Microsoft YaHei" charset="-122"/>
              </a:rPr>
              <a:t>间隔计算</a:t>
            </a:r>
          </a:p>
        </p:txBody>
      </p:sp>
      <p:sp>
        <p:nvSpPr>
          <p:cNvPr id="316422" name="Line 6"/>
          <p:cNvSpPr>
            <a:spLocks noChangeShapeType="1"/>
          </p:cNvSpPr>
          <p:nvPr/>
        </p:nvSpPr>
        <p:spPr bwMode="auto">
          <a:xfrm flipH="1" flipV="1">
            <a:off x="7685722" y="3688696"/>
            <a:ext cx="1514580" cy="1246582"/>
          </a:xfrm>
          <a:prstGeom prst="line">
            <a:avLst/>
          </a:prstGeom>
          <a:noFill/>
          <a:ln w="25400">
            <a:solidFill>
              <a:schemeClr val="bg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23" name="Line 9"/>
          <p:cNvSpPr>
            <a:spLocks noChangeShapeType="1"/>
          </p:cNvSpPr>
          <p:nvPr/>
        </p:nvSpPr>
        <p:spPr bwMode="auto">
          <a:xfrm rot="2700000">
            <a:off x="2224514" y="601135"/>
            <a:ext cx="0" cy="2882901"/>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25" name="Line 5"/>
          <p:cNvSpPr>
            <a:spLocks noChangeShapeType="1"/>
          </p:cNvSpPr>
          <p:nvPr/>
        </p:nvSpPr>
        <p:spPr bwMode="auto">
          <a:xfrm>
            <a:off x="2578526" y="1039285"/>
            <a:ext cx="0" cy="2260601"/>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26" name="Line 6"/>
          <p:cNvSpPr>
            <a:spLocks noChangeShapeType="1"/>
          </p:cNvSpPr>
          <p:nvPr/>
        </p:nvSpPr>
        <p:spPr bwMode="auto">
          <a:xfrm rot="5400000">
            <a:off x="2502326" y="353485"/>
            <a:ext cx="0" cy="3298826"/>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27" name="Line 7"/>
          <p:cNvSpPr>
            <a:spLocks noChangeShapeType="1"/>
          </p:cNvSpPr>
          <p:nvPr/>
        </p:nvSpPr>
        <p:spPr bwMode="auto">
          <a:xfrm rot="2700000">
            <a:off x="2629326" y="928160"/>
            <a:ext cx="17463" cy="277495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32" name="Oval 17"/>
          <p:cNvSpPr>
            <a:spLocks noChangeArrowheads="1"/>
          </p:cNvSpPr>
          <p:nvPr/>
        </p:nvSpPr>
        <p:spPr bwMode="auto">
          <a:xfrm>
            <a:off x="2864276" y="2636311"/>
            <a:ext cx="90488" cy="58738"/>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33" name="Oval 18"/>
          <p:cNvSpPr>
            <a:spLocks noChangeArrowheads="1"/>
          </p:cNvSpPr>
          <p:nvPr/>
        </p:nvSpPr>
        <p:spPr bwMode="auto">
          <a:xfrm>
            <a:off x="3318302" y="2236260"/>
            <a:ext cx="90488" cy="60325"/>
          </a:xfrm>
          <a:prstGeom prst="ellipse">
            <a:avLst/>
          </a:prstGeom>
          <a:solidFill>
            <a:srgbClr val="FF0000"/>
          </a:solidFill>
          <a:ln w="34925">
            <a:solidFill>
              <a:srgbClr val="FF66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34" name="Oval 19"/>
          <p:cNvSpPr>
            <a:spLocks noChangeArrowheads="1"/>
          </p:cNvSpPr>
          <p:nvPr/>
        </p:nvSpPr>
        <p:spPr bwMode="auto">
          <a:xfrm>
            <a:off x="2010201" y="2169585"/>
            <a:ext cx="90488" cy="60325"/>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35" name="Oval 23"/>
          <p:cNvSpPr>
            <a:spLocks noChangeArrowheads="1"/>
          </p:cNvSpPr>
          <p:nvPr/>
        </p:nvSpPr>
        <p:spPr bwMode="auto">
          <a:xfrm>
            <a:off x="2984926" y="3299886"/>
            <a:ext cx="90488" cy="603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39" name="Oval 27"/>
          <p:cNvSpPr>
            <a:spLocks noChangeArrowheads="1"/>
          </p:cNvSpPr>
          <p:nvPr/>
        </p:nvSpPr>
        <p:spPr bwMode="auto">
          <a:xfrm>
            <a:off x="3188127" y="1004360"/>
            <a:ext cx="90488" cy="58738"/>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0" name="Oval 28"/>
          <p:cNvSpPr>
            <a:spLocks noChangeArrowheads="1"/>
          </p:cNvSpPr>
          <p:nvPr/>
        </p:nvSpPr>
        <p:spPr bwMode="auto">
          <a:xfrm>
            <a:off x="3592939" y="2569636"/>
            <a:ext cx="92075" cy="58738"/>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3" name="Oval 31"/>
          <p:cNvSpPr>
            <a:spLocks noChangeArrowheads="1"/>
          </p:cNvSpPr>
          <p:nvPr/>
        </p:nvSpPr>
        <p:spPr bwMode="auto">
          <a:xfrm>
            <a:off x="3491339" y="2934761"/>
            <a:ext cx="92075" cy="60325"/>
          </a:xfrm>
          <a:prstGeom prst="ellipse">
            <a:avLst/>
          </a:prstGeom>
          <a:solidFill>
            <a:srgbClr val="FF0000"/>
          </a:solidFill>
          <a:ln w="9525">
            <a:solidFill>
              <a:srgbClr val="FF00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5" name="Oval 33"/>
          <p:cNvSpPr>
            <a:spLocks noChangeArrowheads="1"/>
          </p:cNvSpPr>
          <p:nvPr/>
        </p:nvSpPr>
        <p:spPr bwMode="auto">
          <a:xfrm>
            <a:off x="1664126" y="1139298"/>
            <a:ext cx="92075" cy="58738"/>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7" name="Oval 35"/>
          <p:cNvSpPr>
            <a:spLocks noChangeArrowheads="1"/>
          </p:cNvSpPr>
          <p:nvPr/>
        </p:nvSpPr>
        <p:spPr bwMode="auto">
          <a:xfrm>
            <a:off x="852913" y="2436285"/>
            <a:ext cx="90488" cy="58738"/>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48" name="Oval 36"/>
          <p:cNvSpPr>
            <a:spLocks noChangeArrowheads="1"/>
          </p:cNvSpPr>
          <p:nvPr/>
        </p:nvSpPr>
        <p:spPr bwMode="auto">
          <a:xfrm>
            <a:off x="1308526" y="1737785"/>
            <a:ext cx="92075" cy="58738"/>
          </a:xfrm>
          <a:prstGeom prst="ellipse">
            <a:avLst/>
          </a:prstGeom>
          <a:solidFill>
            <a:schemeClr val="tx1"/>
          </a:solidFill>
          <a:ln w="9525">
            <a:solidFill>
              <a:schemeClr val="tx1"/>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sp>
        <p:nvSpPr>
          <p:cNvPr id="316450" name="Line 8"/>
          <p:cNvSpPr>
            <a:spLocks noChangeShapeType="1"/>
          </p:cNvSpPr>
          <p:nvPr/>
        </p:nvSpPr>
        <p:spPr bwMode="auto">
          <a:xfrm rot="2700000">
            <a:off x="3067476" y="980548"/>
            <a:ext cx="15875" cy="3076576"/>
          </a:xfrm>
          <a:prstGeom prst="line">
            <a:avLst/>
          </a:prstGeom>
          <a:noFill/>
          <a:ln w="38100">
            <a:solidFill>
              <a:srgbClr val="FF00FF"/>
            </a:solidFill>
            <a:prstDash val="sys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16451" name="Text Box 4"/>
              <p:cNvSpPr txBox="1">
                <a:spLocks noChangeArrowheads="1"/>
              </p:cNvSpPr>
              <p:nvPr/>
            </p:nvSpPr>
            <p:spPr bwMode="auto">
              <a:xfrm>
                <a:off x="1264076" y="3538011"/>
                <a:ext cx="1698626" cy="3460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panose="02040503050406030204" pitchFamily="18"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xmlns="">
          <p:sp>
            <p:nvSpPr>
              <p:cNvPr id="316451" name="Text Box 4"/>
              <p:cNvSpPr txBox="1">
                <a:spLocks noRot="1" noChangeAspect="1" noMove="1" noResize="1" noEditPoints="1" noAdjustHandles="1" noChangeArrowheads="1" noChangeShapeType="1" noTextEdit="1"/>
              </p:cNvSpPr>
              <p:nvPr/>
            </p:nvSpPr>
            <p:spPr bwMode="auto">
              <a:xfrm>
                <a:off x="1264076" y="3538011"/>
                <a:ext cx="1698626" cy="346075"/>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6452" name="Text Box 4"/>
              <p:cNvSpPr txBox="1">
                <a:spLocks noChangeArrowheads="1"/>
              </p:cNvSpPr>
              <p:nvPr/>
            </p:nvSpPr>
            <p:spPr bwMode="auto">
              <a:xfrm>
                <a:off x="113138" y="2947461"/>
                <a:ext cx="1636713" cy="3460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lnSpc>
                    <a:spcPct val="90000"/>
                  </a:lnSpc>
                  <a:spcBef>
                    <a:spcPct val="50000"/>
                  </a:spcBef>
                </a:pPr>
                <a14:m>
                  <m:oMathPara xmlns:m="http://schemas.openxmlformats.org/officeDocument/2006/math">
                    <m:oMathParaPr>
                      <m:jc m:val="centerGroup"/>
                    </m:oMathParaPr>
                    <m:oMath xmlns:m="http://schemas.openxmlformats.org/officeDocument/2006/math">
                      <m:sSup>
                        <m:sSupPr>
                          <m:ctrlPr>
                            <a:rPr kumimoji="1" lang="en-US" altLang="zh-CN" sz="1800" i="1" dirty="0">
                              <a:solidFill>
                                <a:srgbClr val="09405E"/>
                              </a:solidFill>
                              <a:latin typeface="Cambria Math" panose="02040503050406030204" pitchFamily="18" charset="0"/>
                            </a:rPr>
                          </m:ctrlPr>
                        </m:sSupPr>
                        <m:e>
                          <m:r>
                            <a:rPr kumimoji="1" lang="en-US" altLang="zh-CN" sz="1800" b="1" i="1" dirty="0">
                              <a:solidFill>
                                <a:srgbClr val="09405E"/>
                              </a:solidFill>
                              <a:latin typeface="Cambria Math" charset="0"/>
                            </a:rPr>
                            <m:t>𝒘</m:t>
                          </m:r>
                        </m:e>
                        <m:sup>
                          <m:r>
                            <m:rPr>
                              <m:sty m:val="p"/>
                            </m:rPr>
                            <a:rPr kumimoji="1" lang="en-US" altLang="zh-CN" sz="1800" dirty="0">
                              <a:solidFill>
                                <a:srgbClr val="09405E"/>
                              </a:solidFill>
                              <a:latin typeface="Cambria Math" charset="0"/>
                            </a:rPr>
                            <m:t>T</m:t>
                          </m:r>
                        </m:sup>
                      </m:sSup>
                      <m:r>
                        <a:rPr kumimoji="1" lang="en-US" altLang="zh-CN" sz="1800" b="1" i="1" dirty="0">
                          <a:solidFill>
                            <a:srgbClr val="09405E"/>
                          </a:solidFill>
                          <a:latin typeface="Cambria Math" charset="0"/>
                        </a:rPr>
                        <m:t>𝒙</m:t>
                      </m:r>
                      <m:r>
                        <a:rPr kumimoji="1" lang="en-US" altLang="zh-CN" sz="1800" i="1" dirty="0">
                          <a:solidFill>
                            <a:srgbClr val="09405E"/>
                          </a:solidFill>
                          <a:latin typeface="Cambria Math" charset="0"/>
                        </a:rPr>
                        <m:t>+</m:t>
                      </m:r>
                      <m:r>
                        <a:rPr kumimoji="1" lang="en-US" altLang="zh-CN" sz="1800" i="1" dirty="0">
                          <a:solidFill>
                            <a:srgbClr val="09405E"/>
                          </a:solidFill>
                          <a:latin typeface="Cambria Math" charset="0"/>
                        </a:rPr>
                        <m:t>𝑏</m:t>
                      </m:r>
                      <m:r>
                        <a:rPr kumimoji="1" lang="en-US" altLang="zh-CN" sz="1800" i="1" dirty="0">
                          <a:solidFill>
                            <a:srgbClr val="09405E"/>
                          </a:solidFill>
                          <a:latin typeface="Cambria Math" charset="0"/>
                        </a:rPr>
                        <m:t>=−1</m:t>
                      </m:r>
                    </m:oMath>
                  </m:oMathPara>
                </a14:m>
                <a:endParaRPr lang="zh-CN" altLang="en-US" sz="1800" dirty="0">
                  <a:solidFill>
                    <a:srgbClr val="09405E"/>
                  </a:solidFill>
                </a:endParaRPr>
              </a:p>
            </p:txBody>
          </p:sp>
        </mc:Choice>
        <mc:Fallback xmlns="">
          <p:sp>
            <p:nvSpPr>
              <p:cNvPr id="316452" name="Text Box 4"/>
              <p:cNvSpPr txBox="1">
                <a:spLocks noRot="1" noChangeAspect="1" noMove="1" noResize="1" noEditPoints="1" noAdjustHandles="1" noChangeArrowheads="1" noChangeShapeType="1" noTextEdit="1"/>
              </p:cNvSpPr>
              <p:nvPr/>
            </p:nvSpPr>
            <p:spPr bwMode="auto">
              <a:xfrm>
                <a:off x="113138" y="2947461"/>
                <a:ext cx="1636713" cy="346075"/>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316461" name="Object 45"/>
          <p:cNvGraphicFramePr>
            <a:graphicFrameLocks noChangeAspect="1"/>
          </p:cNvGraphicFramePr>
          <p:nvPr/>
        </p:nvGraphicFramePr>
        <p:xfrm>
          <a:off x="3348464" y="1982260"/>
          <a:ext cx="384175" cy="495300"/>
        </p:xfrm>
        <a:graphic>
          <a:graphicData uri="http://schemas.openxmlformats.org/presentationml/2006/ole">
            <mc:AlternateContent xmlns:mc="http://schemas.openxmlformats.org/markup-compatibility/2006">
              <mc:Choice xmlns:v="urn:schemas-microsoft-com:vml" Requires="v">
                <p:oleObj name="Equation" r:id="rId6" imgW="228600" imgH="292680" progId="Equation.DSMT4">
                  <p:embed/>
                </p:oleObj>
              </mc:Choice>
              <mc:Fallback>
                <p:oleObj name="Equation" r:id="rId6" imgW="228600" imgH="2926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464" y="1982260"/>
                        <a:ext cx="38417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6462" name="Line 46"/>
          <p:cNvSpPr>
            <a:spLocks noChangeAspect="1" noChangeShapeType="1"/>
          </p:cNvSpPr>
          <p:nvPr/>
        </p:nvSpPr>
        <p:spPr bwMode="auto">
          <a:xfrm flipH="1" flipV="1">
            <a:off x="2635676" y="1574273"/>
            <a:ext cx="712788" cy="665163"/>
          </a:xfrm>
          <a:prstGeom prst="line">
            <a:avLst/>
          </a:prstGeom>
          <a:noFill/>
          <a:ln w="349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p:sp>
        <p:nvSpPr>
          <p:cNvPr id="316463" name="Oval 33"/>
          <p:cNvSpPr>
            <a:spLocks noChangeArrowheads="1"/>
          </p:cNvSpPr>
          <p:nvPr/>
        </p:nvSpPr>
        <p:spPr bwMode="auto">
          <a:xfrm>
            <a:off x="2589639" y="1544110"/>
            <a:ext cx="92075" cy="58738"/>
          </a:xfrm>
          <a:prstGeom prst="ellipse">
            <a:avLst/>
          </a:prstGeom>
          <a:solidFill>
            <a:schemeClr val="tx1"/>
          </a:solidFill>
          <a:ln w="34925">
            <a:solidFill>
              <a:srgbClr val="FF6600"/>
            </a:solidFill>
            <a:round/>
            <a:headEnd/>
            <a:tailEnd/>
          </a:ln>
        </p:spPr>
        <p:txBody>
          <a:bodyPr wrap="none" anchor="ctr"/>
          <a:lstStyle/>
          <a:p>
            <a:pPr fontAlgn="base">
              <a:spcBef>
                <a:spcPct val="0"/>
              </a:spcBef>
              <a:spcAft>
                <a:spcPct val="0"/>
              </a:spcAft>
            </a:pPr>
            <a:endParaRPr lang="en-US" altLang="zh-CN">
              <a:solidFill>
                <a:srgbClr val="000000"/>
              </a:solidFill>
              <a:latin typeface="Calibri" pitchFamily="34" charset="0"/>
              <a:ea typeface="宋体" pitchFamily="2" charset="-122"/>
            </a:endParaRPr>
          </a:p>
        </p:txBody>
      </p:sp>
      <p:graphicFrame>
        <p:nvGraphicFramePr>
          <p:cNvPr id="316464" name="Object 48"/>
          <p:cNvGraphicFramePr>
            <a:graphicFrameLocks noChangeAspect="1"/>
          </p:cNvGraphicFramePr>
          <p:nvPr/>
        </p:nvGraphicFramePr>
        <p:xfrm>
          <a:off x="2229276" y="1167873"/>
          <a:ext cx="384175" cy="495300"/>
        </p:xfrm>
        <a:graphic>
          <a:graphicData uri="http://schemas.openxmlformats.org/presentationml/2006/ole">
            <mc:AlternateContent xmlns:mc="http://schemas.openxmlformats.org/markup-compatibility/2006">
              <mc:Choice xmlns:v="urn:schemas-microsoft-com:vml" Requires="v">
                <p:oleObj name="Equation" r:id="rId8" imgW="228600" imgH="292680" progId="Equation.DSMT4">
                  <p:embed/>
                </p:oleObj>
              </mc:Choice>
              <mc:Fallback>
                <p:oleObj name="Equation" r:id="rId8" imgW="228600" imgH="2926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9276" y="1167873"/>
                        <a:ext cx="38417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 1"/>
          <p:cNvGrpSpPr/>
          <p:nvPr/>
        </p:nvGrpSpPr>
        <p:grpSpPr>
          <a:xfrm>
            <a:off x="2258616" y="2517411"/>
            <a:ext cx="381000" cy="413071"/>
            <a:chOff x="3268663" y="3244851"/>
            <a:chExt cx="381000" cy="413071"/>
          </a:xfrm>
        </p:grpSpPr>
        <p:sp>
          <p:nvSpPr>
            <p:cNvPr id="316466" name="Line 15"/>
            <p:cNvSpPr>
              <a:spLocks noChangeShapeType="1"/>
            </p:cNvSpPr>
            <p:nvPr/>
          </p:nvSpPr>
          <p:spPr bwMode="auto">
            <a:xfrm rot="18900000">
              <a:off x="3524251" y="3244851"/>
              <a:ext cx="26988" cy="309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16467" name="Text Box 16"/>
                <p:cNvSpPr txBox="1">
                  <a:spLocks noChangeArrowheads="1"/>
                </p:cNvSpPr>
                <p:nvPr/>
              </p:nvSpPr>
              <p:spPr bwMode="auto">
                <a:xfrm>
                  <a:off x="3268663" y="3316290"/>
                  <a:ext cx="381000" cy="3416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lnSpc>
                      <a:spcPct val="90000"/>
                    </a:lnSpc>
                    <a:spcBef>
                      <a:spcPct val="50000"/>
                    </a:spcBef>
                    <a:spcAft>
                      <a:spcPct val="0"/>
                    </a:spcAft>
                  </a:pPr>
                  <a14:m>
                    <m:oMathPara xmlns:m="http://schemas.openxmlformats.org/officeDocument/2006/math">
                      <m:oMathParaPr>
                        <m:jc m:val="centerGroup"/>
                      </m:oMathParaPr>
                      <m:oMath xmlns:m="http://schemas.openxmlformats.org/officeDocument/2006/math">
                        <m:r>
                          <a:rPr lang="en-US" altLang="zh-CN" sz="1800" b="1" i="1" dirty="0" smtClean="0">
                            <a:solidFill>
                              <a:srgbClr val="000000"/>
                            </a:solidFill>
                            <a:latin typeface="Cambria Math" charset="0"/>
                            <a:ea typeface="宋体" pitchFamily="2" charset="-122"/>
                            <a:sym typeface="Symbol" pitchFamily="18" charset="2"/>
                          </a:rPr>
                          <m:t>𝒘</m:t>
                        </m:r>
                      </m:oMath>
                    </m:oMathPara>
                  </a14:m>
                  <a:endParaRPr lang="el-GR" altLang="zh-CN" sz="1800" b="1" i="1" dirty="0">
                    <a:solidFill>
                      <a:srgbClr val="000000"/>
                    </a:solidFill>
                    <a:latin typeface="宋体" pitchFamily="2" charset="-122"/>
                    <a:ea typeface="宋体" pitchFamily="2" charset="-122"/>
                    <a:sym typeface="Symbol" pitchFamily="18" charset="2"/>
                  </a:endParaRPr>
                </a:p>
              </p:txBody>
            </p:sp>
          </mc:Choice>
          <mc:Fallback xmlns="">
            <p:sp>
              <p:nvSpPr>
                <p:cNvPr id="316467" name="Text Box 16"/>
                <p:cNvSpPr txBox="1">
                  <a:spLocks noRot="1" noChangeAspect="1" noMove="1" noResize="1" noEditPoints="1" noAdjustHandles="1" noChangeArrowheads="1" noChangeShapeType="1" noTextEdit="1"/>
                </p:cNvSpPr>
                <p:nvPr/>
              </p:nvSpPr>
              <p:spPr bwMode="auto">
                <a:xfrm>
                  <a:off x="3268663" y="3316290"/>
                  <a:ext cx="381000" cy="341632"/>
                </a:xfrm>
                <a:prstGeom prst="rect">
                  <a:avLst/>
                </a:prstGeom>
                <a:blipFill rotWithShape="0">
                  <a:blip r:embed="rId14"/>
                  <a:stretch>
                    <a:fillRect l="-64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文本框 2"/>
              <p:cNvSpPr txBox="1"/>
              <p:nvPr/>
            </p:nvSpPr>
            <p:spPr>
              <a:xfrm>
                <a:off x="5145748" y="1033729"/>
                <a:ext cx="3667351"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𝑚𝑎𝑟𝑔𝑖𝑛</m:t>
                      </m:r>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kumimoji="0" lang="en-US" altLang="zh-CN" sz="28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sSubPr>
                        <m:e>
                          <m:d>
                            <m:dPr>
                              <m:begChr m:val="‖"/>
                              <m:endChr m:val="‖"/>
                              <m:ctrlPr>
                                <a:rPr lang="en-US" altLang="zh-CN" sz="2800" i="1">
                                  <a:solidFill>
                                    <a:srgbClr val="09405E"/>
                                  </a:solidFill>
                                  <a:latin typeface="Cambria Math" panose="02040503050406030204" pitchFamily="18" charset="0"/>
                                  <a:ea typeface="微软雅黑" pitchFamily="34" charset="-122"/>
                                </a:rPr>
                              </m:ctrlPr>
                            </m:dPr>
                            <m:e>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m:t>
                                  </m:r>
                                </m:sub>
                              </m:sSub>
                              <m:r>
                                <a:rPr lang="en-US" altLang="zh-CN" sz="2800" i="1">
                                  <a:solidFill>
                                    <a:srgbClr val="09405E"/>
                                  </a:solidFill>
                                  <a:latin typeface="Cambria Math" charset="0"/>
                                  <a:ea typeface="微软雅黑" pitchFamily="34" charset="-122"/>
                                </a:rPr>
                                <m:t>−</m:t>
                              </m:r>
                              <m:sSub>
                                <m:sSubPr>
                                  <m:ctrlPr>
                                    <a:rPr lang="en-US" altLang="zh-CN" sz="2800" i="1">
                                      <a:solidFill>
                                        <a:srgbClr val="09405E"/>
                                      </a:solidFill>
                                      <a:latin typeface="Cambria Math" panose="02040503050406030204" pitchFamily="18" charset="0"/>
                                      <a:ea typeface="微软雅黑" pitchFamily="34" charset="-122"/>
                                    </a:rPr>
                                  </m:ctrlPr>
                                </m:sSubPr>
                                <m:e>
                                  <m:r>
                                    <a:rPr lang="en-US" altLang="zh-CN" sz="2800" b="1" i="1">
                                      <a:solidFill>
                                        <a:srgbClr val="09405E"/>
                                      </a:solidFill>
                                      <a:latin typeface="Cambria Math" charset="0"/>
                                      <a:ea typeface="微软雅黑" pitchFamily="34" charset="-122"/>
                                    </a:rPr>
                                    <m:t>𝒙</m:t>
                                  </m:r>
                                </m:e>
                                <m:sub>
                                  <m:r>
                                    <a:rPr lang="en-US" altLang="zh-CN" sz="2800" i="1">
                                      <a:solidFill>
                                        <a:srgbClr val="09405E"/>
                                      </a:solidFill>
                                      <a:latin typeface="Cambria Math" charset="0"/>
                                      <a:ea typeface="微软雅黑" pitchFamily="34" charset="-122"/>
                                    </a:rPr>
                                    <m:t>−</m:t>
                                  </m:r>
                                </m:sub>
                              </m:sSub>
                            </m:e>
                          </m:d>
                        </m:e>
                        <m:sub>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2</m:t>
                          </m:r>
                        </m:sub>
                      </m:sSub>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145748" y="1033729"/>
                <a:ext cx="3667351" cy="430887"/>
              </a:xfrm>
              <a:prstGeom prst="rect">
                <a:avLst/>
              </a:prstGeom>
              <a:blipFill rotWithShape="0">
                <a:blip r:embed="rId1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6544175" y="1805373"/>
                <a:ext cx="1496243" cy="4308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lang="en-US" altLang="zh-CN" sz="2800" i="1">
                              <a:solidFill>
                                <a:srgbClr val="09405E"/>
                              </a:solidFill>
                              <a:latin typeface="Cambria Math" panose="02040503050406030204" pitchFamily="18" charset="0"/>
                              <a:ea typeface="微软雅黑" pitchFamily="34" charset="-122"/>
                            </a:rPr>
                          </m:ctrlPr>
                        </m:sSubPr>
                        <m:e>
                          <m:d>
                            <m:dPr>
                              <m:begChr m:val="‖"/>
                              <m:endChr m:val="‖"/>
                              <m:ctrlPr>
                                <a:rPr lang="en-US" altLang="zh-CN" sz="2800" i="1">
                                  <a:solidFill>
                                    <a:srgbClr val="09405E"/>
                                  </a:solidFill>
                                  <a:latin typeface="Cambria Math" panose="02040503050406030204" pitchFamily="18" charset="0"/>
                                  <a:ea typeface="微软雅黑" pitchFamily="34" charset="-122"/>
                                </a:rPr>
                              </m:ctrlPr>
                            </m:dPr>
                            <m:e>
                              <m:r>
                                <a:rPr lang="hr-HR" altLang="zh-CN" sz="2800" i="1">
                                  <a:solidFill>
                                    <a:srgbClr val="09405E"/>
                                  </a:solidFill>
                                  <a:latin typeface="Cambria Math" charset="0"/>
                                  <a:ea typeface="Cambria Math" charset="0"/>
                                  <a:cs typeface="Cambria Math" charset="0"/>
                                </a:rPr>
                                <m:t>𝜆</m:t>
                              </m:r>
                              <m:r>
                                <a:rPr lang="en-US" altLang="zh-CN" sz="2800" b="1" i="1">
                                  <a:solidFill>
                                    <a:srgbClr val="09405E"/>
                                  </a:solidFill>
                                  <a:latin typeface="Cambria Math" charset="0"/>
                                  <a:ea typeface="微软雅黑" pitchFamily="34" charset="-122"/>
                                </a:rPr>
                                <m:t>𝒘</m:t>
                              </m:r>
                            </m:e>
                          </m:d>
                        </m:e>
                        <m:sub>
                          <m:r>
                            <a:rPr lang="en-US" altLang="zh-CN" sz="2800" i="1">
                              <a:solidFill>
                                <a:srgbClr val="09405E"/>
                              </a:solidFill>
                              <a:latin typeface="Cambria Math" charset="0"/>
                              <a:ea typeface="微软雅黑" pitchFamily="34" charset="-122"/>
                            </a:rPr>
                            <m:t>2</m:t>
                          </m:r>
                        </m:sub>
                      </m:sSub>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6544175" y="1805373"/>
                <a:ext cx="1496243" cy="430887"/>
              </a:xfrm>
              <a:prstGeom prst="rect">
                <a:avLst/>
              </a:prstGeom>
              <a:blipFill rotWithShape="0">
                <a:blip r:embed="rId16"/>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444532" y="2725548"/>
                <a:ext cx="2194319" cy="9128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lang="en-US" altLang="zh-CN" sz="2800" i="1">
                              <a:solidFill>
                                <a:srgbClr val="09405E"/>
                              </a:solidFill>
                              <a:latin typeface="Cambria Math" panose="02040503050406030204" pitchFamily="18" charset="0"/>
                              <a:ea typeface="微软雅黑" pitchFamily="34" charset="-122"/>
                            </a:rPr>
                          </m:ctrlPr>
                        </m:sSubPr>
                        <m:e>
                          <m:f>
                            <m:fPr>
                              <m:ctrlPr>
                                <a:rPr lang="mr-IN" altLang="zh-CN" sz="280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2</m:t>
                              </m:r>
                            </m:num>
                            <m:den>
                              <m:sSubSup>
                                <m:sSubSupPr>
                                  <m:ctrlPr>
                                    <a:rPr lang="en-US" altLang="zh-CN" sz="2800" i="1" smtClean="0">
                                      <a:solidFill>
                                        <a:srgbClr val="09405E"/>
                                      </a:solidFill>
                                      <a:latin typeface="Cambria Math" panose="02040503050406030204" pitchFamily="18" charset="0"/>
                                      <a:ea typeface="微软雅黑" pitchFamily="34" charset="-122"/>
                                    </a:rPr>
                                  </m:ctrlPr>
                                </m:sSubSupPr>
                                <m:e>
                                  <m:d>
                                    <m:dPr>
                                      <m:begChr m:val="‖"/>
                                      <m:endChr m:val="‖"/>
                                      <m:ctrlPr>
                                        <a:rPr lang="en-US" altLang="zh-CN" sz="2800" i="1" smtClean="0">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𝒘</m:t>
                                      </m:r>
                                    </m:e>
                                  </m:d>
                                </m:e>
                                <m:sub>
                                  <m:r>
                                    <a:rPr lang="en-US" altLang="zh-CN" sz="2800" b="0" i="1" smtClean="0">
                                      <a:solidFill>
                                        <a:srgbClr val="09405E"/>
                                      </a:solidFill>
                                      <a:latin typeface="Cambria Math" charset="0"/>
                                      <a:ea typeface="微软雅黑" pitchFamily="34" charset="-122"/>
                                    </a:rPr>
                                    <m:t>2</m:t>
                                  </m:r>
                                </m:sub>
                                <m:sup>
                                  <m:r>
                                    <a:rPr lang="en-US" altLang="zh-CN" sz="2800" b="0" i="1" smtClean="0">
                                      <a:solidFill>
                                        <a:srgbClr val="09405E"/>
                                      </a:solidFill>
                                      <a:latin typeface="Cambria Math" charset="0"/>
                                      <a:ea typeface="微软雅黑" pitchFamily="34" charset="-122"/>
                                    </a:rPr>
                                    <m:t>2</m:t>
                                  </m:r>
                                </m:sup>
                              </m:sSubSup>
                            </m:den>
                          </m:f>
                          <m:d>
                            <m:dPr>
                              <m:begChr m:val="‖"/>
                              <m:endChr m:val="‖"/>
                              <m:ctrlPr>
                                <a:rPr lang="en-U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𝒘</m:t>
                              </m:r>
                            </m:e>
                          </m:d>
                        </m:e>
                        <m:sub>
                          <m:r>
                            <a:rPr lang="en-US" altLang="zh-CN" sz="2800" i="1">
                              <a:solidFill>
                                <a:srgbClr val="09405E"/>
                              </a:solidFill>
                              <a:latin typeface="Cambria Math" charset="0"/>
                              <a:ea typeface="微软雅黑" pitchFamily="34" charset="-122"/>
                            </a:rPr>
                            <m:t>2</m:t>
                          </m:r>
                        </m:sub>
                      </m:sSub>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6444532" y="2725548"/>
                <a:ext cx="2194319" cy="912879"/>
              </a:xfrm>
              <a:prstGeom prst="rect">
                <a:avLst/>
              </a:prstGeom>
              <a:blipFill rotWithShape="0">
                <a:blip r:embed="rId17"/>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6517580" y="3843742"/>
                <a:ext cx="1310295" cy="923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14:m>
                  <m:oMathPara xmlns:m="http://schemas.openxmlformats.org/officeDocument/2006/math">
                    <m:oMathParaPr>
                      <m:jc m:val="centerGroup"/>
                    </m:oMathParaPr>
                    <m:oMath xmlns:m="http://schemas.openxmlformats.org/officeDocument/2006/math">
                      <m:r>
                        <a:rPr kumimoji="0" lang="en-US" altLang="zh-CN" sz="2800" b="0" i="1" u="none" strike="noStrike" cap="none" spc="0" normalizeH="0" baseline="0" smtClean="0">
                          <a:ln>
                            <a:noFill/>
                          </a:ln>
                          <a:solidFill>
                            <a:srgbClr val="09405E"/>
                          </a:solidFill>
                          <a:effectLst/>
                          <a:uFillTx/>
                          <a:latin typeface="Cambria Math" charset="0"/>
                          <a:ea typeface="微软雅黑" pitchFamily="34" charset="-122"/>
                          <a:sym typeface="Times New Roman" panose="02020603050405020304"/>
                        </a:rPr>
                        <m:t>=</m:t>
                      </m:r>
                      <m:sSub>
                        <m:sSubPr>
                          <m:ctrlPr>
                            <a:rPr lang="en-US" altLang="zh-CN" sz="2800" i="1">
                              <a:solidFill>
                                <a:srgbClr val="09405E"/>
                              </a:solidFill>
                              <a:latin typeface="Cambria Math" panose="02040503050406030204" pitchFamily="18" charset="0"/>
                              <a:ea typeface="微软雅黑" pitchFamily="34" charset="-122"/>
                            </a:rPr>
                          </m:ctrlPr>
                        </m:sSubPr>
                        <m:e>
                          <m:f>
                            <m:fPr>
                              <m:ctrlPr>
                                <a:rPr lang="mr-IN" altLang="zh-CN" sz="2800" i="1" smtClean="0">
                                  <a:solidFill>
                                    <a:srgbClr val="09405E"/>
                                  </a:solidFill>
                                  <a:latin typeface="Cambria Math" panose="02040503050406030204" pitchFamily="18" charset="0"/>
                                  <a:ea typeface="微软雅黑" pitchFamily="34" charset="-122"/>
                                </a:rPr>
                              </m:ctrlPr>
                            </m:fPr>
                            <m:num>
                              <m:r>
                                <a:rPr lang="en-US" altLang="zh-CN" sz="2800" b="0" i="1" smtClean="0">
                                  <a:solidFill>
                                    <a:srgbClr val="09405E"/>
                                  </a:solidFill>
                                  <a:latin typeface="Cambria Math" charset="0"/>
                                  <a:ea typeface="微软雅黑" pitchFamily="34" charset="-122"/>
                                </a:rPr>
                                <m:t>2</m:t>
                              </m:r>
                            </m:num>
                            <m:den>
                              <m:d>
                                <m:dPr>
                                  <m:begChr m:val="‖"/>
                                  <m:endChr m:val="‖"/>
                                  <m:ctrlPr>
                                    <a:rPr lang="en-US" altLang="zh-CN" sz="2800" i="1">
                                      <a:solidFill>
                                        <a:srgbClr val="09405E"/>
                                      </a:solidFill>
                                      <a:latin typeface="Cambria Math" panose="02040503050406030204" pitchFamily="18" charset="0"/>
                                      <a:ea typeface="微软雅黑" pitchFamily="34" charset="-122"/>
                                    </a:rPr>
                                  </m:ctrlPr>
                                </m:dPr>
                                <m:e>
                                  <m:r>
                                    <a:rPr lang="en-US" altLang="zh-CN" sz="2800" b="1" i="1">
                                      <a:solidFill>
                                        <a:srgbClr val="09405E"/>
                                      </a:solidFill>
                                      <a:latin typeface="Cambria Math" charset="0"/>
                                      <a:ea typeface="微软雅黑" pitchFamily="34" charset="-122"/>
                                    </a:rPr>
                                    <m:t>𝒘</m:t>
                                  </m:r>
                                </m:e>
                              </m:d>
                            </m:den>
                          </m:f>
                        </m:e>
                        <m:sub>
                          <m:r>
                            <a:rPr lang="en-US" altLang="zh-CN" sz="2800" i="1">
                              <a:solidFill>
                                <a:srgbClr val="09405E"/>
                              </a:solidFill>
                              <a:latin typeface="Cambria Math" charset="0"/>
                              <a:ea typeface="微软雅黑" pitchFamily="34" charset="-122"/>
                            </a:rPr>
                            <m:t>2</m:t>
                          </m:r>
                        </m:sub>
                      </m:sSub>
                    </m:oMath>
                  </m:oMathPara>
                </a14:m>
                <a:endParaRPr kumimoji="0" lang="zh-CN" altLang="en-US" sz="28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6517580" y="3843742"/>
                <a:ext cx="1310295" cy="923330"/>
              </a:xfrm>
              <a:prstGeom prst="rect">
                <a:avLst/>
              </a:prstGeom>
              <a:blipFill rotWithShape="0">
                <a:blip r:embed="rId18"/>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6725850" y="4935279"/>
                <a:ext cx="4329683" cy="182319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14:m>
                  <m:oMathPara xmlns:m="http://schemas.openxmlformats.org/officeDocument/2006/math">
                    <m:oMathParaPr>
                      <m:jc m:val="left"/>
                    </m:oMathParaPr>
                    <m:oMath xmlns:m="http://schemas.openxmlformats.org/officeDocument/2006/math">
                      <m:borderBox>
                        <m:borderBoxPr>
                          <m:ctrlPr>
                            <a:rPr kumimoji="0" lang="mr-IN" altLang="zh-CN" sz="2400" b="0" i="1" u="none" strike="noStrike" cap="none" spc="0" normalizeH="0" baseline="0" smtClean="0">
                              <a:ln>
                                <a:noFill/>
                              </a:ln>
                              <a:solidFill>
                                <a:srgbClr val="09405E"/>
                              </a:solidFill>
                              <a:effectLst/>
                              <a:uFillTx/>
                              <a:latin typeface="Cambria Math" panose="02040503050406030204" pitchFamily="18" charset="0"/>
                              <a:ea typeface="微软雅黑" pitchFamily="34" charset="-122"/>
                              <a:sym typeface="Times New Roman" panose="02020603050405020304"/>
                            </a:rPr>
                          </m:ctrlPr>
                        </m:borderBoxPr>
                        <m:e>
                          <m:eqArr>
                            <m:eqArrPr>
                              <m:ctrlPr>
                                <a:rPr lang="el-GR" altLang="zh-CN" sz="2400" i="1" smtClean="0">
                                  <a:solidFill>
                                    <a:srgbClr val="09405E"/>
                                  </a:solidFill>
                                  <a:latin typeface="Cambria Math" panose="02040503050406030204" pitchFamily="18" charset="0"/>
                                  <a:ea typeface="Cambria Math" charset="0"/>
                                  <a:cs typeface="Cambria Math" charset="0"/>
                                </a:rPr>
                              </m:ctrlPr>
                            </m:eqArrPr>
                            <m:e>
                              <m:d>
                                <m:dPr>
                                  <m:begChr m:val=""/>
                                  <m:endChr m:val="}"/>
                                  <m:ctrlPr>
                                    <a:rPr lang="el-GR" altLang="zh-CN" sz="2400" i="1" smtClean="0">
                                      <a:solidFill>
                                        <a:srgbClr val="09405E"/>
                                      </a:solidFill>
                                      <a:latin typeface="Cambria Math" panose="02040503050406030204" pitchFamily="18" charset="0"/>
                                      <a:ea typeface="Cambria Math" charset="0"/>
                                      <a:cs typeface="Cambria Math" charset="0"/>
                                    </a:rPr>
                                  </m:ctrlPr>
                                </m:dPr>
                                <m:e>
                                  <m:m>
                                    <m:mPr>
                                      <m:mcs>
                                        <m:mc>
                                          <m:mcPr>
                                            <m:count m:val="1"/>
                                            <m:mcJc m:val="center"/>
                                          </m:mcPr>
                                        </m:mc>
                                      </m:mcs>
                                      <m:ctrlPr>
                                        <a:rPr lang="mr-IN" altLang="zh-CN" sz="2400" i="1" smtClean="0">
                                          <a:solidFill>
                                            <a:srgbClr val="09405E"/>
                                          </a:solidFill>
                                          <a:latin typeface="Cambria Math" panose="02040503050406030204" pitchFamily="18" charset="0"/>
                                          <a:ea typeface="Cambria Math" charset="0"/>
                                          <a:cs typeface="Cambria Math" charset="0"/>
                                        </a:rPr>
                                      </m:ctrlPr>
                                    </m:mPr>
                                    <m:mr>
                                      <m:e>
                                        <m:sSup>
                                          <m:sSupPr>
                                            <m:ctrlPr>
                                              <a:rPr lang="en-US" altLang="zh-CN" sz="2400" i="1" smtClean="0">
                                                <a:solidFill>
                                                  <a:srgbClr val="09405E"/>
                                                </a:solidFill>
                                                <a:latin typeface="Cambria Math" panose="02040503050406030204" pitchFamily="18" charset="0"/>
                                                <a:sym typeface="Symbol" pitchFamily="18" charset="2"/>
                                              </a:rPr>
                                            </m:ctrlPr>
                                          </m:sSupPr>
                                          <m:e>
                                            <m:r>
                                              <a:rPr lang="en-US" altLang="zh-CN" sz="2400" b="1" i="1">
                                                <a:solidFill>
                                                  <a:srgbClr val="09405E"/>
                                                </a:solidFill>
                                                <a:latin typeface="Cambria Math" charset="0"/>
                                                <a:sym typeface="Symbol" pitchFamily="18" charset="2"/>
                                              </a:rPr>
                                              <m:t>𝒘</m:t>
                                            </m:r>
                                          </m:e>
                                          <m:sup>
                                            <m:r>
                                              <m:rPr>
                                                <m:sty m:val="p"/>
                                              </m:rPr>
                                              <a:rPr lang="en-US" altLang="zh-CN" sz="2400" i="0">
                                                <a:solidFill>
                                                  <a:srgbClr val="09405E"/>
                                                </a:solidFill>
                                                <a:latin typeface="Cambria Math" charset="0"/>
                                                <a:sym typeface="Symbol" pitchFamily="18" charset="2"/>
                                              </a:rPr>
                                              <m:t>T</m:t>
                                            </m:r>
                                          </m:sup>
                                        </m:sSup>
                                        <m:sSub>
                                          <m:sSubPr>
                                            <m:ctrlPr>
                                              <a:rPr lang="en-US" altLang="zh-CN" sz="2400" i="1">
                                                <a:solidFill>
                                                  <a:srgbClr val="09405E"/>
                                                </a:solidFill>
                                                <a:latin typeface="Cambria Math" panose="02040503050406030204" pitchFamily="18" charset="0"/>
                                                <a:ea typeface="微软雅黑" pitchFamily="34" charset="-122"/>
                                              </a:rPr>
                                            </m:ctrlPr>
                                          </m:sSubPr>
                                          <m:e>
                                            <m:r>
                                              <a:rPr lang="en-US" altLang="zh-CN" sz="2400" b="1" i="1">
                                                <a:solidFill>
                                                  <a:srgbClr val="09405E"/>
                                                </a:solidFill>
                                                <a:latin typeface="Cambria Math" charset="0"/>
                                                <a:ea typeface="微软雅黑" pitchFamily="34" charset="-122"/>
                                              </a:rPr>
                                              <m:t>𝒙</m:t>
                                            </m:r>
                                          </m:e>
                                          <m:sub>
                                            <m:r>
                                              <a:rPr lang="en-US" altLang="zh-CN" sz="2400" i="1">
                                                <a:solidFill>
                                                  <a:srgbClr val="09405E"/>
                                                </a:solidFill>
                                                <a:latin typeface="Cambria Math" charset="0"/>
                                                <a:ea typeface="微软雅黑" pitchFamily="34" charset="-122"/>
                                              </a:rPr>
                                              <m:t>+</m:t>
                                            </m:r>
                                          </m:sub>
                                        </m:sSub>
                                        <m:r>
                                          <a:rPr lang="en-US" altLang="zh-CN" sz="2400" i="1">
                                            <a:solidFill>
                                              <a:srgbClr val="09405E"/>
                                            </a:solidFill>
                                            <a:latin typeface="Cambria Math" charset="0"/>
                                            <a:sym typeface="Symbol" pitchFamily="18" charset="2"/>
                                          </a:rPr>
                                          <m:t>+</m:t>
                                        </m:r>
                                        <m:r>
                                          <a:rPr lang="en-US" altLang="zh-CN" sz="2400" i="1">
                                            <a:solidFill>
                                              <a:srgbClr val="09405E"/>
                                            </a:solidFill>
                                            <a:latin typeface="Cambria Math" charset="0"/>
                                            <a:sym typeface="Symbol" pitchFamily="18" charset="2"/>
                                          </a:rPr>
                                          <m:t>𝑏</m:t>
                                        </m:r>
                                        <m:r>
                                          <m:rPr>
                                            <m:nor/>
                                          </m:rPr>
                                          <a:rPr lang="en-GB" altLang="zh-CN" sz="2400" dirty="0">
                                            <a:solidFill>
                                              <a:srgbClr val="09405E"/>
                                            </a:solidFill>
                                            <a:sym typeface="Symbol" pitchFamily="18" charset="2"/>
                                          </a:rPr>
                                          <m:t>=</m:t>
                                        </m:r>
                                        <m:r>
                                          <m:rPr>
                                            <m:nor/>
                                          </m:rPr>
                                          <a:rPr lang="en-US" altLang="zh-CN" sz="2400" b="0" dirty="0" smtClean="0">
                                            <a:solidFill>
                                              <a:srgbClr val="09405E"/>
                                            </a:solidFill>
                                            <a:sym typeface="Symbol" pitchFamily="18" charset="2"/>
                                          </a:rPr>
                                          <m:t>1</m:t>
                                        </m:r>
                                      </m:e>
                                    </m:mr>
                                    <m:mr>
                                      <m:e>
                                        <m:sSup>
                                          <m:sSupPr>
                                            <m:ctrlPr>
                                              <a:rPr lang="en-US" altLang="zh-CN" sz="2400" i="1">
                                                <a:solidFill>
                                                  <a:srgbClr val="09405E"/>
                                                </a:solidFill>
                                                <a:latin typeface="Cambria Math" panose="02040503050406030204" pitchFamily="18" charset="0"/>
                                                <a:sym typeface="Symbol" pitchFamily="18" charset="2"/>
                                              </a:rPr>
                                            </m:ctrlPr>
                                          </m:sSupPr>
                                          <m:e>
                                            <m:r>
                                              <a:rPr lang="en-US" altLang="zh-CN" sz="2400" b="1" i="1">
                                                <a:solidFill>
                                                  <a:srgbClr val="09405E"/>
                                                </a:solidFill>
                                                <a:latin typeface="Cambria Math" charset="0"/>
                                                <a:sym typeface="Symbol" pitchFamily="18" charset="2"/>
                                              </a:rPr>
                                              <m:t>𝒘</m:t>
                                            </m:r>
                                          </m:e>
                                          <m:sup>
                                            <m:r>
                                              <m:rPr>
                                                <m:sty m:val="p"/>
                                              </m:rPr>
                                              <a:rPr lang="en-US" altLang="zh-CN" sz="2400">
                                                <a:solidFill>
                                                  <a:srgbClr val="09405E"/>
                                                </a:solidFill>
                                                <a:latin typeface="Cambria Math" charset="0"/>
                                                <a:sym typeface="Symbol" pitchFamily="18" charset="2"/>
                                              </a:rPr>
                                              <m:t>T</m:t>
                                            </m:r>
                                          </m:sup>
                                        </m:sSup>
                                        <m:sSub>
                                          <m:sSubPr>
                                            <m:ctrlPr>
                                              <a:rPr lang="en-US" altLang="zh-CN" sz="2400" i="1">
                                                <a:solidFill>
                                                  <a:srgbClr val="09405E"/>
                                                </a:solidFill>
                                                <a:latin typeface="Cambria Math" panose="02040503050406030204" pitchFamily="18" charset="0"/>
                                                <a:ea typeface="微软雅黑" pitchFamily="34" charset="-122"/>
                                              </a:rPr>
                                            </m:ctrlPr>
                                          </m:sSubPr>
                                          <m:e>
                                            <m:r>
                                              <a:rPr lang="en-US" altLang="zh-CN" sz="2400" b="1" i="1">
                                                <a:solidFill>
                                                  <a:srgbClr val="09405E"/>
                                                </a:solidFill>
                                                <a:latin typeface="Cambria Math" charset="0"/>
                                                <a:ea typeface="微软雅黑" pitchFamily="34" charset="-122"/>
                                              </a:rPr>
                                              <m:t>𝒙</m:t>
                                            </m:r>
                                          </m:e>
                                          <m:sub>
                                            <m:r>
                                              <a:rPr lang="en-US" altLang="zh-CN" sz="2400" b="0" i="1" smtClean="0">
                                                <a:solidFill>
                                                  <a:srgbClr val="09405E"/>
                                                </a:solidFill>
                                                <a:latin typeface="Cambria Math" charset="0"/>
                                                <a:ea typeface="微软雅黑" pitchFamily="34" charset="-122"/>
                                              </a:rPr>
                                              <m:t>−</m:t>
                                            </m:r>
                                          </m:sub>
                                        </m:sSub>
                                        <m:r>
                                          <a:rPr lang="en-US" altLang="zh-CN" sz="2400" i="1">
                                            <a:solidFill>
                                              <a:srgbClr val="09405E"/>
                                            </a:solidFill>
                                            <a:latin typeface="Cambria Math" charset="0"/>
                                            <a:sym typeface="Symbol" pitchFamily="18" charset="2"/>
                                          </a:rPr>
                                          <m:t>+</m:t>
                                        </m:r>
                                        <m:r>
                                          <a:rPr lang="en-US" altLang="zh-CN" sz="2400" i="1">
                                            <a:solidFill>
                                              <a:srgbClr val="09405E"/>
                                            </a:solidFill>
                                            <a:latin typeface="Cambria Math" charset="0"/>
                                            <a:sym typeface="Symbol" pitchFamily="18" charset="2"/>
                                          </a:rPr>
                                          <m:t>𝑏</m:t>
                                        </m:r>
                                        <m:r>
                                          <a:rPr lang="en-US" altLang="zh-CN" sz="2400" b="0" i="1" smtClean="0">
                                            <a:solidFill>
                                              <a:srgbClr val="09405E"/>
                                            </a:solidFill>
                                            <a:latin typeface="Cambria Math" charset="0"/>
                                            <a:sym typeface="Symbol" pitchFamily="18" charset="2"/>
                                          </a:rPr>
                                          <m:t>=−1</m:t>
                                        </m:r>
                                      </m:e>
                                    </m:mr>
                                  </m:m>
                                </m:e>
                              </m:d>
                              <m:r>
                                <a:rPr lang="el-GR" altLang="zh-CN" sz="2400" i="1" smtClean="0">
                                  <a:solidFill>
                                    <a:srgbClr val="09405E"/>
                                  </a:solidFill>
                                  <a:latin typeface="Cambria Math" charset="0"/>
                                  <a:ea typeface="Cambria Math" charset="0"/>
                                  <a:cs typeface="Cambria Math" charset="0"/>
                                </a:rPr>
                                <m:t>⟹</m:t>
                              </m:r>
                              <m:sSup>
                                <m:sSupPr>
                                  <m:ctrlPr>
                                    <a:rPr lang="en-US" altLang="zh-CN" sz="2400" i="1">
                                      <a:solidFill>
                                        <a:srgbClr val="09405E"/>
                                      </a:solidFill>
                                      <a:latin typeface="Cambria Math" panose="02040503050406030204" pitchFamily="18" charset="0"/>
                                      <a:sym typeface="Symbol" pitchFamily="18" charset="2"/>
                                    </a:rPr>
                                  </m:ctrlPr>
                                </m:sSupPr>
                                <m:e>
                                  <m:r>
                                    <a:rPr lang="en-US" altLang="zh-CN" sz="2400" b="1" i="1">
                                      <a:solidFill>
                                        <a:srgbClr val="09405E"/>
                                      </a:solidFill>
                                      <a:latin typeface="Cambria Math" charset="0"/>
                                      <a:sym typeface="Symbol" pitchFamily="18" charset="2"/>
                                    </a:rPr>
                                    <m:t>𝒘</m:t>
                                  </m:r>
                                </m:e>
                                <m:sup>
                                  <m:r>
                                    <m:rPr>
                                      <m:sty m:val="p"/>
                                    </m:rPr>
                                    <a:rPr lang="en-US" altLang="zh-CN" sz="2400">
                                      <a:solidFill>
                                        <a:srgbClr val="09405E"/>
                                      </a:solidFill>
                                      <a:latin typeface="Cambria Math" charset="0"/>
                                      <a:sym typeface="Symbol" pitchFamily="18" charset="2"/>
                                    </a:rPr>
                                    <m:t>T</m:t>
                                  </m:r>
                                </m:sup>
                              </m:sSup>
                              <m:d>
                                <m:dPr>
                                  <m:ctrlPr>
                                    <a:rPr lang="en-US" altLang="zh-CN" sz="2400" b="0" i="1" smtClean="0">
                                      <a:solidFill>
                                        <a:srgbClr val="09405E"/>
                                      </a:solidFill>
                                      <a:latin typeface="Cambria Math" panose="02040503050406030204" pitchFamily="18" charset="0"/>
                                      <a:sym typeface="Symbol" pitchFamily="18" charset="2"/>
                                    </a:rPr>
                                  </m:ctrlPr>
                                </m:dPr>
                                <m:e>
                                  <m:sSub>
                                    <m:sSubPr>
                                      <m:ctrlPr>
                                        <a:rPr lang="en-US" altLang="zh-CN" sz="2400" i="1">
                                          <a:solidFill>
                                            <a:srgbClr val="09405E"/>
                                          </a:solidFill>
                                          <a:latin typeface="Cambria Math" panose="02040503050406030204" pitchFamily="18" charset="0"/>
                                          <a:ea typeface="微软雅黑" pitchFamily="34" charset="-122"/>
                                        </a:rPr>
                                      </m:ctrlPr>
                                    </m:sSubPr>
                                    <m:e>
                                      <m:r>
                                        <a:rPr lang="en-US" altLang="zh-CN" sz="2400" b="1" i="1">
                                          <a:solidFill>
                                            <a:srgbClr val="09405E"/>
                                          </a:solidFill>
                                          <a:latin typeface="Cambria Math" charset="0"/>
                                          <a:ea typeface="微软雅黑" pitchFamily="34" charset="-122"/>
                                        </a:rPr>
                                        <m:t>𝒙</m:t>
                                      </m:r>
                                    </m:e>
                                    <m:sub>
                                      <m:r>
                                        <a:rPr lang="en-US" altLang="zh-CN" sz="2400" i="1">
                                          <a:solidFill>
                                            <a:srgbClr val="09405E"/>
                                          </a:solidFill>
                                          <a:latin typeface="Cambria Math" charset="0"/>
                                          <a:ea typeface="微软雅黑" pitchFamily="34" charset="-122"/>
                                        </a:rPr>
                                        <m:t>+</m:t>
                                      </m:r>
                                    </m:sub>
                                  </m:sSub>
                                  <m:sSub>
                                    <m:sSubPr>
                                      <m:ctrlPr>
                                        <a:rPr lang="en-US" altLang="zh-CN" sz="2400" i="1">
                                          <a:solidFill>
                                            <a:srgbClr val="09405E"/>
                                          </a:solidFill>
                                          <a:latin typeface="Cambria Math" panose="02040503050406030204" pitchFamily="18" charset="0"/>
                                          <a:ea typeface="微软雅黑" pitchFamily="34" charset="-122"/>
                                        </a:rPr>
                                      </m:ctrlPr>
                                    </m:sSubPr>
                                    <m:e>
                                      <m:r>
                                        <a:rPr lang="en-US" altLang="zh-CN" sz="2400" b="1" i="0" smtClean="0">
                                          <a:solidFill>
                                            <a:srgbClr val="09405E"/>
                                          </a:solidFill>
                                          <a:latin typeface="Cambria Math" charset="0"/>
                                          <a:ea typeface="微软雅黑" pitchFamily="34" charset="-122"/>
                                        </a:rPr>
                                        <m:t>−</m:t>
                                      </m:r>
                                      <m:r>
                                        <a:rPr lang="en-US" altLang="zh-CN" sz="2400" b="1" i="1">
                                          <a:solidFill>
                                            <a:srgbClr val="09405E"/>
                                          </a:solidFill>
                                          <a:latin typeface="Cambria Math" charset="0"/>
                                          <a:ea typeface="微软雅黑" pitchFamily="34" charset="-122"/>
                                        </a:rPr>
                                        <m:t>𝒙</m:t>
                                      </m:r>
                                    </m:e>
                                    <m:sub>
                                      <m:r>
                                        <a:rPr lang="en-US" altLang="zh-CN" sz="2400" b="0" i="1" smtClean="0">
                                          <a:solidFill>
                                            <a:srgbClr val="09405E"/>
                                          </a:solidFill>
                                          <a:latin typeface="Cambria Math" charset="0"/>
                                          <a:ea typeface="微软雅黑" pitchFamily="34" charset="-122"/>
                                        </a:rPr>
                                        <m:t>−</m:t>
                                      </m:r>
                                    </m:sub>
                                  </m:sSub>
                                </m:e>
                              </m:d>
                              <m:r>
                                <a:rPr lang="en-US" altLang="zh-CN" sz="2400" b="0" i="1" smtClean="0">
                                  <a:solidFill>
                                    <a:srgbClr val="09405E"/>
                                  </a:solidFill>
                                  <a:latin typeface="Cambria Math" charset="0"/>
                                  <a:ea typeface="微软雅黑" pitchFamily="34" charset="-122"/>
                                </a:rPr>
                                <m:t>=2</m:t>
                              </m:r>
                            </m:e>
                            <m:e>
                              <m:r>
                                <a:rPr lang="el-GR" altLang="zh-CN" sz="2400" i="1">
                                  <a:solidFill>
                                    <a:srgbClr val="09405E"/>
                                  </a:solidFill>
                                  <a:latin typeface="Cambria Math" charset="0"/>
                                  <a:ea typeface="Cambria Math" charset="0"/>
                                  <a:cs typeface="Cambria Math" charset="0"/>
                                </a:rPr>
                                <m:t>⟹</m:t>
                              </m:r>
                              <m:sSup>
                                <m:sSupPr>
                                  <m:ctrlPr>
                                    <a:rPr lang="en-US" altLang="zh-CN" sz="2400" i="1">
                                      <a:solidFill>
                                        <a:srgbClr val="09405E"/>
                                      </a:solidFill>
                                      <a:latin typeface="Cambria Math" panose="02040503050406030204" pitchFamily="18" charset="0"/>
                                      <a:sym typeface="Symbol" pitchFamily="18" charset="2"/>
                                    </a:rPr>
                                  </m:ctrlPr>
                                </m:sSupPr>
                                <m:e>
                                  <m:r>
                                    <a:rPr lang="en-US" altLang="zh-CN" sz="2400" b="1" i="1">
                                      <a:solidFill>
                                        <a:srgbClr val="09405E"/>
                                      </a:solidFill>
                                      <a:latin typeface="Cambria Math" charset="0"/>
                                      <a:sym typeface="Symbol" pitchFamily="18" charset="2"/>
                                    </a:rPr>
                                    <m:t>𝒘</m:t>
                                  </m:r>
                                </m:e>
                                <m:sup>
                                  <m:r>
                                    <m:rPr>
                                      <m:sty m:val="p"/>
                                    </m:rPr>
                                    <a:rPr lang="en-US" altLang="zh-CN" sz="2400">
                                      <a:solidFill>
                                        <a:srgbClr val="09405E"/>
                                      </a:solidFill>
                                      <a:latin typeface="Cambria Math" charset="0"/>
                                      <a:sym typeface="Symbol" pitchFamily="18" charset="2"/>
                                    </a:rPr>
                                    <m:t>T</m:t>
                                  </m:r>
                                </m:sup>
                              </m:sSup>
                              <m:r>
                                <a:rPr lang="hr-HR" altLang="zh-CN" sz="2400" i="1">
                                  <a:solidFill>
                                    <a:srgbClr val="09405E"/>
                                  </a:solidFill>
                                  <a:latin typeface="Cambria Math" charset="0"/>
                                  <a:ea typeface="Cambria Math" charset="0"/>
                                  <a:cs typeface="Cambria Math" charset="0"/>
                                </a:rPr>
                                <m:t>𝜆</m:t>
                              </m:r>
                              <m:r>
                                <a:rPr lang="en-US" altLang="zh-CN" sz="2400" b="1" i="1">
                                  <a:solidFill>
                                    <a:srgbClr val="09405E"/>
                                  </a:solidFill>
                                  <a:latin typeface="Cambria Math" charset="0"/>
                                  <a:ea typeface="微软雅黑" pitchFamily="34" charset="-122"/>
                                </a:rPr>
                                <m:t>𝒘</m:t>
                              </m:r>
                              <m:r>
                                <a:rPr lang="en-US" altLang="zh-CN" sz="2400" b="0" i="1" smtClean="0">
                                  <a:solidFill>
                                    <a:srgbClr val="09405E"/>
                                  </a:solidFill>
                                  <a:latin typeface="Cambria Math" charset="0"/>
                                  <a:ea typeface="微软雅黑" pitchFamily="34" charset="-122"/>
                                </a:rPr>
                                <m:t>=2</m:t>
                              </m:r>
                              <m:r>
                                <a:rPr lang="el-GR" altLang="zh-CN" sz="2400" i="1">
                                  <a:solidFill>
                                    <a:srgbClr val="09405E"/>
                                  </a:solidFill>
                                  <a:latin typeface="Cambria Math" charset="0"/>
                                  <a:ea typeface="Cambria Math" charset="0"/>
                                  <a:cs typeface="Cambria Math" charset="0"/>
                                </a:rPr>
                                <m:t>⟹</m:t>
                              </m:r>
                              <m:r>
                                <m:rPr>
                                  <m:sty m:val="p"/>
                                </m:rPr>
                                <a:rPr lang="el-GR" altLang="zh-CN" sz="2400" i="1" smtClean="0">
                                  <a:solidFill>
                                    <a:srgbClr val="09405E"/>
                                  </a:solidFill>
                                  <a:latin typeface="Cambria Math" charset="0"/>
                                  <a:ea typeface="Cambria Math" charset="0"/>
                                  <a:cs typeface="Cambria Math" charset="0"/>
                                </a:rPr>
                                <m:t>λ</m:t>
                              </m:r>
                              <m:r>
                                <a:rPr lang="en-US" altLang="zh-CN" sz="2400" b="0" i="1" smtClean="0">
                                  <a:solidFill>
                                    <a:srgbClr val="09405E"/>
                                  </a:solidFill>
                                  <a:latin typeface="Cambria Math" charset="0"/>
                                  <a:ea typeface="微软雅黑" pitchFamily="34" charset="-122"/>
                                </a:rPr>
                                <m:t>=</m:t>
                              </m:r>
                              <m:f>
                                <m:fPr>
                                  <m:ctrlPr>
                                    <a:rPr lang="mr-IN" altLang="zh-CN" sz="2400" b="0" i="1" smtClean="0">
                                      <a:solidFill>
                                        <a:srgbClr val="09405E"/>
                                      </a:solidFill>
                                      <a:latin typeface="Cambria Math" panose="02040503050406030204" pitchFamily="18" charset="0"/>
                                      <a:ea typeface="微软雅黑" pitchFamily="34" charset="-122"/>
                                    </a:rPr>
                                  </m:ctrlPr>
                                </m:fPr>
                                <m:num>
                                  <m:r>
                                    <a:rPr lang="en-US" altLang="zh-CN" sz="2400" b="0" i="1" smtClean="0">
                                      <a:solidFill>
                                        <a:srgbClr val="09405E"/>
                                      </a:solidFill>
                                      <a:latin typeface="Cambria Math" charset="0"/>
                                      <a:ea typeface="微软雅黑" pitchFamily="34" charset="-122"/>
                                    </a:rPr>
                                    <m:t>2</m:t>
                                  </m:r>
                                </m:num>
                                <m:den>
                                  <m:sSubSup>
                                    <m:sSubSupPr>
                                      <m:ctrlPr>
                                        <a:rPr lang="en-US" altLang="zh-CN" sz="2400" b="0" i="1" smtClean="0">
                                          <a:solidFill>
                                            <a:srgbClr val="09405E"/>
                                          </a:solidFill>
                                          <a:latin typeface="Cambria Math" panose="02040503050406030204" pitchFamily="18" charset="0"/>
                                          <a:ea typeface="微软雅黑" pitchFamily="34" charset="-122"/>
                                        </a:rPr>
                                      </m:ctrlPr>
                                    </m:sSubSupPr>
                                    <m:e>
                                      <m:d>
                                        <m:dPr>
                                          <m:begChr m:val="‖"/>
                                          <m:endChr m:val="‖"/>
                                          <m:ctrlPr>
                                            <a:rPr lang="en-US" altLang="zh-CN" sz="2400" i="1">
                                              <a:solidFill>
                                                <a:srgbClr val="09405E"/>
                                              </a:solidFill>
                                              <a:latin typeface="Cambria Math" panose="02040503050406030204" pitchFamily="18" charset="0"/>
                                              <a:ea typeface="微软雅黑" pitchFamily="34" charset="-122"/>
                                            </a:rPr>
                                          </m:ctrlPr>
                                        </m:dPr>
                                        <m:e>
                                          <m:r>
                                            <a:rPr lang="en-US" altLang="zh-CN" sz="2400" b="1" i="1">
                                              <a:solidFill>
                                                <a:srgbClr val="09405E"/>
                                              </a:solidFill>
                                              <a:latin typeface="Cambria Math" charset="0"/>
                                              <a:ea typeface="微软雅黑" pitchFamily="34" charset="-122"/>
                                            </a:rPr>
                                            <m:t>𝒘</m:t>
                                          </m:r>
                                        </m:e>
                                      </m:d>
                                    </m:e>
                                    <m:sub>
                                      <m:r>
                                        <a:rPr lang="en-US" altLang="zh-CN" sz="2400" b="0" i="1" smtClean="0">
                                          <a:solidFill>
                                            <a:srgbClr val="09405E"/>
                                          </a:solidFill>
                                          <a:latin typeface="Cambria Math" charset="0"/>
                                          <a:ea typeface="微软雅黑" pitchFamily="34" charset="-122"/>
                                        </a:rPr>
                                        <m:t>2</m:t>
                                      </m:r>
                                    </m:sub>
                                    <m:sup>
                                      <m:r>
                                        <a:rPr lang="en-US" altLang="zh-CN" sz="2400" b="0" i="1" smtClean="0">
                                          <a:solidFill>
                                            <a:srgbClr val="09405E"/>
                                          </a:solidFill>
                                          <a:latin typeface="Cambria Math" charset="0"/>
                                          <a:ea typeface="微软雅黑" pitchFamily="34" charset="-122"/>
                                        </a:rPr>
                                        <m:t>2</m:t>
                                      </m:r>
                                    </m:sup>
                                  </m:sSubSup>
                                </m:den>
                              </m:f>
                            </m:e>
                          </m:eqArr>
                        </m:e>
                      </m:borderBox>
                    </m:oMath>
                  </m:oMathPara>
                </a14:m>
                <a:endParaRPr kumimoji="0" lang="zh-CN" altLang="en-US" sz="20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6725850" y="4935279"/>
                <a:ext cx="4329683" cy="1823191"/>
              </a:xfrm>
              <a:prstGeom prst="rect">
                <a:avLst/>
              </a:prstGeom>
              <a:blipFill>
                <a:blip r:embed="rId19"/>
                <a:stretch>
                  <a:fillRect l="-292" t="-98621" r="-19006" b="-97241"/>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9540951" y="1796523"/>
                <a:ext cx="212898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panose="02040503050406030204" pitchFamily="18" charset="0"/>
                              <a:ea typeface="微软雅黑" pitchFamily="34" charset="-122"/>
                            </a:rPr>
                          </m:ctrlPr>
                        </m:sSubPr>
                        <m:e>
                          <m:r>
                            <a:rPr lang="en-US" altLang="zh-CN" sz="2400" b="1" i="1">
                              <a:solidFill>
                                <a:srgbClr val="09405E"/>
                              </a:solidFill>
                              <a:latin typeface="Cambria Math" charset="0"/>
                              <a:ea typeface="微软雅黑" pitchFamily="34" charset="-122"/>
                            </a:rPr>
                            <m:t>𝒙</m:t>
                          </m:r>
                        </m:e>
                        <m:sub>
                          <m:r>
                            <a:rPr lang="en-US" altLang="zh-CN" sz="2400" i="1">
                              <a:solidFill>
                                <a:srgbClr val="09405E"/>
                              </a:solidFill>
                              <a:latin typeface="Cambria Math" charset="0"/>
                              <a:ea typeface="微软雅黑" pitchFamily="34" charset="-122"/>
                            </a:rPr>
                            <m:t>+</m:t>
                          </m:r>
                        </m:sub>
                      </m:sSub>
                      <m:r>
                        <a:rPr lang="en-US" altLang="zh-CN" sz="2400" i="1">
                          <a:solidFill>
                            <a:srgbClr val="09405E"/>
                          </a:solidFill>
                          <a:latin typeface="Cambria Math" charset="0"/>
                          <a:ea typeface="微软雅黑" pitchFamily="34" charset="-122"/>
                        </a:rPr>
                        <m:t>=</m:t>
                      </m:r>
                      <m:sSub>
                        <m:sSubPr>
                          <m:ctrlPr>
                            <a:rPr lang="en-US" altLang="zh-CN" sz="2400" i="1">
                              <a:solidFill>
                                <a:srgbClr val="09405E"/>
                              </a:solidFill>
                              <a:latin typeface="Cambria Math" panose="02040503050406030204" pitchFamily="18" charset="0"/>
                              <a:ea typeface="微软雅黑" pitchFamily="34" charset="-122"/>
                            </a:rPr>
                          </m:ctrlPr>
                        </m:sSubPr>
                        <m:e>
                          <m:r>
                            <a:rPr lang="en-US" altLang="zh-CN" sz="2400" b="1" i="1">
                              <a:solidFill>
                                <a:srgbClr val="09405E"/>
                              </a:solidFill>
                              <a:latin typeface="Cambria Math" charset="0"/>
                              <a:ea typeface="微软雅黑" pitchFamily="34" charset="-122"/>
                            </a:rPr>
                            <m:t>𝒙</m:t>
                          </m:r>
                        </m:e>
                        <m:sub>
                          <m:r>
                            <a:rPr lang="en-US" altLang="zh-CN" sz="2400" i="1">
                              <a:solidFill>
                                <a:srgbClr val="09405E"/>
                              </a:solidFill>
                              <a:latin typeface="Cambria Math" charset="0"/>
                              <a:ea typeface="微软雅黑" pitchFamily="34" charset="-122"/>
                            </a:rPr>
                            <m:t>−</m:t>
                          </m:r>
                        </m:sub>
                      </m:sSub>
                      <m:r>
                        <a:rPr lang="en-US" altLang="zh-CN" sz="2400" i="1">
                          <a:solidFill>
                            <a:srgbClr val="09405E"/>
                          </a:solidFill>
                          <a:latin typeface="Cambria Math" charset="0"/>
                          <a:ea typeface="微软雅黑" pitchFamily="34" charset="-122"/>
                        </a:rPr>
                        <m:t>+</m:t>
                      </m:r>
                      <m:r>
                        <a:rPr lang="hr-HR" altLang="zh-CN" sz="2400" i="1">
                          <a:solidFill>
                            <a:srgbClr val="09405E"/>
                          </a:solidFill>
                          <a:latin typeface="Cambria Math" charset="0"/>
                          <a:ea typeface="Cambria Math" charset="0"/>
                          <a:cs typeface="Cambria Math" charset="0"/>
                        </a:rPr>
                        <m:t>𝜆</m:t>
                      </m:r>
                      <m:r>
                        <a:rPr lang="en-US" altLang="zh-CN" sz="2400" b="1" i="1">
                          <a:solidFill>
                            <a:srgbClr val="09405E"/>
                          </a:solidFill>
                          <a:latin typeface="Cambria Math" charset="0"/>
                          <a:ea typeface="微软雅黑" pitchFamily="34" charset="-122"/>
                        </a:rPr>
                        <m:t>𝒘</m:t>
                      </m:r>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9540951" y="1796523"/>
                <a:ext cx="2128981" cy="461665"/>
              </a:xfrm>
              <a:prstGeom prst="rect">
                <a:avLst/>
              </a:prstGeom>
              <a:blipFill rotWithShape="0">
                <a:blip r:embed="rId20"/>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9540951" y="2813777"/>
                <a:ext cx="1514582" cy="874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400" i="1">
                          <a:solidFill>
                            <a:srgbClr val="09405E"/>
                          </a:solidFill>
                          <a:latin typeface="Cambria Math" charset="0"/>
                          <a:ea typeface="Cambria Math" charset="0"/>
                          <a:cs typeface="Cambria Math" charset="0"/>
                        </a:rPr>
                        <m:t>𝜆</m:t>
                      </m:r>
                      <m:r>
                        <a:rPr lang="en-US" altLang="zh-CN" sz="2400" i="1">
                          <a:solidFill>
                            <a:srgbClr val="09405E"/>
                          </a:solidFill>
                          <a:latin typeface="Cambria Math" charset="0"/>
                          <a:ea typeface="微软雅黑" pitchFamily="34" charset="-122"/>
                        </a:rPr>
                        <m:t>=</m:t>
                      </m:r>
                      <m:f>
                        <m:fPr>
                          <m:ctrlPr>
                            <a:rPr lang="mr-IN" altLang="zh-CN" sz="2400" i="1">
                              <a:solidFill>
                                <a:srgbClr val="09405E"/>
                              </a:solidFill>
                              <a:latin typeface="Cambria Math" panose="02040503050406030204" pitchFamily="18" charset="0"/>
                              <a:ea typeface="微软雅黑" pitchFamily="34" charset="-122"/>
                            </a:rPr>
                          </m:ctrlPr>
                        </m:fPr>
                        <m:num>
                          <m:r>
                            <a:rPr lang="en-US" altLang="zh-CN" sz="2400" i="1">
                              <a:solidFill>
                                <a:srgbClr val="09405E"/>
                              </a:solidFill>
                              <a:latin typeface="Cambria Math" charset="0"/>
                              <a:ea typeface="微软雅黑" pitchFamily="34" charset="-122"/>
                            </a:rPr>
                            <m:t>2</m:t>
                          </m:r>
                        </m:num>
                        <m:den>
                          <m:sSubSup>
                            <m:sSubSupPr>
                              <m:ctrlPr>
                                <a:rPr lang="en-US" altLang="zh-CN" sz="2400" i="1">
                                  <a:solidFill>
                                    <a:srgbClr val="09405E"/>
                                  </a:solidFill>
                                  <a:latin typeface="Cambria Math" panose="02040503050406030204" pitchFamily="18" charset="0"/>
                                  <a:ea typeface="微软雅黑" pitchFamily="34" charset="-122"/>
                                </a:rPr>
                              </m:ctrlPr>
                            </m:sSubSupPr>
                            <m:e>
                              <m:d>
                                <m:dPr>
                                  <m:begChr m:val="‖"/>
                                  <m:endChr m:val="‖"/>
                                  <m:ctrlPr>
                                    <a:rPr lang="en-US" altLang="zh-CN" sz="2400" i="1">
                                      <a:solidFill>
                                        <a:srgbClr val="09405E"/>
                                      </a:solidFill>
                                      <a:latin typeface="Cambria Math" panose="02040503050406030204" pitchFamily="18" charset="0"/>
                                      <a:ea typeface="微软雅黑" pitchFamily="34" charset="-122"/>
                                    </a:rPr>
                                  </m:ctrlPr>
                                </m:dPr>
                                <m:e>
                                  <m:r>
                                    <a:rPr lang="en-US" altLang="zh-CN" sz="2400" b="1" i="1">
                                      <a:solidFill>
                                        <a:srgbClr val="09405E"/>
                                      </a:solidFill>
                                      <a:latin typeface="Cambria Math" charset="0"/>
                                      <a:ea typeface="微软雅黑" pitchFamily="34" charset="-122"/>
                                    </a:rPr>
                                    <m:t>𝒘</m:t>
                                  </m:r>
                                </m:e>
                              </m:d>
                            </m:e>
                            <m:sub>
                              <m:r>
                                <a:rPr lang="en-US" altLang="zh-CN" sz="2400" i="1">
                                  <a:solidFill>
                                    <a:srgbClr val="09405E"/>
                                  </a:solidFill>
                                  <a:latin typeface="Cambria Math" charset="0"/>
                                  <a:ea typeface="微软雅黑" pitchFamily="34" charset="-122"/>
                                </a:rPr>
                                <m:t>2</m:t>
                              </m:r>
                            </m:sub>
                            <m:sup>
                              <m:r>
                                <a:rPr lang="en-US" altLang="zh-CN" sz="2400" i="1">
                                  <a:solidFill>
                                    <a:srgbClr val="09405E"/>
                                  </a:solidFill>
                                  <a:latin typeface="Cambria Math" charset="0"/>
                                  <a:ea typeface="微软雅黑" pitchFamily="34" charset="-122"/>
                                </a:rPr>
                                <m:t>2</m:t>
                              </m:r>
                            </m:sup>
                          </m:sSubSup>
                        </m:den>
                      </m:f>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9540951" y="2813777"/>
                <a:ext cx="1514582" cy="874920"/>
              </a:xfrm>
              <a:prstGeom prst="rect">
                <a:avLst/>
              </a:prstGeom>
              <a:blipFill rotWithShape="0">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49877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endParaRPr kumimoji="1" lang="zh-CN" altLang="en-US" dirty="0"/>
          </a:p>
        </p:txBody>
      </p:sp>
      <p:sp>
        <p:nvSpPr>
          <p:cNvPr id="3" name="标题 2"/>
          <p:cNvSpPr>
            <a:spLocks noGrp="1"/>
          </p:cNvSpPr>
          <p:nvPr>
            <p:ph type="title"/>
          </p:nvPr>
        </p:nvSpPr>
        <p:spPr/>
        <p:txBody>
          <a:bodyPr/>
          <a:lstStyle/>
          <a:p>
            <a:r>
              <a:rPr lang="en-US" altLang="zh-CN" dirty="0" err="1">
                <a:latin typeface="Microsoft YaHei" charset="-122"/>
                <a:ea typeface="Microsoft YaHei" charset="-122"/>
                <a:cs typeface="Microsoft YaHei" charset="-122"/>
              </a:rPr>
              <a:t>LinearSVC</a:t>
            </a:r>
            <a:r>
              <a:rPr lang="zh-CN" altLang="en-US" dirty="0"/>
              <a:t>的属性</a:t>
            </a:r>
            <a:endParaRPr kumimoji="1" lang="zh-CN" altLang="en-US" dirty="0"/>
          </a:p>
        </p:txBody>
      </p:sp>
      <p:graphicFrame>
        <p:nvGraphicFramePr>
          <p:cNvPr id="10" name="内容占位符 4"/>
          <p:cNvGraphicFramePr>
            <a:graphicFrameLocks/>
          </p:cNvGraphicFramePr>
          <p:nvPr>
            <p:extLst>
              <p:ext uri="{D42A27DB-BD31-4B8C-83A1-F6EECF244321}">
                <p14:modId xmlns:p14="http://schemas.microsoft.com/office/powerpoint/2010/main" val="1573653048"/>
              </p:ext>
            </p:extLst>
          </p:nvPr>
        </p:nvGraphicFramePr>
        <p:xfrm>
          <a:off x="746126" y="2703353"/>
          <a:ext cx="11166240" cy="1440609"/>
        </p:xfrm>
        <a:graphic>
          <a:graphicData uri="http://schemas.openxmlformats.org/drawingml/2006/table">
            <a:tbl>
              <a:tblPr firstRow="1" bandRow="1">
                <a:tableStyleId>{5C22544A-7EE6-4342-B048-85BDC9FD1C3A}</a:tableStyleId>
              </a:tblPr>
              <a:tblGrid>
                <a:gridCol w="2231644">
                  <a:extLst>
                    <a:ext uri="{9D8B030D-6E8A-4147-A177-3AD203B41FA5}">
                      <a16:colId xmlns:a16="http://schemas.microsoft.com/office/drawing/2014/main" val="20000"/>
                    </a:ext>
                  </a:extLst>
                </a:gridCol>
                <a:gridCol w="4793901">
                  <a:extLst>
                    <a:ext uri="{9D8B030D-6E8A-4147-A177-3AD203B41FA5}">
                      <a16:colId xmlns:a16="http://schemas.microsoft.com/office/drawing/2014/main" val="20001"/>
                    </a:ext>
                  </a:extLst>
                </a:gridCol>
                <a:gridCol w="4140695">
                  <a:extLst>
                    <a:ext uri="{9D8B030D-6E8A-4147-A177-3AD203B41FA5}">
                      <a16:colId xmlns:a16="http://schemas.microsoft.com/office/drawing/2014/main" val="20002"/>
                    </a:ext>
                  </a:extLst>
                </a:gridCol>
              </a:tblGrid>
              <a:tr h="347013">
                <a:tc>
                  <a:txBody>
                    <a:bodyPr/>
                    <a:lstStyle/>
                    <a:p>
                      <a:pPr algn="l"/>
                      <a:r>
                        <a:rPr lang="zh-CN" altLang="en-US" sz="1800" b="0" dirty="0">
                          <a:solidFill>
                            <a:schemeClr val="bg1"/>
                          </a:solidFill>
                          <a:latin typeface="Microsoft YaHei" charset="-122"/>
                          <a:ea typeface="Microsoft YaHei" charset="-122"/>
                          <a:cs typeface="Microsoft YaHei" charset="-122"/>
                        </a:rPr>
                        <a:t>属性</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说明</a:t>
                      </a:r>
                    </a:p>
                  </a:txBody>
                  <a:tcPr marL="121920" marR="121920" marT="60960" marB="60960"/>
                </a:tc>
                <a:tc>
                  <a:txBody>
                    <a:bodyPr/>
                    <a:lstStyle/>
                    <a:p>
                      <a:pPr algn="l"/>
                      <a:r>
                        <a:rPr lang="zh-CN" altLang="en-US" sz="1800" b="0" dirty="0">
                          <a:latin typeface="Microsoft YaHei" charset="-122"/>
                          <a:ea typeface="Microsoft YaHei" charset="-122"/>
                          <a:cs typeface="Microsoft YaHei" charset="-122"/>
                        </a:rPr>
                        <a:t>备注</a:t>
                      </a:r>
                    </a:p>
                  </a:txBody>
                  <a:tcPr marL="121920" marR="121920" marT="60960" marB="60960"/>
                </a:tc>
                <a:extLst>
                  <a:ext uri="{0D108BD9-81ED-4DB2-BD59-A6C34878D82A}">
                    <a16:rowId xmlns:a16="http://schemas.microsoft.com/office/drawing/2014/main" val="10000"/>
                  </a:ext>
                </a:extLst>
              </a:tr>
              <a:tr h="614601">
                <a:tc>
                  <a:txBody>
                    <a:bodyPr/>
                    <a:lstStyle/>
                    <a:p>
                      <a:pPr algn="l"/>
                      <a:r>
                        <a:rPr lang="pl-PL" altLang="zh-CN" sz="1800" b="0" dirty="0" err="1">
                          <a:solidFill>
                            <a:schemeClr val="tx1"/>
                          </a:solidFill>
                          <a:latin typeface="Microsoft YaHei" charset="-122"/>
                          <a:ea typeface="Microsoft YaHei" charset="-122"/>
                          <a:cs typeface="Microsoft YaHei" charset="-122"/>
                        </a:rPr>
                        <a:t>coef</a:t>
                      </a:r>
                      <a:r>
                        <a:rPr lang="pl-PL" altLang="zh-CN" sz="1800" b="0" dirty="0">
                          <a:solidFill>
                            <a:schemeClr val="tx1"/>
                          </a:solidFill>
                          <a:latin typeface="Microsoft YaHei" charset="-122"/>
                          <a:ea typeface="Microsoft YaHei" charset="-122"/>
                          <a:cs typeface="Microsoft YaHei" charset="-122"/>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a:solidFill>
                            <a:schemeClr val="tx1"/>
                          </a:solidFill>
                          <a:latin typeface="Microsoft YaHei" charset="-122"/>
                          <a:ea typeface="Microsoft YaHei" charset="-122"/>
                          <a:cs typeface="Microsoft YaHei" charset="-122"/>
                        </a:rPr>
                        <a:t>回归系数</a:t>
                      </a:r>
                      <a:r>
                        <a:rPr kumimoji="1" lang="en-US" altLang="zh-CN" sz="1800" b="0" dirty="0">
                          <a:solidFill>
                            <a:schemeClr val="tx1"/>
                          </a:solidFill>
                          <a:latin typeface="Microsoft YaHei" charset="-122"/>
                          <a:ea typeface="Microsoft YaHei" charset="-122"/>
                          <a:cs typeface="Microsoft YaHei" charset="-122"/>
                        </a:rPr>
                        <a:t>/</a:t>
                      </a:r>
                      <a:r>
                        <a:rPr kumimoji="1" lang="zh-CN" altLang="en-US" sz="1800" b="0" dirty="0">
                          <a:solidFill>
                            <a:schemeClr val="tx1"/>
                          </a:solidFill>
                          <a:latin typeface="Microsoft YaHei" charset="-122"/>
                          <a:ea typeface="Microsoft YaHei" charset="-122"/>
                          <a:cs typeface="Microsoft YaHei" charset="-122"/>
                        </a:rPr>
                        <a:t>权重，与特征维数相同。</a:t>
                      </a:r>
                      <a:endParaRPr kumimoji="1" lang="en-US" altLang="zh-CN"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endParaRPr kumimoji="1" lang="en-US" altLang="zh-CN"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1"/>
                  </a:ext>
                </a:extLst>
              </a:tr>
              <a:tr h="429768">
                <a:tc>
                  <a:txBody>
                    <a:bodyPr/>
                    <a:lstStyle/>
                    <a:p>
                      <a:pPr algn="l"/>
                      <a:r>
                        <a:rPr lang="en-US" altLang="zh-CN" sz="1800" b="0" dirty="0">
                          <a:solidFill>
                            <a:schemeClr val="tx1"/>
                          </a:solidFill>
                          <a:latin typeface="Microsoft YaHei" charset="-122"/>
                          <a:ea typeface="Microsoft YaHei" charset="-122"/>
                          <a:cs typeface="Microsoft YaHei" charset="-122"/>
                        </a:rPr>
                        <a:t>intercept_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a:solidFill>
                            <a:schemeClr val="tx1"/>
                          </a:solidFill>
                          <a:latin typeface="Microsoft YaHei" charset="-122"/>
                          <a:ea typeface="Microsoft YaHei" charset="-122"/>
                          <a:cs typeface="Microsoft YaHei" charset="-122"/>
                        </a:rPr>
                        <a:t>截距项。</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356312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lang="en-US" altLang="zh-CN" dirty="0" err="1">
                <a:latin typeface="Microsoft YaHei" charset="-122"/>
                <a:ea typeface="Microsoft YaHei" charset="-122"/>
                <a:cs typeface="Microsoft YaHei" charset="-122"/>
              </a:rPr>
              <a:t>LinearSVC</a:t>
            </a:r>
            <a:r>
              <a:rPr lang="zh-CN" altLang="en-US" dirty="0"/>
              <a:t>的方法</a:t>
            </a:r>
            <a:endParaRPr kumimoji="1" lang="zh-CN" altLang="en-US" dirty="0"/>
          </a:p>
        </p:txBody>
      </p:sp>
      <mc:AlternateContent xmlns:mc="http://schemas.openxmlformats.org/markup-compatibility/2006" xmlns:a14="http://schemas.microsoft.com/office/drawing/2010/main">
        <mc:Choice Requires="a14">
          <p:graphicFrame>
            <p:nvGraphicFramePr>
              <p:cNvPr id="4" name="内容占位符 4"/>
              <p:cNvGraphicFramePr>
                <a:graphicFrameLocks/>
              </p:cNvGraphicFramePr>
              <p:nvPr>
                <p:extLst>
                  <p:ext uri="{D42A27DB-BD31-4B8C-83A1-F6EECF244321}">
                    <p14:modId xmlns:p14="http://schemas.microsoft.com/office/powerpoint/2010/main" val="553598939"/>
                  </p:ext>
                </p:extLst>
              </p:nvPr>
            </p:nvGraphicFramePr>
            <p:xfrm>
              <a:off x="630237" y="1475964"/>
              <a:ext cx="11424592" cy="3763197"/>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val="20000"/>
                        </a:ext>
                      </a:extLst>
                    </a:gridCol>
                    <a:gridCol w="7968208">
                      <a:extLst>
                        <a:ext uri="{9D8B030D-6E8A-4147-A177-3AD203B41FA5}">
                          <a16:colId xmlns:a16="http://schemas.microsoft.com/office/drawing/2014/main" val="20001"/>
                        </a:ext>
                      </a:extLst>
                    </a:gridCol>
                  </a:tblGrid>
                  <a:tr h="358686">
                    <a:tc>
                      <a:txBody>
                        <a:bodyPr/>
                        <a:lstStyle/>
                        <a:p>
                          <a:pPr algn="l"/>
                          <a:r>
                            <a:rPr lang="zh-CN" altLang="en-US" sz="1800" b="0" dirty="0">
                              <a:solidFill>
                                <a:schemeClr val="bg1"/>
                              </a:solidFill>
                              <a:latin typeface="Microsoft YaHei" charset="-122"/>
                              <a:ea typeface="Microsoft YaHei" charset="-122"/>
                              <a:cs typeface="Microsoft YaHei" charset="-122"/>
                            </a:rPr>
                            <a:t>方法</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说明</a:t>
                          </a:r>
                        </a:p>
                      </a:txBody>
                      <a:tcPr marL="121920" marR="121920" marT="60960" marB="60960"/>
                    </a:tc>
                    <a:extLst>
                      <a:ext uri="{0D108BD9-81ED-4DB2-BD59-A6C34878D82A}">
                        <a16:rowId xmlns:a16="http://schemas.microsoft.com/office/drawing/2014/main" val="10000"/>
                      </a:ext>
                    </a:extLst>
                  </a:tr>
                  <a:tr h="637353">
                    <a:tc>
                      <a:txBody>
                        <a:bodyPr/>
                        <a:lstStyle/>
                        <a:p>
                          <a:pPr algn="l"/>
                          <a:r>
                            <a:rPr lang="en-US" altLang="zh-CN" sz="1800" b="0" u="none" strike="noStrike" dirty="0">
                              <a:solidFill>
                                <a:schemeClr val="tx1"/>
                              </a:solidFill>
                              <a:effectLst/>
                              <a:latin typeface="Microsoft YaHei" charset="-122"/>
                              <a:ea typeface="Microsoft YaHei" charset="-122"/>
                              <a:cs typeface="Microsoft YaHei" charset="-122"/>
                              <a:hlinkClick r:id="rId2" tooltip="sklearn.linear_model.LinearRegression.fit"/>
                            </a:rPr>
                            <a:t>fit</a:t>
                          </a:r>
                          <a:r>
                            <a:rPr lang="en-US" altLang="zh-CN" sz="1800" b="0" dirty="0">
                              <a:solidFill>
                                <a:schemeClr val="tx1"/>
                              </a:solidFill>
                              <a:effectLst/>
                              <a:latin typeface="Microsoft YaHei" charset="-122"/>
                              <a:ea typeface="Microsoft YaHei" charset="-122"/>
                              <a:cs typeface="Microsoft YaHei" charset="-122"/>
                            </a:rPr>
                            <a:t>(X, y[, </a:t>
                          </a:r>
                          <a:r>
                            <a:rPr lang="en-US" altLang="zh-CN" sz="1800" b="0" dirty="0" err="1">
                              <a:solidFill>
                                <a:schemeClr val="tx1"/>
                              </a:solidFill>
                              <a:effectLst/>
                              <a:latin typeface="Microsoft YaHei" charset="-122"/>
                              <a:ea typeface="Microsoft YaHei" charset="-122"/>
                              <a:cs typeface="Microsoft YaHei" charset="-122"/>
                            </a:rPr>
                            <a:t>sample_weight</a:t>
                          </a:r>
                          <a:r>
                            <a:rPr lang="en-US" altLang="zh-CN" sz="1800" b="0" dirty="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algn="l"/>
                          <a:r>
                            <a:rPr lang="zh-CN" altLang="en-US" sz="1800" b="0" dirty="0">
                              <a:solidFill>
                                <a:schemeClr val="tx1"/>
                              </a:solidFill>
                              <a:effectLst/>
                              <a:latin typeface="Microsoft YaHei" charset="-122"/>
                              <a:ea typeface="Microsoft YaHei" charset="-122"/>
                              <a:cs typeface="Microsoft YaHei" charset="-122"/>
                            </a:rPr>
                            <a:t>模型训练。参数</a:t>
                          </a:r>
                          <a14:m>
                            <m:oMath xmlns:m="http://schemas.openxmlformats.org/officeDocument/2006/math">
                              <m:r>
                                <m:rPr>
                                  <m:sty m:val="p"/>
                                </m:rPr>
                                <a:rPr lang="en-US" altLang="zh-CN" sz="1800" b="0" i="0" smtClean="0">
                                  <a:solidFill>
                                    <a:schemeClr val="tx1"/>
                                  </a:solidFill>
                                  <a:effectLst/>
                                  <a:latin typeface="Cambria Math" charset="0"/>
                                  <a:ea typeface="Microsoft YaHei" charset="-122"/>
                                  <a:cs typeface="Microsoft YaHei" charset="-122"/>
                                </a:rPr>
                                <m:t>X</m:t>
                              </m:r>
                              <m:r>
                                <a:rPr lang="en-US" altLang="zh-CN" sz="1800" b="0" i="1" smtClean="0">
                                  <a:solidFill>
                                    <a:schemeClr val="tx1"/>
                                  </a:solidFill>
                                  <a:effectLst/>
                                  <a:latin typeface="Cambria Math" charset="0"/>
                                  <a:ea typeface="Microsoft YaHei" charset="-122"/>
                                  <a:cs typeface="Microsoft YaHei" charset="-122"/>
                                </a:rPr>
                                <m:t>,</m:t>
                              </m:r>
                              <m:r>
                                <m:rPr>
                                  <m:sty m:val="p"/>
                                </m:rPr>
                                <a:rPr lang="en-US" altLang="zh-CN" sz="1800" b="0" i="0" smtClean="0">
                                  <a:solidFill>
                                    <a:schemeClr val="tx1"/>
                                  </a:solidFill>
                                  <a:effectLst/>
                                  <a:latin typeface="Cambria Math" charset="0"/>
                                  <a:ea typeface="Microsoft YaHei" charset="-122"/>
                                  <a:cs typeface="Microsoft YaHei" charset="-122"/>
                                </a:rPr>
                                <m:t>y</m:t>
                              </m:r>
                            </m:oMath>
                          </a14:m>
                          <a:r>
                            <a:rPr lang="zh-CN" altLang="en-US" sz="1800" b="0" i="0" dirty="0">
                              <a:solidFill>
                                <a:schemeClr val="tx1"/>
                              </a:solidFill>
                              <a:effectLst/>
                              <a:latin typeface="Microsoft YaHei" charset="-122"/>
                              <a:ea typeface="Microsoft YaHei" charset="-122"/>
                              <a:cs typeface="Microsoft YaHei" charset="-122"/>
                            </a:rPr>
                            <a:t>为训练数据，也可以通过</a:t>
                          </a:r>
                          <a:r>
                            <a:rPr lang="en-US" altLang="zh-CN" sz="1800" b="0" dirty="0" err="1">
                              <a:solidFill>
                                <a:schemeClr val="tx1"/>
                              </a:solidFill>
                              <a:effectLst/>
                              <a:latin typeface="Microsoft YaHei" charset="-122"/>
                              <a:ea typeface="Microsoft YaHei" charset="-122"/>
                              <a:cs typeface="Microsoft YaHei" charset="-122"/>
                            </a:rPr>
                            <a:t>sample_weight</a:t>
                          </a:r>
                          <a:r>
                            <a:rPr lang="zh-CN" altLang="en-US" sz="1800" b="0" dirty="0">
                              <a:solidFill>
                                <a:schemeClr val="tx1"/>
                              </a:solidFill>
                              <a:effectLst/>
                              <a:latin typeface="Microsoft YaHei" charset="-122"/>
                              <a:ea typeface="Microsoft YaHei" charset="-122"/>
                              <a:cs typeface="Microsoft YaHei" charset="-122"/>
                            </a:rPr>
                            <a:t>设置每个样本的权重。</a:t>
                          </a:r>
                          <a:endParaRPr lang="en-US" altLang="zh-CN" sz="1800" b="0" i="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1"/>
                      </a:ext>
                    </a:extLst>
                  </a:tr>
                  <a:tr h="372136">
                    <a:tc>
                      <a:txBody>
                        <a:bodyPr/>
                        <a:lstStyle/>
                        <a:p>
                          <a:pPr algn="l"/>
                          <a:r>
                            <a:rPr lang="en-US" altLang="zh-CN" sz="1800" b="0" u="none" strike="noStrike" dirty="0">
                              <a:solidFill>
                                <a:schemeClr val="tx1"/>
                              </a:solidFill>
                              <a:effectLst/>
                              <a:latin typeface="Microsoft YaHei" charset="-122"/>
                              <a:ea typeface="Microsoft YaHei" charset="-122"/>
                              <a:cs typeface="Microsoft YaHei" charset="-122"/>
                              <a:hlinkClick r:id="rId3" tooltip="sklearn.linear_model.LinearRegression.predict"/>
                            </a:rPr>
                            <a:t>predict</a:t>
                          </a:r>
                          <a:r>
                            <a:rPr lang="en-US" altLang="zh-CN" sz="1800" b="0" dirty="0">
                              <a:solidFill>
                                <a:schemeClr val="tx1"/>
                              </a:solidFill>
                              <a:effectLst/>
                              <a:latin typeface="Microsoft YaHei" charset="-122"/>
                              <a:ea typeface="Microsoft YaHei" charset="-122"/>
                              <a:cs typeface="Microsoft YaHei" charset="-122"/>
                            </a:rPr>
                            <a:t>(X)</a:t>
                          </a:r>
                        </a:p>
                      </a:txBody>
                      <a:tcPr marL="121920" marR="121920" marT="60960" marB="60960"/>
                    </a:tc>
                    <a:tc>
                      <a:txBody>
                        <a:bodyPr/>
                        <a:lstStyle/>
                        <a:p>
                          <a:pPr algn="l"/>
                          <a:r>
                            <a:rPr lang="zh-CN" altLang="en-US" sz="1800" b="0" dirty="0">
                              <a:solidFill>
                                <a:schemeClr val="tx1"/>
                              </a:solidFill>
                              <a:effectLst/>
                              <a:latin typeface="Microsoft YaHei" charset="-122"/>
                              <a:ea typeface="Microsoft YaHei" charset="-122"/>
                              <a:cs typeface="Microsoft YaHei" charset="-122"/>
                            </a:rPr>
                            <a:t>返回</a:t>
                          </a:r>
                          <a:r>
                            <a:rPr lang="en-US" altLang="zh-CN" sz="1800" b="0" dirty="0">
                              <a:solidFill>
                                <a:schemeClr val="tx1"/>
                              </a:solidFill>
                              <a:effectLst/>
                              <a:latin typeface="Microsoft YaHei" charset="-122"/>
                              <a:ea typeface="Microsoft YaHei" charset="-122"/>
                              <a:cs typeface="Microsoft YaHei" charset="-122"/>
                            </a:rPr>
                            <a:t>X</a:t>
                          </a:r>
                          <a:r>
                            <a:rPr lang="zh-CN" altLang="en-US" sz="1800" b="0" dirty="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2"/>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4" tooltip="sklearn.linear_model.LogisticRegression.decision_function"/>
                            </a:rPr>
                            <a:t>decision_function</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dirty="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extLst>
                      <a:ext uri="{0D108BD9-81ED-4DB2-BD59-A6C34878D82A}">
                        <a16:rowId xmlns:a16="http://schemas.microsoft.com/office/drawing/2014/main" val="10003"/>
                      </a:ext>
                    </a:extLst>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a:solidFill>
                                <a:schemeClr val="tx1"/>
                              </a:solidFill>
                              <a:effectLst/>
                              <a:latin typeface="Microsoft YaHei" charset="-122"/>
                              <a:ea typeface="Microsoft YaHei" charset="-122"/>
                              <a:cs typeface="Microsoft YaHei" charset="-122"/>
                              <a:hlinkClick r:id="rId5" tooltip="sklearn.linear_model.LinearRegression.score"/>
                            </a:rPr>
                            <a:t>score</a:t>
                          </a:r>
                          <a:r>
                            <a:rPr lang="en-US" altLang="zh-CN" sz="1800" b="0" dirty="0">
                              <a:solidFill>
                                <a:schemeClr val="tx1"/>
                              </a:solidFill>
                              <a:effectLst/>
                              <a:latin typeface="Microsoft YaHei" charset="-122"/>
                              <a:ea typeface="Microsoft YaHei" charset="-122"/>
                              <a:cs typeface="Microsoft YaHei" charset="-122"/>
                            </a:rPr>
                            <a:t>(X, y[, </a:t>
                          </a:r>
                          <a:r>
                            <a:rPr lang="en-US" altLang="zh-CN" sz="1800" b="0" dirty="0" err="1">
                              <a:solidFill>
                                <a:schemeClr val="tx1"/>
                              </a:solidFill>
                              <a:effectLst/>
                              <a:latin typeface="Microsoft YaHei" charset="-122"/>
                              <a:ea typeface="Microsoft YaHei" charset="-122"/>
                              <a:cs typeface="Microsoft YaHei" charset="-122"/>
                            </a:rPr>
                            <a:t>sample_weight</a:t>
                          </a:r>
                          <a:r>
                            <a:rPr lang="en-US" altLang="zh-CN" sz="1800" b="0" dirty="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4"/>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6" tooltip="sklearn.linear_model.LogisticRegression.densify"/>
                            </a:rPr>
                            <a:t>densify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a:effectLst/>
                              <a:latin typeface="Microsoft YaHei" charset="-122"/>
                              <a:ea typeface="Microsoft YaHei" charset="-122"/>
                              <a:cs typeface="Microsoft YaHei" charset="-122"/>
                            </a:rPr>
                            <a:t>如果之前将系数矩阵变成了稀疏模式，再将其变回稠密模式（</a:t>
                          </a:r>
                          <a:r>
                            <a:rPr lang="en-US" altLang="zh-CN" sz="1800" dirty="0">
                              <a:effectLst/>
                              <a:latin typeface="Microsoft YaHei" charset="-122"/>
                              <a:ea typeface="Microsoft YaHei" charset="-122"/>
                              <a:cs typeface="Microsoft YaHei" charset="-122"/>
                            </a:rPr>
                            <a:t>fit</a:t>
                          </a:r>
                          <a:r>
                            <a:rPr lang="zh-CN" altLang="en-US" sz="1800" dirty="0">
                              <a:effectLst/>
                              <a:latin typeface="Microsoft YaHei" charset="-122"/>
                              <a:ea typeface="Microsoft YaHei" charset="-122"/>
                              <a:cs typeface="Microsoft YaHei" charset="-122"/>
                            </a:rPr>
                            <a:t>函数的格式）</a:t>
                          </a:r>
                          <a:endParaRPr lang="en-US" sz="1800" dirty="0">
                            <a:effectLst/>
                            <a:latin typeface="Microsoft YaHei" charset="-122"/>
                            <a:ea typeface="Microsoft YaHei" charset="-122"/>
                            <a:cs typeface="Microsoft YaHei" charset="-122"/>
                          </a:endParaRPr>
                        </a:p>
                      </a:txBody>
                      <a:tcPr marL="31750" marR="50800" marT="6350" marB="6350" anchor="ctr"/>
                    </a:tc>
                    <a:extLst>
                      <a:ext uri="{0D108BD9-81ED-4DB2-BD59-A6C34878D82A}">
                        <a16:rowId xmlns:a16="http://schemas.microsoft.com/office/drawing/2014/main" val="10005"/>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7" tooltip="sklearn.linear_model.LogisticRegression.sparsify"/>
                            </a:rPr>
                            <a:t>sparsify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a:effectLst/>
                              <a:latin typeface="Microsoft YaHei" charset="-122"/>
                              <a:ea typeface="Microsoft YaHei" charset="-122"/>
                              <a:cs typeface="Microsoft YaHei" charset="-122"/>
                            </a:rPr>
                            <a:t>将系数矩阵变成了稀疏模式</a:t>
                          </a:r>
                          <a:endParaRPr lang="en-US" sz="1800" dirty="0">
                            <a:effectLst/>
                            <a:latin typeface="Microsoft YaHei" charset="-122"/>
                            <a:ea typeface="Microsoft YaHei" charset="-122"/>
                            <a:cs typeface="Microsoft YaHei" charset="-122"/>
                          </a:endParaRPr>
                        </a:p>
                      </a:txBody>
                      <a:tcPr marL="31750" marR="50800" marT="6350" marB="6350" anchor="ctr"/>
                    </a:tc>
                    <a:extLst>
                      <a:ext uri="{0D108BD9-81ED-4DB2-BD59-A6C34878D82A}">
                        <a16:rowId xmlns:a16="http://schemas.microsoft.com/office/drawing/2014/main" val="10006"/>
                      </a:ext>
                    </a:extLst>
                  </a:tr>
                </a:tbl>
              </a:graphicData>
            </a:graphic>
          </p:graphicFrame>
        </mc:Choice>
        <mc:Fallback xmlns="">
          <p:graphicFrame>
            <p:nvGraphicFramePr>
              <p:cNvPr id="4" name="内容占位符 4"/>
              <p:cNvGraphicFramePr>
                <a:graphicFrameLocks/>
              </p:cNvGraphicFramePr>
              <p:nvPr>
                <p:extLst>
                  <p:ext uri="{D42A27DB-BD31-4B8C-83A1-F6EECF244321}">
                    <p14:modId xmlns:p14="http://schemas.microsoft.com/office/powerpoint/2010/main" val="553598939"/>
                  </p:ext>
                </p:extLst>
              </p:nvPr>
            </p:nvGraphicFramePr>
            <p:xfrm>
              <a:off x="630237" y="1475964"/>
              <a:ext cx="11424592" cy="3763197"/>
            </p:xfrm>
            <a:graphic>
              <a:graphicData uri="http://schemas.openxmlformats.org/drawingml/2006/table">
                <a:tbl>
                  <a:tblPr firstRow="1" bandRow="1">
                    <a:tableStyleId>{5C22544A-7EE6-4342-B048-85BDC9FD1C3A}</a:tableStyleId>
                  </a:tblPr>
                  <a:tblGrid>
                    <a:gridCol w="3456384">
                      <a:extLst>
                        <a:ext uri="{9D8B030D-6E8A-4147-A177-3AD203B41FA5}">
                          <a16:colId xmlns="" xmlns:a16="http://schemas.microsoft.com/office/drawing/2014/main" xmlns:a14="http://schemas.microsoft.com/office/drawing/2010/main" val="20000"/>
                        </a:ext>
                      </a:extLst>
                    </a:gridCol>
                    <a:gridCol w="7968208">
                      <a:extLst>
                        <a:ext uri="{9D8B030D-6E8A-4147-A177-3AD203B41FA5}">
                          <a16:colId xmlns="" xmlns:a16="http://schemas.microsoft.com/office/drawing/2014/main" xmlns:a14="http://schemas.microsoft.com/office/drawing/2010/main" val="20001"/>
                        </a:ext>
                      </a:extLst>
                    </a:gridCol>
                  </a:tblGrid>
                  <a:tr h="396240">
                    <a:tc>
                      <a:txBody>
                        <a:bodyPr/>
                        <a:lstStyle/>
                        <a:p>
                          <a:pPr algn="l"/>
                          <a:r>
                            <a:rPr lang="zh-CN" altLang="en-US" sz="1800" b="0" dirty="0" smtClean="0">
                              <a:solidFill>
                                <a:schemeClr val="bg1"/>
                              </a:solidFill>
                              <a:latin typeface="Microsoft YaHei" charset="-122"/>
                              <a:ea typeface="Microsoft YaHei" charset="-122"/>
                              <a:cs typeface="Microsoft YaHei" charset="-122"/>
                            </a:rPr>
                            <a:t>方法</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0"/>
                      </a:ext>
                    </a:extLst>
                  </a:tr>
                  <a:tr h="670560">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8" tooltip="sklearn.linear_model.LinearRegression.fit"/>
                            </a:rPr>
                            <a:t>fit</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9"/>
                          <a:stretch>
                            <a:fillRect l="-43425" t="-61818" r="-306" b="-404545"/>
                          </a:stretch>
                        </a:blipFill>
                      </a:tcPr>
                    </a:tc>
                    <a:extLst>
                      <a:ext uri="{0D108BD9-81ED-4DB2-BD59-A6C34878D82A}">
                        <a16:rowId xmlns="" xmlns:a16="http://schemas.microsoft.com/office/drawing/2014/main" xmlns:a14="http://schemas.microsoft.com/office/drawing/2010/main" val="10001"/>
                      </a:ext>
                    </a:extLst>
                  </a:tr>
                  <a:tr h="396240">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10" tooltip="sklearn.linear_model.LinearRegression.predict"/>
                            </a:rPr>
                            <a:t>predict</a:t>
                          </a:r>
                          <a:r>
                            <a:rPr lang="en-US" altLang="zh-CN" sz="1800" b="0" dirty="0" smtClean="0">
                              <a:solidFill>
                                <a:schemeClr val="tx1"/>
                              </a:solidFill>
                              <a:effectLst/>
                              <a:latin typeface="Microsoft YaHei" charset="-122"/>
                              <a:ea typeface="Microsoft YaHei" charset="-122"/>
                              <a:cs typeface="Microsoft YaHei" charset="-122"/>
                            </a:rPr>
                            <a:t>(X)</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2"/>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11" tooltip="sklearn.linear_model.LogisticRegression.decision_function"/>
                            </a:rPr>
                            <a:t>decision_function</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12" tooltip="sklearn.linear_model.LinearRegression.score"/>
                            </a:rPr>
                            <a:t>score</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13" tooltip="sklearn.linear_model.LogisticRegression.densify"/>
                            </a:rPr>
                            <a:t>densify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如果之前将系数矩阵变成了稀疏模式，再将其变回稠密模式（</a:t>
                          </a:r>
                          <a:r>
                            <a:rPr lang="en-US" altLang="zh-CN" sz="1800" dirty="0" smtClean="0">
                              <a:effectLst/>
                              <a:latin typeface="Microsoft YaHei" charset="-122"/>
                              <a:ea typeface="Microsoft YaHei" charset="-122"/>
                              <a:cs typeface="Microsoft YaHei" charset="-122"/>
                            </a:rPr>
                            <a:t>fit</a:t>
                          </a:r>
                          <a:r>
                            <a:rPr lang="zh-CN" altLang="en-US" sz="1800" dirty="0" smtClean="0">
                              <a:effectLst/>
                              <a:latin typeface="Microsoft YaHei" charset="-122"/>
                              <a:ea typeface="Microsoft YaHei" charset="-122"/>
                              <a:cs typeface="Microsoft YaHei" charset="-122"/>
                            </a:rPr>
                            <a:t>函数的格式）</a:t>
                          </a:r>
                          <a:endParaRPr lang="en-US" sz="1800" dirty="0">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14" tooltip="sklearn.linear_model.LogisticRegression.sparsify"/>
                            </a:rPr>
                            <a:t>sparsify</a:t>
                          </a:r>
                          <a:r>
                            <a:rPr lang="en-US" sz="1800" dirty="0">
                              <a:effectLst/>
                              <a:latin typeface="Microsoft YaHei" charset="-122"/>
                              <a:ea typeface="Microsoft YaHei" charset="-122"/>
                              <a:cs typeface="Microsoft YaHei" charset="-122"/>
                            </a:rPr>
                            <a:t>()</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将系数矩阵变成了稀疏模式</a:t>
                          </a:r>
                          <a:endParaRPr lang="en-US" sz="1800" dirty="0">
                            <a:effectLst/>
                            <a:latin typeface="Microsoft YaHei" charset="-122"/>
                            <a:ea typeface="Microsoft YaHei" charset="-122"/>
                            <a:cs typeface="Microsoft YaHei" charset="-122"/>
                          </a:endParaRPr>
                        </a:p>
                      </a:txBody>
                      <a:tcPr marL="31750" marR="50800" marT="6350" marB="6350" anchor="ctr"/>
                    </a:tc>
                  </a:tr>
                </a:tbl>
              </a:graphicData>
            </a:graphic>
          </p:graphicFrame>
        </mc:Fallback>
      </mc:AlternateContent>
      <p:sp>
        <p:nvSpPr>
          <p:cNvPr id="5" name="矩形 4"/>
          <p:cNvSpPr/>
          <p:nvPr/>
        </p:nvSpPr>
        <p:spPr>
          <a:xfrm>
            <a:off x="967273" y="6098001"/>
            <a:ext cx="6758581" cy="369332"/>
          </a:xfrm>
          <a:prstGeom prst="rect">
            <a:avLst/>
          </a:prstGeom>
        </p:spPr>
        <p:txBody>
          <a:bodyPr wrap="none">
            <a:spAutoFit/>
          </a:bodyPr>
          <a:lstStyle/>
          <a:p>
            <a:r>
              <a:rPr lang="zh-CN" altLang="en-US" dirty="0">
                <a:solidFill>
                  <a:srgbClr val="09405E"/>
                </a:solidFill>
                <a:latin typeface="Microsoft YaHei" charset="-122"/>
                <a:ea typeface="Microsoft YaHei" charset="-122"/>
                <a:cs typeface="Microsoft YaHei" charset="-122"/>
              </a:rPr>
              <a:t>注意：</a:t>
            </a:r>
            <a:r>
              <a:rPr lang="en-US" altLang="zh-CN" dirty="0" err="1">
                <a:solidFill>
                  <a:srgbClr val="09405E"/>
                </a:solidFill>
                <a:latin typeface="Microsoft YaHei" charset="-122"/>
                <a:ea typeface="Microsoft YaHei" charset="-122"/>
                <a:cs typeface="Microsoft YaHei" charset="-122"/>
              </a:rPr>
              <a:t>LinearSVC</a:t>
            </a:r>
            <a:r>
              <a:rPr lang="zh-CN" altLang="en-US" dirty="0">
                <a:solidFill>
                  <a:srgbClr val="09405E"/>
                </a:solidFill>
                <a:latin typeface="Microsoft YaHei" charset="-122"/>
                <a:ea typeface="Microsoft YaHei" charset="-122"/>
                <a:cs typeface="Microsoft YaHei" charset="-122"/>
              </a:rPr>
              <a:t>不能像</a:t>
            </a:r>
            <a:r>
              <a:rPr lang="en-US" altLang="zh-CN" dirty="0">
                <a:solidFill>
                  <a:srgbClr val="09405E"/>
                </a:solidFill>
                <a:latin typeface="Microsoft YaHei" charset="-122"/>
                <a:ea typeface="Microsoft YaHei" charset="-122"/>
                <a:cs typeface="Microsoft YaHei" charset="-122"/>
              </a:rPr>
              <a:t>Logistic</a:t>
            </a:r>
            <a:r>
              <a:rPr lang="zh-CN" altLang="en-US" dirty="0">
                <a:solidFill>
                  <a:srgbClr val="09405E"/>
                </a:solidFill>
                <a:latin typeface="Microsoft YaHei" charset="-122"/>
                <a:ea typeface="Microsoft YaHei" charset="-122"/>
                <a:cs typeface="Microsoft YaHei" charset="-122"/>
              </a:rPr>
              <a:t>回归那样得到每个类别的概率。</a:t>
            </a:r>
            <a:endParaRPr lang="zh-CN" altLang="en-US" dirty="0">
              <a:solidFill>
                <a:srgbClr val="09405E"/>
              </a:solidFill>
            </a:endParaRPr>
          </a:p>
        </p:txBody>
      </p:sp>
    </p:spTree>
    <p:extLst>
      <p:ext uri="{BB962C8B-B14F-4D97-AF65-F5344CB8AC3E}">
        <p14:creationId xmlns:p14="http://schemas.microsoft.com/office/powerpoint/2010/main" val="2684939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en-US" altLang="zh-CN" dirty="0"/>
          </a:p>
          <a:p>
            <a:endParaRPr kumimoji="1" lang="en-US" altLang="zh-CN" dirty="0"/>
          </a:p>
          <a:p>
            <a:endParaRPr kumimoji="1" lang="en-US" altLang="zh-CN" dirty="0"/>
          </a:p>
          <a:p>
            <a:r>
              <a:rPr lang="zh-CN" altLang="en-US" dirty="0"/>
              <a:t>支持</a:t>
            </a:r>
            <a:r>
              <a:rPr lang="en-US" altLang="zh-CN" dirty="0"/>
              <a:t>L2</a:t>
            </a:r>
            <a:r>
              <a:rPr lang="zh-CN" altLang="en-US" dirty="0"/>
              <a:t>正则</a:t>
            </a:r>
            <a:endParaRPr lang="en-US" altLang="zh-CN" dirty="0"/>
          </a:p>
          <a:p>
            <a:r>
              <a:rPr lang="zh-CN" altLang="en-US" dirty="0"/>
              <a:t>支持多种核函数：</a:t>
            </a:r>
            <a:r>
              <a:rPr lang="en-US" altLang="zh-CN" dirty="0"/>
              <a:t>‘linear’, ‘poly’, ‘</a:t>
            </a:r>
            <a:r>
              <a:rPr lang="en-US" altLang="zh-CN" dirty="0" err="1"/>
              <a:t>rbf</a:t>
            </a:r>
            <a:r>
              <a:rPr lang="en-US" altLang="zh-CN" dirty="0"/>
              <a:t>’, ‘sigmoid’, ‘precomputed’ </a:t>
            </a:r>
            <a:r>
              <a:rPr lang="zh-CN" altLang="en-US" dirty="0"/>
              <a:t>和自定义核函数</a:t>
            </a:r>
            <a:endParaRPr lang="en-US" altLang="zh-CN" dirty="0"/>
          </a:p>
          <a:p>
            <a:r>
              <a:rPr lang="zh-CN" altLang="en-US" dirty="0"/>
              <a:t>支持多类分类实现：一对一</a:t>
            </a:r>
            <a:r>
              <a:rPr lang="mr-IN" altLang="zh-CN" dirty="0"/>
              <a:t>‘</a:t>
            </a:r>
            <a:r>
              <a:rPr lang="mr-IN" altLang="zh-CN" dirty="0" err="1"/>
              <a:t>ovo</a:t>
            </a:r>
            <a:r>
              <a:rPr lang="mr-IN" altLang="zh-CN" dirty="0"/>
              <a:t>’</a:t>
            </a:r>
            <a:endParaRPr lang="en-US" altLang="zh-CN" dirty="0"/>
          </a:p>
          <a:p>
            <a:r>
              <a:rPr lang="zh-CN" altLang="en-US" dirty="0"/>
              <a:t>支持不同类别的样本权重设置：</a:t>
            </a:r>
            <a:r>
              <a:rPr lang="en-US" altLang="zh-CN" i="1" dirty="0" err="1"/>
              <a:t>class_weight</a:t>
            </a:r>
            <a:endParaRPr kumimoji="1" lang="zh-CN" altLang="en-US" dirty="0"/>
          </a:p>
        </p:txBody>
      </p:sp>
      <p:sp>
        <p:nvSpPr>
          <p:cNvPr id="3" name="标题 2"/>
          <p:cNvSpPr>
            <a:spLocks noGrp="1"/>
          </p:cNvSpPr>
          <p:nvPr>
            <p:ph type="title"/>
          </p:nvPr>
        </p:nvSpPr>
        <p:spPr/>
        <p:txBody>
          <a:bodyPr/>
          <a:lstStyle/>
          <a:p>
            <a:r>
              <a:rPr kumimoji="1" lang="en-US" altLang="zh-CN" dirty="0"/>
              <a:t>SVC</a:t>
            </a:r>
            <a:endParaRPr kumimoji="1" lang="zh-CN" altLang="en-US" dirty="0"/>
          </a:p>
        </p:txBody>
      </p:sp>
      <p:sp>
        <p:nvSpPr>
          <p:cNvPr id="4" name="矩形 3"/>
          <p:cNvSpPr/>
          <p:nvPr/>
        </p:nvSpPr>
        <p:spPr>
          <a:xfrm>
            <a:off x="751086" y="1147763"/>
            <a:ext cx="10689827" cy="1015663"/>
          </a:xfrm>
          <a:prstGeom prst="rect">
            <a:avLst/>
          </a:prstGeom>
        </p:spPr>
        <p:txBody>
          <a:bodyPr wrap="square">
            <a:spAutoFit/>
          </a:bodyPr>
          <a:lstStyle/>
          <a:p>
            <a:r>
              <a:rPr lang="en-US" altLang="zh-CN" sz="2000" i="1" dirty="0">
                <a:latin typeface="Microsoft YaHei" charset="-122"/>
                <a:ea typeface="Microsoft YaHei" charset="-122"/>
                <a:cs typeface="Microsoft YaHei" charset="-122"/>
              </a:rPr>
              <a:t>class </a:t>
            </a:r>
            <a:r>
              <a:rPr lang="en-US" altLang="zh-CN" sz="2000" dirty="0" err="1">
                <a:latin typeface="Microsoft YaHei" charset="-122"/>
                <a:ea typeface="Microsoft YaHei" charset="-122"/>
                <a:cs typeface="Microsoft YaHei" charset="-122"/>
              </a:rPr>
              <a:t>sklearn.svm.SVC</a:t>
            </a:r>
            <a:r>
              <a:rPr lang="en-US" altLang="zh-CN" sz="2000" dirty="0">
                <a:latin typeface="Microsoft YaHei" charset="-122"/>
                <a:ea typeface="Microsoft YaHei" charset="-122"/>
                <a:cs typeface="Microsoft YaHei" charset="-122"/>
              </a:rPr>
              <a:t>(</a:t>
            </a:r>
            <a:r>
              <a:rPr lang="en-US" altLang="zh-CN" sz="2000" i="1" dirty="0">
                <a:solidFill>
                  <a:srgbClr val="0900FF"/>
                </a:solidFill>
                <a:latin typeface="Microsoft YaHei" charset="-122"/>
                <a:ea typeface="Microsoft YaHei" charset="-122"/>
                <a:cs typeface="Microsoft YaHei" charset="-122"/>
              </a:rPr>
              <a:t>C</a:t>
            </a:r>
            <a:r>
              <a:rPr lang="en-US" altLang="zh-CN" sz="2000" i="1" dirty="0">
                <a:latin typeface="Microsoft YaHei" charset="-122"/>
                <a:ea typeface="Microsoft YaHei" charset="-122"/>
                <a:cs typeface="Microsoft YaHei" charset="-122"/>
              </a:rPr>
              <a:t>=1.0</a:t>
            </a:r>
            <a:r>
              <a:rPr lang="en-US" altLang="zh-CN" sz="2000" dirty="0">
                <a:latin typeface="Microsoft YaHei" charset="-122"/>
                <a:ea typeface="Microsoft YaHei" charset="-122"/>
                <a:cs typeface="Microsoft YaHei" charset="-122"/>
              </a:rPr>
              <a:t>, </a:t>
            </a:r>
            <a:r>
              <a:rPr lang="en-US" altLang="zh-CN" sz="2000" i="1" dirty="0">
                <a:solidFill>
                  <a:srgbClr val="0900FF"/>
                </a:solidFill>
                <a:latin typeface="Microsoft YaHei" charset="-122"/>
                <a:ea typeface="Microsoft YaHei" charset="-122"/>
                <a:cs typeface="Microsoft YaHei" charset="-122"/>
              </a:rPr>
              <a:t>kernel</a:t>
            </a:r>
            <a:r>
              <a:rPr lang="en-US" altLang="zh-CN" sz="2000" i="1" dirty="0">
                <a:latin typeface="Microsoft YaHei" charset="-122"/>
                <a:ea typeface="Microsoft YaHei" charset="-122"/>
                <a:cs typeface="Microsoft YaHei" charset="-122"/>
              </a:rPr>
              <a:t>=’</a:t>
            </a:r>
            <a:r>
              <a:rPr lang="en-US" altLang="zh-CN" sz="2000" i="1" dirty="0" err="1">
                <a:latin typeface="Microsoft YaHei" charset="-122"/>
                <a:ea typeface="Microsoft YaHei" charset="-122"/>
                <a:cs typeface="Microsoft YaHei" charset="-122"/>
              </a:rPr>
              <a:t>rbf</a:t>
            </a:r>
            <a:r>
              <a:rPr lang="en-US" altLang="zh-CN" sz="2000" i="1"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degree=3</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gamma=’auto’</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coef0=0.0</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shrinking=True</a:t>
            </a:r>
            <a:r>
              <a:rPr lang="en-US" altLang="zh-CN" sz="2000" dirty="0">
                <a:latin typeface="Microsoft YaHei" charset="-122"/>
                <a:ea typeface="Microsoft YaHei" charset="-122"/>
                <a:cs typeface="Microsoft YaHei" charset="-122"/>
              </a:rPr>
              <a:t>, </a:t>
            </a:r>
            <a:r>
              <a:rPr lang="en-US" altLang="zh-CN" sz="2000" i="1" dirty="0">
                <a:solidFill>
                  <a:srgbClr val="0900FF"/>
                </a:solidFill>
                <a:latin typeface="Microsoft YaHei" charset="-122"/>
                <a:ea typeface="Microsoft YaHei" charset="-122"/>
                <a:cs typeface="Microsoft YaHei" charset="-122"/>
              </a:rPr>
              <a:t>probability</a:t>
            </a:r>
            <a:r>
              <a:rPr lang="en-US" altLang="zh-CN" sz="2000" i="1" dirty="0">
                <a:latin typeface="Microsoft YaHei" charset="-122"/>
                <a:ea typeface="Microsoft YaHei" charset="-122"/>
                <a:cs typeface="Microsoft YaHei" charset="-122"/>
              </a:rPr>
              <a:t>=False</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tol</a:t>
            </a:r>
            <a:r>
              <a:rPr lang="en-US" altLang="zh-CN" sz="2000" i="1" dirty="0">
                <a:latin typeface="Microsoft YaHei" charset="-122"/>
                <a:ea typeface="Microsoft YaHei" charset="-122"/>
                <a:cs typeface="Microsoft YaHei" charset="-122"/>
              </a:rPr>
              <a:t>=0.001</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cache_size</a:t>
            </a:r>
            <a:r>
              <a:rPr lang="en-US" altLang="zh-CN" sz="2000" i="1" dirty="0">
                <a:latin typeface="Microsoft YaHei" charset="-122"/>
                <a:ea typeface="Microsoft YaHei" charset="-122"/>
                <a:cs typeface="Microsoft YaHei" charset="-122"/>
              </a:rPr>
              <a:t>=200</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class_weight</a:t>
            </a:r>
            <a:r>
              <a:rPr lang="en-US" altLang="zh-CN" sz="2000" i="1" dirty="0">
                <a:latin typeface="Microsoft YaHei" charset="-122"/>
                <a:ea typeface="Microsoft YaHei" charset="-122"/>
                <a:cs typeface="Microsoft YaHei" charset="-122"/>
              </a:rPr>
              <a:t>=None</a:t>
            </a:r>
            <a:r>
              <a:rPr lang="en-US" altLang="zh-CN" sz="2000"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verbose=False</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max_iter</a:t>
            </a:r>
            <a:r>
              <a:rPr lang="en-US" altLang="zh-CN" sz="2000" i="1" dirty="0">
                <a:latin typeface="Microsoft YaHei" charset="-122"/>
                <a:ea typeface="Microsoft YaHei" charset="-122"/>
                <a:cs typeface="Microsoft YaHei" charset="-122"/>
              </a:rPr>
              <a:t>=</a:t>
            </a:r>
            <a:r>
              <a:rPr lang="zh-CN" altLang="en-US" sz="2000" i="1" dirty="0">
                <a:latin typeface="Microsoft YaHei" charset="-122"/>
                <a:ea typeface="Microsoft YaHei" charset="-122"/>
                <a:cs typeface="Microsoft YaHei" charset="-122"/>
              </a:rPr>
              <a:t> </a:t>
            </a:r>
            <a:r>
              <a:rPr lang="en-US" altLang="zh-CN" sz="2000" i="1" dirty="0">
                <a:latin typeface="Microsoft YaHei" charset="-122"/>
                <a:ea typeface="Microsoft YaHei" charset="-122"/>
                <a:cs typeface="Microsoft YaHei" charset="-122"/>
              </a:rPr>
              <a:t>-1</a:t>
            </a:r>
            <a:r>
              <a:rPr lang="en-US" altLang="zh-CN" sz="2000" dirty="0">
                <a:latin typeface="Microsoft YaHei" charset="-122"/>
                <a:ea typeface="Microsoft YaHei" charset="-122"/>
                <a:cs typeface="Microsoft YaHei" charset="-122"/>
              </a:rPr>
              <a:t>, </a:t>
            </a:r>
            <a:r>
              <a:rPr lang="zh-CN" altLang="en-US" sz="2000" dirty="0">
                <a:latin typeface="Microsoft YaHei" charset="-122"/>
                <a:ea typeface="Microsoft YaHei" charset="-122"/>
                <a:cs typeface="Microsoft YaHei" charset="-122"/>
              </a:rPr>
              <a:t> </a:t>
            </a:r>
            <a:r>
              <a:rPr lang="en-US" altLang="zh-CN" sz="2000" i="1" dirty="0" err="1">
                <a:solidFill>
                  <a:srgbClr val="0900FF"/>
                </a:solidFill>
                <a:latin typeface="Microsoft YaHei" charset="-122"/>
                <a:ea typeface="Microsoft YaHei" charset="-122"/>
                <a:cs typeface="Microsoft YaHei" charset="-122"/>
              </a:rPr>
              <a:t>decision_function_shape</a:t>
            </a:r>
            <a:r>
              <a:rPr lang="en-US" altLang="zh-CN" sz="2000" i="1" dirty="0">
                <a:latin typeface="Microsoft YaHei" charset="-122"/>
                <a:ea typeface="Microsoft YaHei" charset="-122"/>
                <a:cs typeface="Microsoft YaHei" charset="-122"/>
              </a:rPr>
              <a:t>=’</a:t>
            </a:r>
            <a:r>
              <a:rPr lang="en-US" altLang="zh-CN" sz="2000" i="1" dirty="0" err="1">
                <a:latin typeface="Microsoft YaHei" charset="-122"/>
                <a:ea typeface="Microsoft YaHei" charset="-122"/>
                <a:cs typeface="Microsoft YaHei" charset="-122"/>
              </a:rPr>
              <a:t>ovr</a:t>
            </a:r>
            <a:r>
              <a:rPr lang="en-US" altLang="zh-CN" sz="2000" i="1"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 </a:t>
            </a:r>
            <a:r>
              <a:rPr lang="en-US" altLang="zh-CN" sz="2000" i="1" dirty="0" err="1">
                <a:latin typeface="Microsoft YaHei" charset="-122"/>
                <a:ea typeface="Microsoft YaHei" charset="-122"/>
                <a:cs typeface="Microsoft YaHei" charset="-122"/>
              </a:rPr>
              <a:t>random_state</a:t>
            </a:r>
            <a:r>
              <a:rPr lang="en-US" altLang="zh-CN" sz="2000" i="1" dirty="0">
                <a:latin typeface="Microsoft YaHei" charset="-122"/>
                <a:ea typeface="Microsoft YaHei" charset="-122"/>
                <a:cs typeface="Microsoft YaHei" charset="-122"/>
              </a:rPr>
              <a:t>=None</a:t>
            </a:r>
            <a:r>
              <a:rPr lang="en-US" altLang="zh-CN" sz="20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6043665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a:solidFill>
                  <a:schemeClr val="tx1"/>
                </a:solidFill>
                <a:latin typeface="Microsoft YaHei" charset="-122"/>
                <a:ea typeface="Microsoft YaHei" charset="-122"/>
                <a:cs typeface="Microsoft YaHei" charset="-122"/>
              </a:rPr>
              <a:t>SVC</a:t>
            </a:r>
            <a:r>
              <a:rPr lang="zh-CN" altLang="en-US" dirty="0">
                <a:solidFill>
                  <a:schemeClr val="tx1"/>
                </a:solidFill>
              </a:rPr>
              <a:t>的参数</a:t>
            </a:r>
            <a:endParaRPr kumimoji="1" lang="zh-CN" altLang="en-US" dirty="0"/>
          </a:p>
        </p:txBody>
      </p:sp>
      <p:sp>
        <p:nvSpPr>
          <p:cNvPr id="4" name="标题 3"/>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graphicFrame>
            <p:nvGraphicFramePr>
              <p:cNvPr id="3" name="内容占位符 4"/>
              <p:cNvGraphicFramePr>
                <a:graphicFrameLocks/>
              </p:cNvGraphicFramePr>
              <p:nvPr/>
            </p:nvGraphicFramePr>
            <p:xfrm>
              <a:off x="119675" y="1052736"/>
              <a:ext cx="11952650" cy="5541397"/>
            </p:xfrm>
            <a:graphic>
              <a:graphicData uri="http://schemas.openxmlformats.org/drawingml/2006/table">
                <a:tbl>
                  <a:tblPr firstRow="1" bandRow="1">
                    <a:tableStyleId>{5C22544A-7EE6-4342-B048-85BDC9FD1C3A}</a:tableStyleId>
                  </a:tblPr>
                  <a:tblGrid>
                    <a:gridCol w="2231909">
                      <a:extLst>
                        <a:ext uri="{9D8B030D-6E8A-4147-A177-3AD203B41FA5}">
                          <a16:colId xmlns:a16="http://schemas.microsoft.com/office/drawing/2014/main" val="20000"/>
                        </a:ext>
                      </a:extLst>
                    </a:gridCol>
                    <a:gridCol w="5760640">
                      <a:extLst>
                        <a:ext uri="{9D8B030D-6E8A-4147-A177-3AD203B41FA5}">
                          <a16:colId xmlns:a16="http://schemas.microsoft.com/office/drawing/2014/main" val="20001"/>
                        </a:ext>
                      </a:extLst>
                    </a:gridCol>
                    <a:gridCol w="3960101">
                      <a:extLst>
                        <a:ext uri="{9D8B030D-6E8A-4147-A177-3AD203B41FA5}">
                          <a16:colId xmlns:a16="http://schemas.microsoft.com/office/drawing/2014/main" val="20002"/>
                        </a:ext>
                      </a:extLst>
                    </a:gridCol>
                  </a:tblGrid>
                  <a:tr h="576063">
                    <a:tc>
                      <a:txBody>
                        <a:bodyPr/>
                        <a:lstStyle/>
                        <a:p>
                          <a:pPr algn="l"/>
                          <a:r>
                            <a:rPr lang="zh-CN" altLang="en-US" sz="1800" b="0" dirty="0">
                              <a:solidFill>
                                <a:schemeClr val="bg1"/>
                              </a:solidFill>
                              <a:latin typeface="Microsoft YaHei" charset="-122"/>
                              <a:ea typeface="Microsoft YaHei" charset="-122"/>
                              <a:cs typeface="Microsoft YaHei" charset="-122"/>
                            </a:rPr>
                            <a:t>参数</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说明</a:t>
                          </a:r>
                        </a:p>
                      </a:txBody>
                      <a:tcPr marL="121920" marR="121920" marT="60960" marB="60960"/>
                    </a:tc>
                    <a:tc>
                      <a:txBody>
                        <a:bodyPr/>
                        <a:lstStyle/>
                        <a:p>
                          <a:pPr algn="l"/>
                          <a:r>
                            <a:rPr lang="zh-CN" altLang="en-US" sz="1800" b="0" dirty="0">
                              <a:latin typeface="Microsoft YaHei" charset="-122"/>
                              <a:ea typeface="Microsoft YaHei" charset="-122"/>
                              <a:cs typeface="Microsoft YaHei" charset="-122"/>
                            </a:rPr>
                            <a:t>备注</a:t>
                          </a:r>
                        </a:p>
                      </a:txBody>
                      <a:tcPr marL="121920" marR="121920" marT="60960" marB="60960"/>
                    </a:tc>
                    <a:extLst>
                      <a:ext uri="{0D108BD9-81ED-4DB2-BD59-A6C34878D82A}">
                        <a16:rowId xmlns:a16="http://schemas.microsoft.com/office/drawing/2014/main" val="10000"/>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latin typeface="Microsoft YaHei" charset="-122"/>
                              <a:ea typeface="Microsoft YaHei" charset="-122"/>
                              <a:cs typeface="Microsoft YaHei" charset="-122"/>
                            </a:rPr>
                            <a:t>C</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损失函数项的系数。默认：</a:t>
                          </a:r>
                          <a:r>
                            <a:rPr lang="en-US" altLang="zh-CN" sz="1800" b="0" kern="1200" dirty="0">
                              <a:solidFill>
                                <a:schemeClr val="tx1"/>
                              </a:solidFill>
                              <a:latin typeface="Microsoft YaHei" charset="-122"/>
                              <a:ea typeface="Microsoft YaHei" charset="-122"/>
                              <a:cs typeface="Microsoft YaHei" charset="-122"/>
                            </a:rPr>
                            <a:t>1</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endParaRPr lang="en-US" altLang="zh-CN"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1"/>
                      </a:ext>
                    </a:extLst>
                  </a:tr>
                  <a:tr h="704822">
                    <a:tc>
                      <a:txBody>
                        <a:bodyPr/>
                        <a:lstStyle/>
                        <a:p>
                          <a:pPr algn="l"/>
                          <a:r>
                            <a:rPr lang="en-US" altLang="zh-CN" sz="1800" b="0" i="1" dirty="0">
                              <a:solidFill>
                                <a:schemeClr val="tx1"/>
                              </a:solidFill>
                              <a:latin typeface="Microsoft YaHei" charset="-122"/>
                              <a:ea typeface="Microsoft YaHei" charset="-122"/>
                              <a:cs typeface="Microsoft YaHei" charset="-122"/>
                            </a:rPr>
                            <a:t>kernel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Microsoft YaHei" charset="-122"/>
                              <a:ea typeface="Microsoft YaHei" charset="-122"/>
                              <a:cs typeface="Microsoft YaHei" charset="-122"/>
                            </a:rPr>
                            <a:t>核函数。支持</a:t>
                          </a:r>
                          <a:r>
                            <a:rPr lang="en-US" altLang="zh-CN" sz="1800" b="0" i="0" u="none" strike="noStrike" cap="none" spc="0" baseline="0" dirty="0">
                              <a:ln>
                                <a:noFill/>
                              </a:ln>
                              <a:solidFill>
                                <a:schemeClr val="dk1"/>
                              </a:solidFill>
                              <a:effectLst/>
                              <a:uFillTx/>
                              <a:latin typeface="+mn-lt"/>
                              <a:ea typeface="+mn-ea"/>
                              <a:cs typeface="+mn-cs"/>
                              <a:sym typeface="Times New Roman" panose="02020603050405020304"/>
                            </a:rPr>
                            <a:t> ‘linear’, ‘poly’, ‘</a:t>
                          </a:r>
                          <a:r>
                            <a:rPr lang="en-US" altLang="zh-CN" sz="1800" b="0" i="0" u="none" strike="noStrike" cap="none" spc="0" baseline="0" dirty="0" err="1">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a:ln>
                                <a:noFill/>
                              </a:ln>
                              <a:solidFill>
                                <a:schemeClr val="dk1"/>
                              </a:solidFill>
                              <a:effectLst/>
                              <a:uFillTx/>
                              <a:latin typeface="+mn-lt"/>
                              <a:ea typeface="+mn-ea"/>
                              <a:cs typeface="+mn-cs"/>
                              <a:sym typeface="Times New Roman" panose="02020603050405020304"/>
                            </a:rPr>
                            <a:t>’, ‘sigmoid’, ‘precomputed’ or a callable. </a:t>
                          </a:r>
                          <a:r>
                            <a:rPr lang="zh-CN" altLang="en-US" sz="1800" b="0" i="0" u="none" strike="noStrike" cap="none" spc="0" baseline="0" dirty="0">
                              <a:ln>
                                <a:noFill/>
                              </a:ln>
                              <a:solidFill>
                                <a:schemeClr val="dk1"/>
                              </a:solidFill>
                              <a:effectLst/>
                              <a:uFillTx/>
                              <a:latin typeface="+mn-lt"/>
                              <a:ea typeface="+mn-ea"/>
                              <a:cs typeface="+mn-cs"/>
                              <a:sym typeface="Times New Roman" panose="02020603050405020304"/>
                            </a:rPr>
                            <a:t>默认：</a:t>
                          </a:r>
                          <a:r>
                            <a:rPr lang="zh-CN" altLang="en-US" sz="1800" b="0" dirty="0">
                              <a:latin typeface="Microsoft YaHei" charset="-122"/>
                              <a:ea typeface="Microsoft YaHei" charset="-122"/>
                              <a:cs typeface="Microsoft YaHei" charset="-122"/>
                            </a:rPr>
                            <a:t> </a:t>
                          </a:r>
                          <a:r>
                            <a:rPr lang="en-US" altLang="zh-CN" sz="1800" b="0" dirty="0">
                              <a:latin typeface="Microsoft YaHei" charset="-122"/>
                              <a:ea typeface="Microsoft YaHei" charset="-122"/>
                              <a:cs typeface="Microsoft YaHei" charset="-122"/>
                            </a:rPr>
                            <a:t>‘</a:t>
                          </a:r>
                          <a:r>
                            <a:rPr lang="en-US" altLang="zh-CN" sz="1800" b="0" i="0" u="none" strike="noStrike" cap="none" spc="0" baseline="0" dirty="0">
                              <a:ln>
                                <a:noFill/>
                              </a:ln>
                              <a:solidFill>
                                <a:schemeClr val="dk1"/>
                              </a:solidFill>
                              <a:effectLst/>
                              <a:uFillTx/>
                              <a:latin typeface="+mn-lt"/>
                              <a:ea typeface="+mn-ea"/>
                              <a:cs typeface="+mn-cs"/>
                              <a:sym typeface="Times New Roman" panose="02020603050405020304"/>
                            </a:rPr>
                            <a:t>‘</a:t>
                          </a:r>
                          <a:r>
                            <a:rPr lang="en-US" altLang="zh-CN" sz="1800" b="0" i="0" u="none" strike="noStrike" cap="none" spc="0" baseline="0" dirty="0" err="1">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a:ln>
                                <a:noFill/>
                              </a:ln>
                              <a:solidFill>
                                <a:schemeClr val="dk1"/>
                              </a:solidFill>
                              <a:effectLst/>
                              <a:uFillTx/>
                              <a:latin typeface="+mn-lt"/>
                              <a:ea typeface="+mn-ea"/>
                              <a:cs typeface="+mn-cs"/>
                              <a:sym typeface="Times New Roman" panose="02020603050405020304"/>
                            </a:rPr>
                            <a:t>’</a:t>
                          </a:r>
                          <a:r>
                            <a:rPr lang="en-US" altLang="zh-CN" sz="1800" b="0" dirty="0">
                              <a:latin typeface="Microsoft YaHei" charset="-122"/>
                              <a:ea typeface="Microsoft YaHei" charset="-122"/>
                              <a:cs typeface="Microsoft YaHei" charset="-122"/>
                            </a:rPr>
                            <a:t> </a:t>
                          </a:r>
                          <a:r>
                            <a:rPr lang="zh-CN" altLang="en-US" sz="1800" b="0" dirty="0">
                              <a:latin typeface="Microsoft YaHei" charset="-122"/>
                              <a:ea typeface="Microsoft YaHei" charset="-122"/>
                              <a:cs typeface="Microsoft YaHei" charset="-122"/>
                            </a:rPr>
                            <a:t>。</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5"/>
                      </a:ext>
                    </a:extLst>
                  </a:tr>
                  <a:tr h="704822">
                    <a:tc>
                      <a:txBody>
                        <a:bodyPr/>
                        <a:lstStyle/>
                        <a:p>
                          <a:pPr algn="l"/>
                          <a:r>
                            <a:rPr lang="en-US" altLang="zh-CN" sz="1800" b="0" i="0" kern="1200" dirty="0">
                              <a:solidFill>
                                <a:schemeClr val="tx1"/>
                              </a:solidFill>
                              <a:effectLst/>
                              <a:latin typeface="Microsoft YaHei" charset="-122"/>
                              <a:ea typeface="Microsoft YaHei" charset="-122"/>
                              <a:cs typeface="Microsoft YaHei" charset="-122"/>
                            </a:rPr>
                            <a:t>degree</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Microsoft YaHei" charset="-122"/>
                              <a:ea typeface="Microsoft YaHei" charset="-122"/>
                              <a:cs typeface="Microsoft YaHei" charset="-122"/>
                            </a:rPr>
                            <a:t>多项式核的多项式阶数</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2"/>
                      </a:ext>
                    </a:extLst>
                  </a:tr>
                  <a:tr h="480855">
                    <a:tc>
                      <a:txBody>
                        <a:bodyPr/>
                        <a:lstStyle/>
                        <a:p>
                          <a:pPr algn="l"/>
                          <a:r>
                            <a:rPr lang="en-US" altLang="zh-CN" sz="1800" b="0" i="0" kern="1200" dirty="0">
                              <a:solidFill>
                                <a:schemeClr val="tx1"/>
                              </a:solidFill>
                              <a:effectLst/>
                              <a:latin typeface="Microsoft YaHei" charset="-122"/>
                              <a:ea typeface="Microsoft YaHei" charset="-122"/>
                              <a:cs typeface="Microsoft YaHei" charset="-122"/>
                            </a:rPr>
                            <a:t>gamma</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a:solidFill>
                                <a:schemeClr val="dk1"/>
                              </a:solidFill>
                              <a:effectLst/>
                              <a:latin typeface="Microsoft YaHei" charset="-122"/>
                              <a:ea typeface="Microsoft YaHei" charset="-122"/>
                              <a:cs typeface="Microsoft YaHei" charset="-122"/>
                            </a:rPr>
                            <a:t>核函数（</a:t>
                          </a:r>
                          <a:r>
                            <a:rPr lang="en-US" altLang="zh-CN" sz="1800" b="0" i="0" u="none" strike="noStrike" cap="none" spc="0" baseline="0" dirty="0">
                              <a:ln>
                                <a:noFill/>
                              </a:ln>
                              <a:solidFill>
                                <a:schemeClr val="dk1"/>
                              </a:solidFill>
                              <a:effectLst/>
                              <a:uFillTx/>
                              <a:latin typeface="+mn-lt"/>
                              <a:ea typeface="+mn-ea"/>
                              <a:cs typeface="+mn-cs"/>
                              <a:sym typeface="Times New Roman" panose="02020603050405020304"/>
                            </a:rPr>
                            <a:t>‘poly’, ‘</a:t>
                          </a:r>
                          <a:r>
                            <a:rPr lang="en-US" altLang="zh-CN" sz="1800" b="0" i="0" u="none" strike="noStrike" cap="none" spc="0" baseline="0" dirty="0" err="1">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a:ln>
                                <a:noFill/>
                              </a:ln>
                              <a:solidFill>
                                <a:schemeClr val="dk1"/>
                              </a:solidFill>
                              <a:effectLst/>
                              <a:uFillTx/>
                              <a:latin typeface="+mn-lt"/>
                              <a:ea typeface="+mn-ea"/>
                              <a:cs typeface="+mn-cs"/>
                              <a:sym typeface="Times New Roman" panose="02020603050405020304"/>
                            </a:rPr>
                            <a:t>’, ‘sigmoid’</a:t>
                          </a:r>
                          <a:r>
                            <a:rPr lang="zh-CN" altLang="en-US" sz="1800" b="0" i="0" kern="1200" dirty="0">
                              <a:solidFill>
                                <a:schemeClr val="dk1"/>
                              </a:solidFill>
                              <a:effectLst/>
                              <a:latin typeface="Microsoft YaHei" charset="-122"/>
                              <a:ea typeface="Microsoft YaHei" charset="-122"/>
                              <a:cs typeface="Microsoft YaHei" charset="-122"/>
                            </a:rPr>
                            <a:t>）系数。</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Microsoft YaHei" charset="-122"/>
                              <a:ea typeface="Microsoft YaHei" charset="-122"/>
                              <a:cs typeface="Microsoft YaHei" charset="-122"/>
                            </a:rPr>
                            <a:t>默认</a:t>
                          </a:r>
                          <a:r>
                            <a:rPr lang="mr-IN" altLang="zh-CN" sz="1800" b="0" i="0" u="none" strike="noStrike" cap="none" spc="0" baseline="0" dirty="0">
                              <a:ln>
                                <a:noFill/>
                              </a:ln>
                              <a:solidFill>
                                <a:schemeClr val="dk1"/>
                              </a:solidFill>
                              <a:effectLst/>
                              <a:uFillTx/>
                              <a:latin typeface="+mn-lt"/>
                              <a:ea typeface="+mn-ea"/>
                              <a:cs typeface="+mn-cs"/>
                              <a:sym typeface="Times New Roman" panose="02020603050405020304"/>
                            </a:rPr>
                            <a:t>‘</a:t>
                          </a:r>
                          <a:r>
                            <a:rPr lang="mr-IN" altLang="zh-CN" sz="1800" b="0" i="0" u="none" strike="noStrike" cap="none" spc="0" baseline="0" dirty="0" err="1">
                              <a:ln>
                                <a:noFill/>
                              </a:ln>
                              <a:solidFill>
                                <a:schemeClr val="dk1"/>
                              </a:solidFill>
                              <a:effectLst/>
                              <a:uFillTx/>
                              <a:latin typeface="+mn-lt"/>
                              <a:ea typeface="+mn-ea"/>
                              <a:cs typeface="+mn-cs"/>
                              <a:sym typeface="Times New Roman" panose="02020603050405020304"/>
                            </a:rPr>
                            <a:t>auto</a:t>
                          </a:r>
                          <a:r>
                            <a:rPr lang="mr-IN" altLang="zh-CN" sz="1800" b="0" i="0" u="none" strike="noStrike" cap="none" spc="0" baseline="0" dirty="0">
                              <a:ln>
                                <a:noFill/>
                              </a:ln>
                              <a:solidFill>
                                <a:schemeClr val="dk1"/>
                              </a:solidFill>
                              <a:effectLst/>
                              <a:uFillTx/>
                              <a:latin typeface="+mn-lt"/>
                              <a:ea typeface="+mn-ea"/>
                              <a:cs typeface="+mn-cs"/>
                              <a:sym typeface="Times New Roman" panose="02020603050405020304"/>
                            </a:rPr>
                            <a:t>’ </a:t>
                          </a:r>
                          <a:r>
                            <a:rPr lang="en-US" altLang="zh-CN" sz="1800" b="0" i="0" u="none" strike="noStrike" cap="none" spc="0" baseline="0" dirty="0">
                              <a:ln>
                                <a:noFill/>
                              </a:ln>
                              <a:solidFill>
                                <a:schemeClr val="dk1"/>
                              </a:solidFill>
                              <a:effectLst/>
                              <a:uFillTx/>
                              <a:latin typeface="+mn-lt"/>
                              <a:ea typeface="+mn-ea"/>
                              <a:cs typeface="+mn-cs"/>
                              <a:sym typeface="Times New Roman" panose="02020603050405020304"/>
                            </a:rPr>
                            <a:t>=</a:t>
                          </a:r>
                          <a14:m>
                            <m:oMath xmlns:m="http://schemas.openxmlformats.org/officeDocument/2006/math">
                              <m:f>
                                <m:fPr>
                                  <m:type m:val="lin"/>
                                  <m:ctrlPr>
                                    <a:rPr lang="en-US" altLang="zh-CN" sz="1800" b="0" i="1" u="none" strike="noStrike" cap="none" spc="0" baseline="0" smtClean="0">
                                      <a:ln>
                                        <a:noFill/>
                                      </a:ln>
                                      <a:solidFill>
                                        <a:schemeClr val="dk1"/>
                                      </a:solidFill>
                                      <a:effectLst/>
                                      <a:uFillTx/>
                                      <a:latin typeface="Cambria Math" panose="02040503050406030204" pitchFamily="18" charset="0"/>
                                      <a:ea typeface="+mn-ea"/>
                                      <a:cs typeface="+mn-cs"/>
                                      <a:sym typeface="Times New Roman" panose="02020603050405020304"/>
                                    </a:rPr>
                                  </m:ctrlPr>
                                </m:fPr>
                                <m:num>
                                  <m:r>
                                    <a:rPr lang="en-US" altLang="zh-CN" sz="1800" b="0" i="1" u="none" strike="noStrike" cap="none" spc="0" baseline="0" smtClean="0">
                                      <a:ln>
                                        <a:noFill/>
                                      </a:ln>
                                      <a:solidFill>
                                        <a:schemeClr val="dk1"/>
                                      </a:solidFill>
                                      <a:effectLst/>
                                      <a:uFillTx/>
                                      <a:latin typeface="Cambria Math" charset="0"/>
                                      <a:ea typeface="+mn-ea"/>
                                      <a:cs typeface="+mn-cs"/>
                                      <a:sym typeface="Times New Roman" panose="02020603050405020304"/>
                                    </a:rPr>
                                    <m:t>1</m:t>
                                  </m:r>
                                </m:num>
                                <m:den>
                                  <m:r>
                                    <a:rPr lang="en-US" altLang="zh-CN" sz="1800" b="0" i="1" u="none" strike="noStrike" cap="none" spc="0" baseline="0" smtClean="0">
                                      <a:ln>
                                        <a:noFill/>
                                      </a:ln>
                                      <a:solidFill>
                                        <a:schemeClr val="dk1"/>
                                      </a:solidFill>
                                      <a:effectLst/>
                                      <a:uFillTx/>
                                      <a:latin typeface="Cambria Math" charset="0"/>
                                      <a:ea typeface="+mn-ea"/>
                                      <a:cs typeface="+mn-cs"/>
                                      <a:sym typeface="Times New Roman" panose="02020603050405020304"/>
                                    </a:rPr>
                                    <m:t>𝐷</m:t>
                                  </m:r>
                                </m:den>
                              </m:f>
                            </m:oMath>
                          </a14:m>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3"/>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latin typeface="Microsoft YaHei" charset="-122"/>
                              <a:ea typeface="Microsoft YaHei" charset="-122"/>
                              <a:cs typeface="Microsoft YaHei" charset="-122"/>
                            </a:rPr>
                            <a:t>coef0</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核函数（</a:t>
                          </a:r>
                          <a:r>
                            <a:rPr lang="en-US" altLang="zh-CN" sz="1800" b="0" i="0" u="none" strike="noStrike" cap="none" spc="0" baseline="0" dirty="0">
                              <a:ln>
                                <a:noFill/>
                              </a:ln>
                              <a:solidFill>
                                <a:schemeClr val="dk1"/>
                              </a:solidFill>
                              <a:effectLst/>
                              <a:uFillTx/>
                              <a:latin typeface="+mn-lt"/>
                              <a:ea typeface="+mn-ea"/>
                              <a:cs typeface="+mn-cs"/>
                              <a:sym typeface="Times New Roman" panose="02020603050405020304"/>
                            </a:rPr>
                            <a:t>‘poly’ </a:t>
                          </a:r>
                          <a:r>
                            <a:rPr lang="zh-CN" altLang="en-US" sz="1800" b="0" i="0" u="none" strike="noStrike" cap="none" spc="0" baseline="0" dirty="0">
                              <a:ln>
                                <a:noFill/>
                              </a:ln>
                              <a:solidFill>
                                <a:schemeClr val="dk1"/>
                              </a:solidFill>
                              <a:effectLst/>
                              <a:uFillTx/>
                              <a:latin typeface="+mn-lt"/>
                              <a:ea typeface="+mn-ea"/>
                              <a:cs typeface="+mn-cs"/>
                              <a:sym typeface="Times New Roman" panose="02020603050405020304"/>
                            </a:rPr>
                            <a:t>，</a:t>
                          </a:r>
                          <a:r>
                            <a:rPr lang="en-US" altLang="zh-CN" sz="1800" b="0" i="0" u="none" strike="noStrike" cap="none" spc="0" baseline="0" dirty="0">
                              <a:ln>
                                <a:noFill/>
                              </a:ln>
                              <a:solidFill>
                                <a:schemeClr val="dk1"/>
                              </a:solidFill>
                              <a:effectLst/>
                              <a:uFillTx/>
                              <a:latin typeface="+mn-lt"/>
                              <a:ea typeface="+mn-ea"/>
                              <a:cs typeface="+mn-cs"/>
                              <a:sym typeface="Times New Roman" panose="02020603050405020304"/>
                            </a:rPr>
                            <a:t>‘sigmoid’</a:t>
                          </a:r>
                          <a:r>
                            <a:rPr lang="zh-CN" altLang="en-US" sz="1800" b="0" kern="1200" dirty="0">
                              <a:solidFill>
                                <a:schemeClr val="tx1"/>
                              </a:solidFill>
                              <a:latin typeface="Microsoft YaHei" charset="-122"/>
                              <a:ea typeface="Microsoft YaHei" charset="-122"/>
                              <a:cs typeface="Microsoft YaHei" charset="-122"/>
                            </a:rPr>
                            <a:t>）参数。</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4"/>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latin typeface="Microsoft YaHei" charset="-122"/>
                              <a:ea typeface="Microsoft YaHei" charset="-122"/>
                              <a:cs typeface="Microsoft YaHei" charset="-122"/>
                            </a:rPr>
                            <a:t>shrinking</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是否收缩</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6"/>
                      </a:ext>
                    </a:extLst>
                  </a:tr>
                  <a:tr h="4833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latin typeface="Microsoft YaHei" charset="-122"/>
                              <a:ea typeface="Microsoft YaHei" charset="-122"/>
                              <a:cs typeface="Microsoft YaHei" charset="-122"/>
                            </a:rPr>
                            <a:t>probability</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是否支持概率估计。</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支持概率估计会降低速度，需在模型训练（</a:t>
                          </a:r>
                          <a:r>
                            <a:rPr lang="en-US" altLang="zh-CN" sz="1800" b="0" kern="1200" dirty="0">
                              <a:solidFill>
                                <a:schemeClr val="tx1"/>
                              </a:solidFill>
                              <a:latin typeface="Microsoft YaHei" charset="-122"/>
                              <a:ea typeface="Microsoft YaHei" charset="-122"/>
                              <a:cs typeface="Microsoft YaHei" charset="-122"/>
                            </a:rPr>
                            <a:t>fit</a:t>
                          </a:r>
                          <a:r>
                            <a:rPr lang="zh-CN" altLang="en-US" sz="1800" b="0" kern="1200" dirty="0">
                              <a:solidFill>
                                <a:schemeClr val="tx1"/>
                              </a:solidFill>
                              <a:latin typeface="Microsoft YaHei" charset="-122"/>
                              <a:ea typeface="Microsoft YaHei" charset="-122"/>
                              <a:cs typeface="Microsoft YaHei" charset="-122"/>
                            </a:rPr>
                            <a:t>）之前设置。</a:t>
                          </a:r>
                        </a:p>
                      </a:txBody>
                      <a:tcPr marL="121920" marR="121920" marT="60960" marB="60960"/>
                    </a:tc>
                    <a:extLst>
                      <a:ext uri="{0D108BD9-81ED-4DB2-BD59-A6C34878D82A}">
                        <a16:rowId xmlns:a16="http://schemas.microsoft.com/office/drawing/2014/main" val="10007"/>
                      </a:ext>
                    </a:extLst>
                  </a:tr>
                  <a:tr h="480855">
                    <a:tc>
                      <a:txBody>
                        <a:bodyPr/>
                        <a:lstStyle/>
                        <a:p>
                          <a:pPr algn="l"/>
                          <a:r>
                            <a:rPr lang="en-US" altLang="zh-CN" sz="1800" b="0" i="0" kern="1200" dirty="0" err="1">
                              <a:solidFill>
                                <a:schemeClr val="tx1"/>
                              </a:solidFill>
                              <a:effectLst/>
                              <a:latin typeface="Microsoft YaHei" charset="-122"/>
                              <a:ea typeface="Microsoft YaHei" charset="-122"/>
                              <a:cs typeface="Microsoft YaHei" charset="-122"/>
                            </a:rPr>
                            <a:t>tol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a:solidFill>
                                <a:schemeClr val="dk1"/>
                              </a:solidFill>
                              <a:effectLst/>
                              <a:latin typeface="Microsoft YaHei" charset="-122"/>
                              <a:ea typeface="Microsoft YaHei" charset="-122"/>
                              <a:cs typeface="Microsoft YaHei" charset="-122"/>
                            </a:rPr>
                            <a:t>迭代终止判据的误差范围</a:t>
                          </a:r>
                          <a:r>
                            <a:rPr lang="zh-CN" altLang="en-US" sz="1800" b="0" dirty="0">
                              <a:solidFill>
                                <a:schemeClr val="tx1"/>
                              </a:solidFill>
                              <a:latin typeface="Microsoft YaHei" charset="-122"/>
                              <a:ea typeface="Microsoft YaHei" charset="-122"/>
                              <a:cs typeface="Microsoft YaHei" charset="-122"/>
                            </a:rPr>
                            <a:t>。</a:t>
                          </a:r>
                          <a:r>
                            <a:rPr lang="zh-CN" altLang="en-US" sz="1800" b="0" kern="1200" dirty="0">
                              <a:solidFill>
                                <a:schemeClr val="tx1"/>
                              </a:solidFill>
                              <a:latin typeface="Microsoft YaHei" charset="-122"/>
                              <a:ea typeface="Microsoft YaHei" charset="-122"/>
                              <a:cs typeface="Microsoft YaHei" charset="-122"/>
                            </a:rPr>
                            <a:t>默认</a:t>
                          </a:r>
                          <a:r>
                            <a:rPr lang="en-US" altLang="zh-CN" sz="1800" b="0" dirty="0">
                              <a:solidFill>
                                <a:schemeClr val="tx1"/>
                              </a:solidFill>
                              <a:latin typeface="Microsoft YaHei" charset="-122"/>
                              <a:ea typeface="Microsoft YaHei" charset="-122"/>
                              <a:cs typeface="Microsoft YaHei" charset="-122"/>
                            </a:rPr>
                            <a:t>:</a:t>
                          </a:r>
                          <a:r>
                            <a:rPr lang="mr-IN" altLang="zh-CN" sz="1800" b="0" i="0" kern="1200" dirty="0">
                              <a:solidFill>
                                <a:schemeClr val="tx1"/>
                              </a:solidFill>
                              <a:effectLst/>
                              <a:latin typeface="Microsoft YaHei" charset="-122"/>
                              <a:ea typeface="Microsoft YaHei" charset="-122"/>
                              <a:cs typeface="Microsoft YaHei" charset="-122"/>
                            </a:rPr>
                            <a:t>1e-</a:t>
                          </a:r>
                          <a:r>
                            <a:rPr lang="en-US" altLang="zh-CN" sz="1800" b="0" i="0" kern="1200" dirty="0">
                              <a:solidFill>
                                <a:schemeClr val="tx1"/>
                              </a:solidFill>
                              <a:effectLst/>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8"/>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cap="none" spc="0" baseline="0" dirty="0" err="1">
                              <a:ln>
                                <a:noFill/>
                              </a:ln>
                              <a:solidFill>
                                <a:schemeClr val="tx1"/>
                              </a:solidFill>
                              <a:effectLst/>
                              <a:uFillTx/>
                              <a:latin typeface="Microsoft YaHei" charset="-122"/>
                              <a:ea typeface="Microsoft YaHei" charset="-122"/>
                              <a:cs typeface="Microsoft YaHei" charset="-122"/>
                              <a:sym typeface="Times New Roman" panose="02020603050405020304"/>
                            </a:rPr>
                            <a:t>cache_size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核的</a:t>
                          </a:r>
                          <a:r>
                            <a:rPr lang="en-US" altLang="zh-CN" sz="1800" b="0" kern="1200" dirty="0">
                              <a:solidFill>
                                <a:schemeClr val="tx1"/>
                              </a:solidFill>
                              <a:latin typeface="Microsoft YaHei" charset="-122"/>
                              <a:ea typeface="Microsoft YaHei" charset="-122"/>
                              <a:cs typeface="Microsoft YaHei" charset="-122"/>
                            </a:rPr>
                            <a:t>cache</a:t>
                          </a:r>
                          <a:r>
                            <a:rPr lang="zh-CN" altLang="en-US" sz="1800" b="0" kern="1200" dirty="0">
                              <a:solidFill>
                                <a:schemeClr val="tx1"/>
                              </a:solidFill>
                              <a:latin typeface="Microsoft YaHei" charset="-122"/>
                              <a:ea typeface="Microsoft YaHei" charset="-122"/>
                              <a:cs typeface="Microsoft YaHei" charset="-122"/>
                            </a:rPr>
                            <a:t>的大小（单位：</a:t>
                          </a:r>
                          <a:r>
                            <a:rPr lang="en-US" altLang="zh-CN" sz="1800" b="0" kern="1200" dirty="0">
                              <a:solidFill>
                                <a:schemeClr val="tx1"/>
                              </a:solidFill>
                              <a:latin typeface="Microsoft YaHei" charset="-122"/>
                              <a:ea typeface="Microsoft YaHei" charset="-122"/>
                              <a:cs typeface="Microsoft YaHei" charset="-122"/>
                            </a:rPr>
                            <a:t>MB</a:t>
                          </a:r>
                          <a:r>
                            <a:rPr lang="zh-CN" altLang="en-US" sz="1800" b="0" kern="1200" dirty="0">
                              <a:solidFill>
                                <a:schemeClr val="tx1"/>
                              </a:solidFill>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9"/>
                      </a:ext>
                    </a:extLst>
                  </a:tr>
                </a:tbl>
              </a:graphicData>
            </a:graphic>
          </p:graphicFrame>
        </mc:Choice>
        <mc:Fallback xmlns="">
          <p:graphicFrame>
            <p:nvGraphicFramePr>
              <p:cNvPr id="3" name="内容占位符 4"/>
              <p:cNvGraphicFramePr>
                <a:graphicFrameLocks/>
              </p:cNvGraphicFramePr>
              <p:nvPr>
                <p:extLst>
                  <p:ext uri="{D42A27DB-BD31-4B8C-83A1-F6EECF244321}">
                    <p14:modId xmlns:p14="http://schemas.microsoft.com/office/powerpoint/2010/main" val="1983724460"/>
                  </p:ext>
                </p:extLst>
              </p:nvPr>
            </p:nvGraphicFramePr>
            <p:xfrm>
              <a:off x="119675" y="1052736"/>
              <a:ext cx="11952650" cy="5541397"/>
            </p:xfrm>
            <a:graphic>
              <a:graphicData uri="http://schemas.openxmlformats.org/drawingml/2006/table">
                <a:tbl>
                  <a:tblPr firstRow="1" bandRow="1">
                    <a:tableStyleId>{5C22544A-7EE6-4342-B048-85BDC9FD1C3A}</a:tableStyleId>
                  </a:tblPr>
                  <a:tblGrid>
                    <a:gridCol w="2231909">
                      <a:extLst>
                        <a:ext uri="{9D8B030D-6E8A-4147-A177-3AD203B41FA5}">
                          <a16:colId xmlns:a16="http://schemas.microsoft.com/office/drawing/2014/main" xmlns="" xmlns:a14="http://schemas.microsoft.com/office/drawing/2010/main" val="20000"/>
                        </a:ext>
                      </a:extLst>
                    </a:gridCol>
                    <a:gridCol w="5760640">
                      <a:extLst>
                        <a:ext uri="{9D8B030D-6E8A-4147-A177-3AD203B41FA5}">
                          <a16:colId xmlns:a16="http://schemas.microsoft.com/office/drawing/2014/main" xmlns="" xmlns:a14="http://schemas.microsoft.com/office/drawing/2010/main" val="20001"/>
                        </a:ext>
                      </a:extLst>
                    </a:gridCol>
                    <a:gridCol w="3960101"/>
                  </a:tblGrid>
                  <a:tr h="576063">
                    <a:tc>
                      <a:txBody>
                        <a:bodyPr/>
                        <a:lstStyle/>
                        <a:p>
                          <a:pPr algn="l"/>
                          <a:r>
                            <a:rPr lang="zh-CN" altLang="en-US" sz="1800" b="0" dirty="0" smtClean="0">
                              <a:solidFill>
                                <a:schemeClr val="bg1"/>
                              </a:solidFill>
                              <a:latin typeface="Microsoft YaHei" charset="-122"/>
                              <a:ea typeface="Microsoft YaHei" charset="-122"/>
                              <a:cs typeface="Microsoft YaHei" charset="-122"/>
                            </a:rPr>
                            <a:t>参数</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0"/>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C</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损失函数项的系数。默认：</a:t>
                          </a:r>
                          <a:r>
                            <a:rPr lang="en-US" altLang="zh-CN" sz="1800" b="0" kern="1200" dirty="0" smtClean="0">
                              <a:solidFill>
                                <a:schemeClr val="tx1"/>
                              </a:solidFill>
                              <a:latin typeface="Microsoft YaHei" charset="-122"/>
                              <a:ea typeface="Microsoft YaHei" charset="-122"/>
                              <a:cs typeface="Microsoft YaHei" charset="-122"/>
                            </a:rPr>
                            <a:t>1</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endParaRPr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1"/>
                      </a:ext>
                    </a:extLst>
                  </a:tr>
                  <a:tr h="704822">
                    <a:tc>
                      <a:txBody>
                        <a:bodyPr/>
                        <a:lstStyle/>
                        <a:p>
                          <a:pPr algn="l"/>
                          <a:r>
                            <a:rPr lang="en-US" altLang="zh-CN" sz="1800" b="0" i="1" dirty="0" smtClean="0">
                              <a:solidFill>
                                <a:schemeClr val="tx1"/>
                              </a:solidFill>
                              <a:latin typeface="Microsoft YaHei" charset="-122"/>
                              <a:ea typeface="Microsoft YaHei" charset="-122"/>
                              <a:cs typeface="Microsoft YaHei" charset="-122"/>
                            </a:rPr>
                            <a:t>kernel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核函数。支持</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‘linear’, ‘poly’, ‘</a:t>
                          </a:r>
                          <a:r>
                            <a:rPr lang="en-US"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‘sigmoid’, ‘precomputed’ or a callable. </a:t>
                          </a:r>
                          <a:r>
                            <a:rPr lang="zh-CN" altLang="en-US" sz="1800" b="0" i="0" u="none" strike="noStrike" cap="none" spc="0" baseline="0" dirty="0" smtClean="0">
                              <a:ln>
                                <a:noFill/>
                              </a:ln>
                              <a:solidFill>
                                <a:schemeClr val="dk1"/>
                              </a:solidFill>
                              <a:effectLst/>
                              <a:uFillTx/>
                              <a:latin typeface="+mn-lt"/>
                              <a:ea typeface="+mn-ea"/>
                              <a:cs typeface="+mn-cs"/>
                              <a:sym typeface="Times New Roman" panose="02020603050405020304"/>
                            </a:rPr>
                            <a:t>默认：</a:t>
                          </a:r>
                          <a:r>
                            <a:rPr lang="zh-CN" altLang="en-US" sz="1800" b="0" dirty="0" smtClean="0">
                              <a:latin typeface="Microsoft YaHei" charset="-122"/>
                              <a:ea typeface="Microsoft YaHei" charset="-122"/>
                              <a:cs typeface="Microsoft YaHei" charset="-122"/>
                            </a:rPr>
                            <a:t> </a:t>
                          </a:r>
                          <a:r>
                            <a:rPr lang="en-US" altLang="zh-CN" sz="1800" b="0" dirty="0" smtClean="0">
                              <a:latin typeface="Microsoft YaHei" charset="-122"/>
                              <a:ea typeface="Microsoft YaHei" charset="-122"/>
                              <a:cs typeface="Microsoft YaHei" charset="-122"/>
                            </a:rPr>
                            <a:t>‘</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en-US"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en-US" altLang="zh-CN" sz="1800" b="0" dirty="0" smtClean="0">
                              <a:latin typeface="Microsoft YaHei" charset="-122"/>
                              <a:ea typeface="Microsoft YaHei" charset="-122"/>
                              <a:cs typeface="Microsoft YaHei" charset="-122"/>
                            </a:rPr>
                            <a:t> </a:t>
                          </a:r>
                          <a:r>
                            <a:rPr lang="zh-CN" altLang="en-US" sz="1800" b="0" dirty="0" smtClean="0">
                              <a:latin typeface="Microsoft YaHei" charset="-122"/>
                              <a:ea typeface="Microsoft YaHei" charset="-122"/>
                              <a:cs typeface="Microsoft YaHei" charset="-122"/>
                            </a:rPr>
                            <a:t>。</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704822">
                    <a:tc>
                      <a:txBody>
                        <a:bodyPr/>
                        <a:lstStyle/>
                        <a:p>
                          <a:pPr algn="l"/>
                          <a:r>
                            <a:rPr lang="en-US" altLang="zh-CN" sz="1800" b="0" i="0" kern="1200" dirty="0" smtClean="0">
                              <a:solidFill>
                                <a:schemeClr val="tx1"/>
                              </a:solidFill>
                              <a:effectLst/>
                              <a:latin typeface="Microsoft YaHei" charset="-122"/>
                              <a:ea typeface="Microsoft YaHei" charset="-122"/>
                              <a:cs typeface="Microsoft YaHei" charset="-122"/>
                            </a:rPr>
                            <a:t>degree</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多项式核的多项式阶数</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2"/>
                      </a:ext>
                    </a:extLst>
                  </a:tr>
                  <a:tr h="480855">
                    <a:tc>
                      <a:txBody>
                        <a:bodyPr/>
                        <a:lstStyle/>
                        <a:p>
                          <a:pPr algn="l"/>
                          <a:r>
                            <a:rPr lang="en-US" altLang="zh-CN" sz="1800" b="0" i="0" kern="1200" dirty="0" smtClean="0">
                              <a:solidFill>
                                <a:schemeClr val="tx1"/>
                              </a:solidFill>
                              <a:effectLst/>
                              <a:latin typeface="Microsoft YaHei" charset="-122"/>
                              <a:ea typeface="Microsoft YaHei" charset="-122"/>
                              <a:cs typeface="Microsoft YaHei" charset="-122"/>
                            </a:rPr>
                            <a:t>gamma</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icrosoft YaHei" charset="-122"/>
                              <a:ea typeface="Microsoft YaHei" charset="-122"/>
                              <a:cs typeface="Microsoft YaHei" charset="-122"/>
                            </a:rPr>
                            <a:t>核函数（</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‘poly’, ‘</a:t>
                          </a:r>
                          <a:r>
                            <a:rPr lang="en-US" altLang="zh-CN" sz="1800" b="0" i="0" u="none" strike="noStrike" cap="none" spc="0" baseline="0" dirty="0" err="1" smtClean="0">
                              <a:ln>
                                <a:noFill/>
                              </a:ln>
                              <a:solidFill>
                                <a:schemeClr val="dk1"/>
                              </a:solidFill>
                              <a:effectLst/>
                              <a:uFillTx/>
                              <a:latin typeface="+mn-lt"/>
                              <a:ea typeface="+mn-ea"/>
                              <a:cs typeface="+mn-cs"/>
                              <a:sym typeface="Times New Roman" panose="02020603050405020304"/>
                            </a:rPr>
                            <a:t>rbf</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 ‘sigmoid’</a:t>
                          </a:r>
                          <a:r>
                            <a:rPr lang="zh-CN" altLang="en-US" sz="1800" b="0" i="0" kern="1200" dirty="0" smtClean="0">
                              <a:solidFill>
                                <a:schemeClr val="dk1"/>
                              </a:solidFill>
                              <a:effectLst/>
                              <a:latin typeface="Microsoft YaHei" charset="-122"/>
                              <a:ea typeface="Microsoft YaHei" charset="-122"/>
                              <a:cs typeface="Microsoft YaHei" charset="-122"/>
                            </a:rPr>
                            <a:t>）系数。</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3"/>
                          <a:stretch>
                            <a:fillRect l="-202000" t="-515190" r="-615" b="-541772"/>
                          </a:stretch>
                        </a:blipFill>
                      </a:tcPr>
                    </a:tc>
                    <a:extLst>
                      <a:ext uri="{0D108BD9-81ED-4DB2-BD59-A6C34878D82A}">
                        <a16:rowId xmlns:a16="http://schemas.microsoft.com/office/drawing/2014/main" xmlns="" xmlns:a14="http://schemas.microsoft.com/office/drawing/2010/main" val="10003"/>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coef0</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核函数（</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‘poly’ </a:t>
                          </a:r>
                          <a:r>
                            <a:rPr lang="zh-CN" altLang="en-US" sz="1800" b="0" i="0" u="none" strike="noStrike" cap="none" spc="0" baseline="0" dirty="0" smtClean="0">
                              <a:ln>
                                <a:noFill/>
                              </a:ln>
                              <a:solidFill>
                                <a:schemeClr val="dk1"/>
                              </a:solidFill>
                              <a:effectLst/>
                              <a:uFillTx/>
                              <a:latin typeface="+mn-lt"/>
                              <a:ea typeface="+mn-ea"/>
                              <a:cs typeface="+mn-cs"/>
                              <a:sym typeface="Times New Roman" panose="02020603050405020304"/>
                            </a:rPr>
                            <a:t>，</a:t>
                          </a:r>
                          <a:r>
                            <a:rPr lang="en-US" altLang="zh-CN" sz="1800" b="0" i="0" u="none" strike="noStrike" cap="none" spc="0" baseline="0" dirty="0" smtClean="0">
                              <a:ln>
                                <a:noFill/>
                              </a:ln>
                              <a:solidFill>
                                <a:schemeClr val="dk1"/>
                              </a:solidFill>
                              <a:effectLst/>
                              <a:uFillTx/>
                              <a:latin typeface="+mn-lt"/>
                              <a:ea typeface="+mn-ea"/>
                              <a:cs typeface="+mn-cs"/>
                              <a:sym typeface="Times New Roman" panose="02020603050405020304"/>
                            </a:rPr>
                            <a:t>‘sigmoid’</a:t>
                          </a:r>
                          <a:r>
                            <a:rPr lang="zh-CN" altLang="en-US" sz="1800" b="0" kern="1200" dirty="0" smtClean="0">
                              <a:solidFill>
                                <a:schemeClr val="tx1"/>
                              </a:solidFill>
                              <a:latin typeface="Microsoft YaHei" charset="-122"/>
                              <a:ea typeface="Microsoft YaHei" charset="-122"/>
                              <a:cs typeface="Microsoft YaHei" charset="-122"/>
                            </a:rPr>
                            <a:t>）参数。</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xmlns="" xmlns:a14="http://schemas.microsoft.com/office/drawing/2010/main" val="10004"/>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shrinking</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是否收缩</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r>
                  <a:tr h="6705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Microsoft YaHei" charset="-122"/>
                              <a:ea typeface="Microsoft YaHei" charset="-122"/>
                              <a:cs typeface="Microsoft YaHei" charset="-122"/>
                            </a:rPr>
                            <a:t>probability</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是否支持概率估计。</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支持概率估计会降低速度</a:t>
                          </a:r>
                          <a:r>
                            <a:rPr lang="zh-CN" altLang="en-US" sz="1800" b="0" kern="1200" dirty="0" smtClean="0">
                              <a:solidFill>
                                <a:schemeClr val="tx1"/>
                              </a:solidFill>
                              <a:latin typeface="Microsoft YaHei" charset="-122"/>
                              <a:ea typeface="Microsoft YaHei" charset="-122"/>
                              <a:cs typeface="Microsoft YaHei" charset="-122"/>
                            </a:rPr>
                            <a:t>，需在</a:t>
                          </a:r>
                          <a:r>
                            <a:rPr lang="zh-CN" altLang="en-US" sz="1800" b="0" kern="1200" dirty="0" smtClean="0">
                              <a:solidFill>
                                <a:schemeClr val="tx1"/>
                              </a:solidFill>
                              <a:latin typeface="Microsoft YaHei" charset="-122"/>
                              <a:ea typeface="Microsoft YaHei" charset="-122"/>
                              <a:cs typeface="Microsoft YaHei" charset="-122"/>
                            </a:rPr>
                            <a:t>模型训练（</a:t>
                          </a:r>
                          <a:r>
                            <a:rPr lang="en-US" altLang="zh-CN" sz="1800" b="0" kern="1200" dirty="0" smtClean="0">
                              <a:solidFill>
                                <a:schemeClr val="tx1"/>
                              </a:solidFill>
                              <a:latin typeface="Microsoft YaHei" charset="-122"/>
                              <a:ea typeface="Microsoft YaHei" charset="-122"/>
                              <a:cs typeface="Microsoft YaHei" charset="-122"/>
                            </a:rPr>
                            <a:t>fit</a:t>
                          </a:r>
                          <a:r>
                            <a:rPr lang="zh-CN" altLang="en-US" sz="1800" b="0" kern="1200" dirty="0" smtClean="0">
                              <a:solidFill>
                                <a:schemeClr val="tx1"/>
                              </a:solidFill>
                              <a:latin typeface="Microsoft YaHei" charset="-122"/>
                              <a:ea typeface="Microsoft YaHei" charset="-122"/>
                              <a:cs typeface="Microsoft YaHei" charset="-122"/>
                            </a:rPr>
                            <a:t>）之前设置。</a:t>
                          </a:r>
                        </a:p>
                      </a:txBody>
                      <a:tcPr marL="121920" marR="121920" marT="60960" marB="60960"/>
                    </a:tc>
                  </a:tr>
                  <a:tr h="480855">
                    <a:tc>
                      <a:txBody>
                        <a:bodyPr/>
                        <a:lstStyle/>
                        <a:p>
                          <a:pPr algn="l"/>
                          <a:r>
                            <a:rPr lang="en-US" altLang="zh-CN" sz="1800" b="0" i="0" kern="1200" dirty="0" err="1" smtClean="0">
                              <a:solidFill>
                                <a:schemeClr val="tx1"/>
                              </a:solidFill>
                              <a:effectLst/>
                              <a:latin typeface="Microsoft YaHei" charset="-122"/>
                              <a:ea typeface="Microsoft YaHei" charset="-122"/>
                              <a:cs typeface="Microsoft YaHei" charset="-122"/>
                            </a:rPr>
                            <a:t>tol</a:t>
                          </a:r>
                          <a:endParaRPr lang="zh-CN" altLang="en-US" sz="1800" b="0" i="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icrosoft YaHei" charset="-122"/>
                              <a:ea typeface="Microsoft YaHei" charset="-122"/>
                              <a:cs typeface="Microsoft YaHei" charset="-122"/>
                            </a:rPr>
                            <a:t>迭代终止判据的误差范围</a:t>
                          </a:r>
                          <a:r>
                            <a:rPr lang="zh-CN" altLang="en-US" sz="1800" b="0" dirty="0" smtClean="0">
                              <a:solidFill>
                                <a:schemeClr val="tx1"/>
                              </a:solidFill>
                              <a:latin typeface="Microsoft YaHei" charset="-122"/>
                              <a:ea typeface="Microsoft YaHei" charset="-122"/>
                              <a:cs typeface="Microsoft YaHei" charset="-122"/>
                            </a:rPr>
                            <a:t>。</a:t>
                          </a:r>
                          <a:r>
                            <a:rPr lang="zh-CN" altLang="en-US" sz="1800" b="0" kern="1200" dirty="0" smtClean="0">
                              <a:solidFill>
                                <a:schemeClr val="tx1"/>
                              </a:solidFill>
                              <a:latin typeface="Microsoft YaHei" charset="-122"/>
                              <a:ea typeface="Microsoft YaHei" charset="-122"/>
                              <a:cs typeface="Microsoft YaHei" charset="-122"/>
                            </a:rPr>
                            <a:t>默认</a:t>
                          </a:r>
                          <a:r>
                            <a:rPr lang="en-US" altLang="zh-CN" sz="1800" b="0" dirty="0" smtClean="0">
                              <a:solidFill>
                                <a:schemeClr val="tx1"/>
                              </a:solidFill>
                              <a:latin typeface="Microsoft YaHei" charset="-122"/>
                              <a:ea typeface="Microsoft YaHei" charset="-122"/>
                              <a:cs typeface="Microsoft YaHei" charset="-122"/>
                            </a:rPr>
                            <a:t>:</a:t>
                          </a:r>
                          <a:r>
                            <a:rPr lang="mr-IN" altLang="zh-CN" sz="1800" b="0" i="0" kern="1200" dirty="0" smtClean="0">
                              <a:solidFill>
                                <a:schemeClr val="tx1"/>
                              </a:solidFill>
                              <a:effectLst/>
                              <a:latin typeface="Microsoft YaHei" charset="-122"/>
                              <a:ea typeface="Microsoft YaHei" charset="-122"/>
                              <a:cs typeface="Microsoft YaHei" charset="-122"/>
                            </a:rPr>
                            <a:t>1e-</a:t>
                          </a:r>
                          <a:r>
                            <a:rPr lang="en-US" altLang="zh-CN" sz="1800" b="0" i="0" kern="1200" dirty="0" smtClean="0">
                              <a:solidFill>
                                <a:schemeClr val="tx1"/>
                              </a:solidFill>
                              <a:effectLst/>
                              <a:latin typeface="Microsoft YaHei" charset="-122"/>
                              <a:ea typeface="Microsoft YaHei" charset="-122"/>
                              <a:cs typeface="Microsoft YaHei" charset="-122"/>
                            </a:rPr>
                            <a:t>3</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cap="none" spc="0" baseline="0" dirty="0" err="1" smtClean="0">
                              <a:ln>
                                <a:noFill/>
                              </a:ln>
                              <a:solidFill>
                                <a:schemeClr val="tx1"/>
                              </a:solidFill>
                              <a:effectLst/>
                              <a:uFillTx/>
                              <a:latin typeface="Microsoft YaHei" charset="-122"/>
                              <a:ea typeface="Microsoft YaHei" charset="-122"/>
                              <a:cs typeface="Microsoft YaHei" charset="-122"/>
                              <a:sym typeface="Times New Roman" panose="02020603050405020304"/>
                            </a:rPr>
                            <a:t>cache_size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tx1"/>
                              </a:solidFill>
                              <a:latin typeface="Microsoft YaHei" charset="-122"/>
                              <a:ea typeface="Microsoft YaHei" charset="-122"/>
                              <a:cs typeface="Microsoft YaHei" charset="-122"/>
                            </a:rPr>
                            <a:t>核的</a:t>
                          </a:r>
                          <a:r>
                            <a:rPr lang="en-US" altLang="zh-CN" sz="1800" b="0" kern="1200" dirty="0" smtClean="0">
                              <a:solidFill>
                                <a:schemeClr val="tx1"/>
                              </a:solidFill>
                              <a:latin typeface="Microsoft YaHei" charset="-122"/>
                              <a:ea typeface="Microsoft YaHei" charset="-122"/>
                              <a:cs typeface="Microsoft YaHei" charset="-122"/>
                            </a:rPr>
                            <a:t>cache</a:t>
                          </a:r>
                          <a:r>
                            <a:rPr lang="zh-CN" altLang="en-US" sz="1800" b="0" kern="1200" dirty="0" smtClean="0">
                              <a:solidFill>
                                <a:schemeClr val="tx1"/>
                              </a:solidFill>
                              <a:latin typeface="Microsoft YaHei" charset="-122"/>
                              <a:ea typeface="Microsoft YaHei" charset="-122"/>
                              <a:cs typeface="Microsoft YaHei" charset="-122"/>
                            </a:rPr>
                            <a:t>的大小（单位：</a:t>
                          </a:r>
                          <a:r>
                            <a:rPr lang="en-US" altLang="zh-CN" sz="1800" b="0" kern="1200" dirty="0" smtClean="0">
                              <a:solidFill>
                                <a:schemeClr val="tx1"/>
                              </a:solidFill>
                              <a:latin typeface="Microsoft YaHei" charset="-122"/>
                              <a:ea typeface="Microsoft YaHei" charset="-122"/>
                              <a:cs typeface="Microsoft YaHei" charset="-122"/>
                            </a:rPr>
                            <a:t>MB</a:t>
                          </a:r>
                          <a:r>
                            <a:rPr lang="zh-CN" altLang="en-US" sz="1800" b="0" kern="1200" dirty="0" smtClean="0">
                              <a:solidFill>
                                <a:schemeClr val="tx1"/>
                              </a:solidFill>
                              <a:latin typeface="Microsoft YaHei" charset="-122"/>
                              <a:ea typeface="Microsoft YaHei" charset="-122"/>
                              <a:cs typeface="Microsoft YaHei" charset="-122"/>
                            </a:rPr>
                            <a:t>）</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r>
                </a:tbl>
              </a:graphicData>
            </a:graphic>
          </p:graphicFrame>
        </mc:Fallback>
      </mc:AlternateContent>
    </p:spTree>
    <p:extLst>
      <p:ext uri="{BB962C8B-B14F-4D97-AF65-F5344CB8AC3E}">
        <p14:creationId xmlns:p14="http://schemas.microsoft.com/office/powerpoint/2010/main" val="1107087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sz="quarter" idx="10"/>
          </p:nvPr>
        </p:nvSpPr>
        <p:spPr/>
        <p:txBody>
          <a:bodyPr>
            <a:noAutofit/>
          </a:bodyPr>
          <a:lstStyle/>
          <a:p>
            <a:r>
              <a:rPr lang="en-US" altLang="zh-CN" dirty="0">
                <a:solidFill>
                  <a:schemeClr val="tx1"/>
                </a:solidFill>
                <a:latin typeface="Microsoft YaHei" charset="-122"/>
                <a:ea typeface="Microsoft YaHei" charset="-122"/>
                <a:cs typeface="Microsoft YaHei" charset="-122"/>
              </a:rPr>
              <a:t>SVC</a:t>
            </a:r>
            <a:r>
              <a:rPr lang="zh-CN" altLang="en-US" dirty="0">
                <a:solidFill>
                  <a:schemeClr val="tx1"/>
                </a:solidFill>
              </a:rPr>
              <a:t>的参数</a:t>
            </a:r>
            <a:endParaRPr kumimoji="1" lang="zh-CN" altLang="en-US" dirty="0"/>
          </a:p>
        </p:txBody>
      </p:sp>
      <p:sp>
        <p:nvSpPr>
          <p:cNvPr id="4" name="标题 3"/>
          <p:cNvSpPr>
            <a:spLocks noGrp="1"/>
          </p:cNvSpPr>
          <p:nvPr>
            <p:ph type="title"/>
          </p:nvPr>
        </p:nvSpPr>
        <p:spPr/>
        <p:txBody>
          <a:bodyPr/>
          <a:lstStyle/>
          <a:p>
            <a:endParaRPr kumimoji="1" lang="zh-CN" altLang="en-US"/>
          </a:p>
        </p:txBody>
      </p:sp>
      <p:graphicFrame>
        <p:nvGraphicFramePr>
          <p:cNvPr id="3" name="内容占位符 4"/>
          <p:cNvGraphicFramePr>
            <a:graphicFrameLocks/>
          </p:cNvGraphicFramePr>
          <p:nvPr/>
        </p:nvGraphicFramePr>
        <p:xfrm>
          <a:off x="239350" y="1340768"/>
          <a:ext cx="11617290" cy="5136290"/>
        </p:xfrm>
        <a:graphic>
          <a:graphicData uri="http://schemas.openxmlformats.org/drawingml/2006/table">
            <a:tbl>
              <a:tblPr firstRow="1" bandRow="1">
                <a:tableStyleId>{5C22544A-7EE6-4342-B048-85BDC9FD1C3A}</a:tableStyleId>
              </a:tblPr>
              <a:tblGrid>
                <a:gridCol w="3336370">
                  <a:extLst>
                    <a:ext uri="{9D8B030D-6E8A-4147-A177-3AD203B41FA5}">
                      <a16:colId xmlns:a16="http://schemas.microsoft.com/office/drawing/2014/main" val="20000"/>
                    </a:ext>
                  </a:extLst>
                </a:gridCol>
                <a:gridCol w="5112568">
                  <a:extLst>
                    <a:ext uri="{9D8B030D-6E8A-4147-A177-3AD203B41FA5}">
                      <a16:colId xmlns:a16="http://schemas.microsoft.com/office/drawing/2014/main" val="20001"/>
                    </a:ext>
                  </a:extLst>
                </a:gridCol>
                <a:gridCol w="3168352">
                  <a:extLst>
                    <a:ext uri="{9D8B030D-6E8A-4147-A177-3AD203B41FA5}">
                      <a16:colId xmlns:a16="http://schemas.microsoft.com/office/drawing/2014/main" val="20002"/>
                    </a:ext>
                  </a:extLst>
                </a:gridCol>
              </a:tblGrid>
              <a:tr h="576063">
                <a:tc>
                  <a:txBody>
                    <a:bodyPr/>
                    <a:lstStyle/>
                    <a:p>
                      <a:pPr algn="l"/>
                      <a:r>
                        <a:rPr lang="zh-CN" altLang="en-US" sz="1800" b="0" dirty="0">
                          <a:solidFill>
                            <a:schemeClr val="bg1"/>
                          </a:solidFill>
                          <a:latin typeface="Microsoft YaHei" charset="-122"/>
                          <a:ea typeface="Microsoft YaHei" charset="-122"/>
                          <a:cs typeface="Microsoft YaHei" charset="-122"/>
                        </a:rPr>
                        <a:t>参数</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说明</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备注</a:t>
                      </a:r>
                    </a:p>
                  </a:txBody>
                  <a:tcPr marL="121920" marR="121920" marT="60960" marB="60960"/>
                </a:tc>
                <a:extLst>
                  <a:ext uri="{0D108BD9-81ED-4DB2-BD59-A6C34878D82A}">
                    <a16:rowId xmlns:a16="http://schemas.microsoft.com/office/drawing/2014/main" val="10000"/>
                  </a:ext>
                </a:extLst>
              </a:tr>
              <a:tr h="4808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err="1">
                          <a:solidFill>
                            <a:schemeClr val="tx1"/>
                          </a:solidFill>
                          <a:effectLst/>
                          <a:latin typeface="Microsoft YaHei" charset="-122"/>
                          <a:ea typeface="Microsoft YaHei" charset="-122"/>
                          <a:cs typeface="Microsoft YaHei" charset="-122"/>
                        </a:rPr>
                        <a:t>class_weight</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不同类别样本的权重，用户指定每类样本权重或</a:t>
                      </a:r>
                      <a:r>
                        <a:rPr lang="en-US" altLang="zh-CN" sz="1800" b="0" i="0" kern="1200" dirty="0">
                          <a:solidFill>
                            <a:schemeClr val="tx1"/>
                          </a:solidFill>
                          <a:effectLst/>
                          <a:latin typeface="Microsoft YaHei" charset="-122"/>
                          <a:ea typeface="Microsoft YaHei" charset="-122"/>
                          <a:cs typeface="Microsoft YaHei" charset="-122"/>
                        </a:rPr>
                        <a:t>‘balanced’</a:t>
                      </a:r>
                      <a:r>
                        <a:rPr lang="zh-CN" altLang="en-US" sz="1800" b="0" i="0" kern="1200" dirty="0">
                          <a:solidFill>
                            <a:schemeClr val="tx1"/>
                          </a:solidFill>
                          <a:effectLst/>
                          <a:latin typeface="Microsoft YaHei" charset="-122"/>
                          <a:ea typeface="Microsoft YaHei" charset="-122"/>
                          <a:cs typeface="Microsoft YaHei" charset="-122"/>
                        </a:rPr>
                        <a:t>（每类样本权重与该类样本出现比例成反比）。</a:t>
                      </a:r>
                      <a:r>
                        <a:rPr lang="zh-CN" altLang="en-US" sz="1800" b="0" kern="1200" dirty="0">
                          <a:solidFill>
                            <a:schemeClr val="tx1"/>
                          </a:solidFill>
                          <a:latin typeface="Microsoft YaHei" charset="-122"/>
                          <a:ea typeface="Microsoft YaHei" charset="-122"/>
                          <a:cs typeface="Microsoft YaHei" charset="-122"/>
                        </a:rPr>
                        <a:t>缺省：</a:t>
                      </a:r>
                      <a:r>
                        <a:rPr lang="en-US" altLang="zh-CN" sz="1800" b="0" i="0" kern="1200" dirty="0">
                          <a:solidFill>
                            <a:schemeClr val="tx1"/>
                          </a:solidFill>
                          <a:effectLst/>
                          <a:latin typeface="Microsoft YaHei" charset="-122"/>
                          <a:ea typeface="Microsoft YaHei" charset="-122"/>
                          <a:cs typeface="Microsoft YaHei" charset="-122"/>
                        </a:rPr>
                        <a:t>None</a:t>
                      </a: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tx1"/>
                          </a:solidFill>
                          <a:latin typeface="Microsoft YaHei" charset="-122"/>
                          <a:ea typeface="Microsoft YaHei" charset="-122"/>
                          <a:cs typeface="Microsoft YaHei" charset="-122"/>
                        </a:rPr>
                        <a:t>在损失计算中，对不同类别的样本施加相应的权重。</a:t>
                      </a:r>
                    </a:p>
                  </a:txBody>
                  <a:tcPr marL="121920" marR="121920" marT="60960" marB="60960"/>
                </a:tc>
                <a:extLst>
                  <a:ext uri="{0D108BD9-81ED-4DB2-BD59-A6C34878D82A}">
                    <a16:rowId xmlns:a16="http://schemas.microsoft.com/office/drawing/2014/main" val="10001"/>
                  </a:ext>
                </a:extLst>
              </a:tr>
              <a:tr h="5775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tx1"/>
                          </a:solidFill>
                          <a:effectLst/>
                          <a:latin typeface="Microsoft YaHei" charset="-122"/>
                          <a:ea typeface="Microsoft YaHei" charset="-122"/>
                          <a:cs typeface="Microsoft YaHei" charset="-122"/>
                        </a:rPr>
                        <a:t>verbose</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a:solidFill>
                            <a:schemeClr val="tx1"/>
                          </a:solidFill>
                          <a:latin typeface="Microsoft YaHei" charset="-122"/>
                          <a:ea typeface="Microsoft YaHei" charset="-122"/>
                          <a:cs typeface="Microsoft YaHei" charset="-122"/>
                        </a:rPr>
                        <a:t>是否详细输出</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kern="120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4"/>
                  </a:ext>
                </a:extLst>
              </a:tr>
              <a:tr h="772160">
                <a:tc>
                  <a:txBody>
                    <a:bodyPr/>
                    <a:lstStyle/>
                    <a:p>
                      <a:pPr algn="l"/>
                      <a:r>
                        <a:rPr lang="en-US" altLang="zh-CN" sz="1800" b="0" i="0" kern="1200" dirty="0" err="1">
                          <a:solidFill>
                            <a:schemeClr val="tx1"/>
                          </a:solidFill>
                          <a:effectLst/>
                          <a:latin typeface="Microsoft YaHei" charset="-122"/>
                          <a:ea typeface="Microsoft YaHei" charset="-122"/>
                          <a:cs typeface="Microsoft YaHei" charset="-122"/>
                        </a:rPr>
                        <a:t>max_iter</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a:solidFill>
                            <a:schemeClr val="tx1"/>
                          </a:solidFill>
                          <a:latin typeface="Microsoft YaHei" charset="-122"/>
                          <a:ea typeface="Microsoft YaHei" charset="-122"/>
                          <a:cs typeface="Microsoft YaHei" charset="-122"/>
                        </a:rPr>
                        <a:t>最大迭代次数</a:t>
                      </a:r>
                      <a:r>
                        <a:rPr lang="zh-CN" altLang="en-US" sz="1800" b="0" i="0" kern="1200" dirty="0">
                          <a:solidFill>
                            <a:schemeClr val="tx1"/>
                          </a:solidFill>
                          <a:effectLst/>
                          <a:latin typeface="Microsoft YaHei" charset="-122"/>
                          <a:ea typeface="Microsoft YaHei" charset="-122"/>
                          <a:cs typeface="Microsoft YaHei" charset="-122"/>
                        </a:rPr>
                        <a:t>。缺省：</a:t>
                      </a:r>
                      <a:r>
                        <a:rPr lang="en-US" altLang="zh-CN" sz="1800" b="0" i="0" kern="1200" dirty="0">
                          <a:solidFill>
                            <a:schemeClr val="tx1"/>
                          </a:solidFill>
                          <a:effectLst/>
                          <a:latin typeface="Microsoft YaHei" charset="-122"/>
                          <a:ea typeface="Microsoft YaHei" charset="-122"/>
                          <a:cs typeface="Microsoft YaHei" charset="-122"/>
                        </a:rPr>
                        <a:t>-1</a:t>
                      </a:r>
                      <a:r>
                        <a:rPr lang="zh-CN" altLang="en-US" sz="1800" b="0" i="0" kern="1200" dirty="0">
                          <a:solidFill>
                            <a:schemeClr val="tx1"/>
                          </a:solidFill>
                          <a:effectLst/>
                          <a:latin typeface="Microsoft YaHei" charset="-122"/>
                          <a:ea typeface="Microsoft YaHei" charset="-122"/>
                          <a:cs typeface="Microsoft YaHei" charset="-122"/>
                        </a:rPr>
                        <a:t>，没有限制</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6"/>
                  </a:ext>
                </a:extLst>
              </a:tr>
              <a:tr h="772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cap="none" spc="0" baseline="0" dirty="0" err="1">
                          <a:ln>
                            <a:noFill/>
                          </a:ln>
                          <a:solidFill>
                            <a:schemeClr val="tx1"/>
                          </a:solidFill>
                          <a:effectLst/>
                          <a:uFillTx/>
                          <a:latin typeface="Microsoft YaHei" charset="-122"/>
                          <a:ea typeface="Microsoft YaHei" charset="-122"/>
                          <a:cs typeface="Microsoft YaHei" charset="-122"/>
                          <a:sym typeface="Times New Roman" panose="02020603050405020304"/>
                        </a:rPr>
                        <a:t>decision_function_shape</a:t>
                      </a:r>
                      <a:endParaRPr lang="zh-CN" altLang="en-US" sz="1800" b="0" i="0"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kern="1200" dirty="0">
                          <a:solidFill>
                            <a:schemeClr val="tx1"/>
                          </a:solidFill>
                          <a:latin typeface="Microsoft YaHei" charset="-122"/>
                          <a:ea typeface="Microsoft YaHei" charset="-122"/>
                          <a:cs typeface="Microsoft YaHei" charset="-122"/>
                        </a:rPr>
                        <a:t>决策函数的形式，可为</a:t>
                      </a:r>
                      <a:r>
                        <a:rPr lang="mr-IN"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mr-IN"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ovo</a:t>
                      </a:r>
                      <a:r>
                        <a:rPr lang="mr-IN"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 ‘</a:t>
                      </a:r>
                      <a:r>
                        <a:rPr lang="mr-IN"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ovr</a:t>
                      </a:r>
                      <a:r>
                        <a:rPr lang="mr-IN"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kern="1200" dirty="0">
                          <a:solidFill>
                            <a:schemeClr val="tx1"/>
                          </a:solidFill>
                          <a:effectLst/>
                          <a:latin typeface="Microsoft YaHei" charset="-122"/>
                          <a:ea typeface="Microsoft YaHei" charset="-122"/>
                          <a:cs typeface="Microsoft YaHei" charset="-122"/>
                        </a:rPr>
                        <a:t>。</a:t>
                      </a:r>
                      <a:r>
                        <a:rPr lang="it-IT" altLang="zh-CN" sz="1800" b="0" i="0" kern="1200" dirty="0">
                          <a:solidFill>
                            <a:schemeClr val="tx1"/>
                          </a:solidFill>
                          <a:effectLst/>
                          <a:latin typeface="Microsoft YaHei" charset="-122"/>
                          <a:ea typeface="Microsoft YaHei" charset="-122"/>
                          <a:cs typeface="Microsoft YaHei" charset="-122"/>
                        </a:rPr>
                        <a:t>‘</a:t>
                      </a:r>
                      <a:r>
                        <a:rPr lang="it-IT" altLang="zh-CN" sz="1800" b="0" i="0" kern="1200" dirty="0" err="1">
                          <a:solidFill>
                            <a:schemeClr val="tx1"/>
                          </a:solidFill>
                          <a:effectLst/>
                          <a:latin typeface="Microsoft YaHei" charset="-122"/>
                          <a:ea typeface="Microsoft YaHei" charset="-122"/>
                          <a:cs typeface="Microsoft YaHei" charset="-122"/>
                        </a:rPr>
                        <a:t>ovr</a:t>
                      </a:r>
                      <a:r>
                        <a:rPr lang="it-IT" altLang="zh-CN" sz="1800" b="0" i="0" kern="1200" dirty="0">
                          <a:solidFill>
                            <a:schemeClr val="tx1"/>
                          </a:solidFill>
                          <a:effectLst/>
                          <a:latin typeface="Microsoft YaHei" charset="-122"/>
                          <a:ea typeface="Microsoft YaHei" charset="-122"/>
                          <a:cs typeface="Microsoft YaHei" charset="-122"/>
                        </a:rPr>
                        <a:t>’</a:t>
                      </a:r>
                      <a:r>
                        <a:rPr lang="zh-CN" altLang="en-US" sz="1800" b="0" i="0" kern="1200" dirty="0">
                          <a:solidFill>
                            <a:schemeClr val="tx1"/>
                          </a:solidFill>
                          <a:effectLst/>
                          <a:latin typeface="Microsoft YaHei" charset="-122"/>
                          <a:ea typeface="Microsoft YaHei" charset="-122"/>
                          <a:cs typeface="Microsoft YaHei" charset="-122"/>
                        </a:rPr>
                        <a:t>为</a:t>
                      </a:r>
                      <a:r>
                        <a:rPr lang="en-US" altLang="zh-CN" sz="1800" b="0" i="0" kern="1200" dirty="0">
                          <a:solidFill>
                            <a:schemeClr val="tx1"/>
                          </a:solidFill>
                          <a:effectLst/>
                          <a:latin typeface="Microsoft YaHei" charset="-122"/>
                          <a:ea typeface="Microsoft YaHei" charset="-122"/>
                          <a:cs typeface="Microsoft YaHei" charset="-122"/>
                        </a:rPr>
                        <a:t>1</a:t>
                      </a:r>
                      <a:r>
                        <a:rPr lang="zh-CN" altLang="en-US" sz="1800" b="0" i="0" kern="1200" dirty="0">
                          <a:solidFill>
                            <a:schemeClr val="tx1"/>
                          </a:solidFill>
                          <a:effectLst/>
                          <a:latin typeface="Microsoft YaHei" charset="-122"/>
                          <a:ea typeface="Microsoft YaHei" charset="-122"/>
                          <a:cs typeface="Microsoft YaHei" charset="-122"/>
                        </a:rPr>
                        <a:t>对多，将多类分类转化为多个两类分类问题。</a:t>
                      </a:r>
                      <a:r>
                        <a:rPr lang="it-IT"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en-US"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ovo</a:t>
                      </a:r>
                      <a:r>
                        <a:rPr lang="it-IT"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a:t>
                      </a:r>
                      <a:r>
                        <a:rPr lang="zh-CN" altLang="en-US"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为</a:t>
                      </a:r>
                      <a:r>
                        <a:rPr lang="en-US"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libsvm</a:t>
                      </a:r>
                      <a:r>
                        <a:rPr lang="zh-CN" altLang="en-US"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原始决策函数形式，</a:t>
                      </a:r>
                      <a:r>
                        <a:rPr lang="en-US"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1</a:t>
                      </a:r>
                      <a:r>
                        <a:rPr lang="zh-CN" altLang="en-US"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对</a:t>
                      </a:r>
                      <a:r>
                        <a:rPr lang="en-US"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1</a:t>
                      </a:r>
                      <a:r>
                        <a:rPr lang="zh-CN" altLang="en-US"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，每两个类之间有一个分类面</a:t>
                      </a:r>
                      <a:r>
                        <a:rPr lang="zh-CN" altLang="en-US" sz="1800" b="0" i="0" kern="1200" dirty="0">
                          <a:solidFill>
                            <a:schemeClr val="tx1"/>
                          </a:solidFill>
                          <a:effectLst/>
                          <a:latin typeface="Microsoft YaHei" charset="-122"/>
                          <a:ea typeface="Microsoft YaHei" charset="-122"/>
                          <a:cs typeface="Microsoft YaHei" charset="-122"/>
                        </a:rPr>
                        <a:t>。缺省：</a:t>
                      </a:r>
                      <a:r>
                        <a:rPr lang="it-IT" altLang="zh-CN" sz="1800" b="0" i="0" kern="1200" dirty="0">
                          <a:solidFill>
                            <a:schemeClr val="tx1"/>
                          </a:solidFill>
                          <a:effectLst/>
                          <a:latin typeface="Microsoft YaHei" charset="-122"/>
                          <a:ea typeface="Microsoft YaHei" charset="-122"/>
                          <a:cs typeface="Microsoft YaHei" charset="-122"/>
                        </a:rPr>
                        <a:t>‘</a:t>
                      </a:r>
                      <a:r>
                        <a:rPr lang="it-IT" altLang="zh-CN" sz="1800" b="0" i="0" kern="1200" dirty="0" err="1">
                          <a:solidFill>
                            <a:schemeClr val="tx1"/>
                          </a:solidFill>
                          <a:effectLst/>
                          <a:latin typeface="Microsoft YaHei" charset="-122"/>
                          <a:ea typeface="Microsoft YaHei" charset="-122"/>
                          <a:cs typeface="Microsoft YaHei" charset="-122"/>
                        </a:rPr>
                        <a:t>ovr</a:t>
                      </a:r>
                      <a:r>
                        <a:rPr lang="it-IT" altLang="zh-CN" sz="1800" b="0" i="0" kern="1200" dirty="0">
                          <a:solidFill>
                            <a:schemeClr val="tx1"/>
                          </a:solidFill>
                          <a:effectLst/>
                          <a:latin typeface="Microsoft YaHei" charset="-122"/>
                          <a:ea typeface="Microsoft YaHei" charset="-122"/>
                          <a:cs typeface="Microsoft YaHei" charset="-122"/>
                        </a:rPr>
                        <a:t>’</a:t>
                      </a:r>
                      <a:endParaRPr lang="zh-CN" altLang="en-US" sz="1800" b="1" kern="12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5"/>
                  </a:ext>
                </a:extLst>
              </a:tr>
              <a:tr h="772160">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r>
                        <a:rPr lang="en-US" altLang="zh-CN" sz="1800" b="0" dirty="0" err="1">
                          <a:solidFill>
                            <a:schemeClr val="tx1"/>
                          </a:solidFill>
                          <a:latin typeface="Microsoft YaHei" charset="-122"/>
                          <a:ea typeface="Microsoft YaHei" charset="-122"/>
                          <a:cs typeface="Microsoft YaHei" charset="-122"/>
                        </a:rPr>
                        <a:t>random_state</a:t>
                      </a:r>
                      <a:endParaRPr lang="en-US" altLang="zh-CN"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r>
                        <a:rPr lang="zh-CN" altLang="en-US" sz="1800" dirty="0">
                          <a:solidFill>
                            <a:schemeClr val="tx1"/>
                          </a:solidFill>
                          <a:latin typeface="Microsoft YaHei" charset="-122"/>
                          <a:ea typeface="Microsoft YaHei" charset="-122"/>
                          <a:cs typeface="Microsoft YaHei" charset="-122"/>
                        </a:rPr>
                        <a:t>随机种子。如果随机种子相同，每次洗牌得到的结果一样。可设置为某个整数。</a:t>
                      </a:r>
                      <a:endParaRPr lang="en-US" altLang="zh-CN" sz="180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用于概率估计的数据重排时的伪随机数生成器的种子</a:t>
                      </a:r>
                    </a:p>
                  </a:txBody>
                  <a:tcPr marL="121920" marR="121920" marT="60960" marB="6096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624389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kumimoji="1" lang="en-US" altLang="zh-CN" dirty="0"/>
              <a:t>SVC</a:t>
            </a:r>
            <a:r>
              <a:rPr kumimoji="1" lang="zh-CN" altLang="en-US" dirty="0"/>
              <a:t>的属性</a:t>
            </a:r>
          </a:p>
        </p:txBody>
      </p:sp>
      <mc:AlternateContent xmlns:mc="http://schemas.openxmlformats.org/markup-compatibility/2006" xmlns:a14="http://schemas.microsoft.com/office/drawing/2010/main">
        <mc:Choice Requires="a14">
          <p:graphicFrame>
            <p:nvGraphicFramePr>
              <p:cNvPr id="4" name="内容占位符 4"/>
              <p:cNvGraphicFramePr>
                <a:graphicFrameLocks/>
              </p:cNvGraphicFramePr>
              <p:nvPr/>
            </p:nvGraphicFramePr>
            <p:xfrm>
              <a:off x="768795" y="1916832"/>
              <a:ext cx="11166240" cy="3215640"/>
            </p:xfrm>
            <a:graphic>
              <a:graphicData uri="http://schemas.openxmlformats.org/drawingml/2006/table">
                <a:tbl>
                  <a:tblPr firstRow="1" bandRow="1">
                    <a:tableStyleId>{5C22544A-7EE6-4342-B048-85BDC9FD1C3A}</a:tableStyleId>
                  </a:tblPr>
                  <a:tblGrid>
                    <a:gridCol w="2231644">
                      <a:extLst>
                        <a:ext uri="{9D8B030D-6E8A-4147-A177-3AD203B41FA5}">
                          <a16:colId xmlns:a16="http://schemas.microsoft.com/office/drawing/2014/main" val="20000"/>
                        </a:ext>
                      </a:extLst>
                    </a:gridCol>
                    <a:gridCol w="4793901">
                      <a:extLst>
                        <a:ext uri="{9D8B030D-6E8A-4147-A177-3AD203B41FA5}">
                          <a16:colId xmlns:a16="http://schemas.microsoft.com/office/drawing/2014/main" val="20001"/>
                        </a:ext>
                      </a:extLst>
                    </a:gridCol>
                    <a:gridCol w="4140695">
                      <a:extLst>
                        <a:ext uri="{9D8B030D-6E8A-4147-A177-3AD203B41FA5}">
                          <a16:colId xmlns:a16="http://schemas.microsoft.com/office/drawing/2014/main" val="20002"/>
                        </a:ext>
                      </a:extLst>
                    </a:gridCol>
                  </a:tblGrid>
                  <a:tr h="347013">
                    <a:tc>
                      <a:txBody>
                        <a:bodyPr/>
                        <a:lstStyle/>
                        <a:p>
                          <a:pPr algn="l"/>
                          <a:r>
                            <a:rPr lang="zh-CN" altLang="en-US" sz="1800" b="0" dirty="0">
                              <a:solidFill>
                                <a:schemeClr val="bg1"/>
                              </a:solidFill>
                              <a:latin typeface="Microsoft YaHei" charset="-122"/>
                              <a:ea typeface="Microsoft YaHei" charset="-122"/>
                              <a:cs typeface="Microsoft YaHei" charset="-122"/>
                            </a:rPr>
                            <a:t>属性</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说明</a:t>
                          </a:r>
                        </a:p>
                      </a:txBody>
                      <a:tcPr marL="121920" marR="121920" marT="60960" marB="60960"/>
                    </a:tc>
                    <a:tc>
                      <a:txBody>
                        <a:bodyPr/>
                        <a:lstStyle/>
                        <a:p>
                          <a:pPr algn="l"/>
                          <a:r>
                            <a:rPr lang="zh-CN" altLang="en-US" sz="1800" b="0" dirty="0">
                              <a:latin typeface="Microsoft YaHei" charset="-122"/>
                              <a:ea typeface="Microsoft YaHei" charset="-122"/>
                              <a:cs typeface="Microsoft YaHei" charset="-122"/>
                            </a:rPr>
                            <a:t>备注</a:t>
                          </a:r>
                        </a:p>
                      </a:txBody>
                      <a:tcPr marL="121920" marR="121920" marT="60960" marB="60960"/>
                    </a:tc>
                    <a:extLst>
                      <a:ext uri="{0D108BD9-81ED-4DB2-BD59-A6C34878D82A}">
                        <a16:rowId xmlns:a16="http://schemas.microsoft.com/office/drawing/2014/main" val="10000"/>
                      </a:ext>
                    </a:extLst>
                  </a:tr>
                  <a:tr h="614601">
                    <a:tc>
                      <a:txBody>
                        <a:bodyPr/>
                        <a:lstStyle/>
                        <a:p>
                          <a:pPr algn="l"/>
                          <a:r>
                            <a:rPr lang="pl-PL" altLang="zh-CN" sz="1800" b="0" dirty="0" err="1">
                              <a:solidFill>
                                <a:schemeClr val="tx1"/>
                              </a:solidFill>
                              <a:latin typeface="Microsoft YaHei" charset="-122"/>
                              <a:ea typeface="Microsoft YaHei" charset="-122"/>
                              <a:cs typeface="Microsoft YaHei" charset="-122"/>
                            </a:rPr>
                            <a:t>coef</a:t>
                          </a:r>
                          <a:r>
                            <a:rPr lang="pl-PL" altLang="zh-CN" sz="1800" b="0" dirty="0">
                              <a:solidFill>
                                <a:schemeClr val="tx1"/>
                              </a:solidFill>
                              <a:latin typeface="Microsoft YaHei" charset="-122"/>
                              <a:ea typeface="Microsoft YaHei" charset="-122"/>
                              <a:cs typeface="Microsoft YaHei" charset="-122"/>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a:solidFill>
                                <a:schemeClr val="tx1"/>
                              </a:solidFill>
                              <a:latin typeface="Microsoft YaHei" charset="-122"/>
                              <a:ea typeface="Microsoft YaHei" charset="-122"/>
                              <a:cs typeface="Microsoft YaHei" charset="-122"/>
                            </a:rPr>
                            <a:t>原问题的系数</a:t>
                          </a:r>
                          <a:r>
                            <a:rPr kumimoji="1" lang="en-US" altLang="zh-CN" sz="1800" b="0" dirty="0">
                              <a:solidFill>
                                <a:schemeClr val="tx1"/>
                              </a:solidFill>
                              <a:latin typeface="Microsoft YaHei" charset="-122"/>
                              <a:ea typeface="Microsoft YaHei" charset="-122"/>
                              <a:cs typeface="Microsoft YaHei" charset="-122"/>
                            </a:rPr>
                            <a:t>/</a:t>
                          </a:r>
                          <a:r>
                            <a:rPr kumimoji="1" lang="zh-CN" altLang="en-US" sz="1800" b="0" dirty="0">
                              <a:solidFill>
                                <a:schemeClr val="tx1"/>
                              </a:solidFill>
                              <a:latin typeface="Microsoft YaHei" charset="-122"/>
                              <a:ea typeface="Microsoft YaHei" charset="-122"/>
                              <a:cs typeface="Microsoft YaHei" charset="-122"/>
                            </a:rPr>
                            <a:t>权重（线性核有效），与特征维数相同。</a:t>
                          </a:r>
                          <a:endParaRPr kumimoji="1" lang="en-US" altLang="zh-CN"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endParaRPr kumimoji="1" lang="en-US" altLang="zh-CN"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1"/>
                      </a:ext>
                    </a:extLst>
                  </a:tr>
                  <a:tr h="429768">
                    <a:tc>
                      <a:txBody>
                        <a:bodyPr/>
                        <a:lstStyle/>
                        <a:p>
                          <a:pPr algn="l"/>
                          <a:r>
                            <a:rPr lang="en-US" altLang="zh-CN" sz="1800" b="0" dirty="0">
                              <a:solidFill>
                                <a:schemeClr val="tx1"/>
                              </a:solidFill>
                              <a:latin typeface="Microsoft YaHei" charset="-122"/>
                              <a:ea typeface="Microsoft YaHei" charset="-122"/>
                              <a:cs typeface="Microsoft YaHei" charset="-122"/>
                            </a:rPr>
                            <a:t>intercept_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a:solidFill>
                                <a:schemeClr val="tx1"/>
                              </a:solidFill>
                              <a:latin typeface="Microsoft YaHei" charset="-122"/>
                              <a:ea typeface="Microsoft YaHei" charset="-122"/>
                              <a:cs typeface="Microsoft YaHei" charset="-122"/>
                            </a:rPr>
                            <a:t>截距项。</a:t>
                          </a: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2"/>
                      </a:ext>
                    </a:extLst>
                  </a:tr>
                  <a:tr h="429768">
                    <a:tc>
                      <a:txBody>
                        <a:bodyPr/>
                        <a:lstStyle/>
                        <a:p>
                          <a:pPr algn="l"/>
                          <a:r>
                            <a:rPr lang="en-US"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support_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Microsoft YaHei" charset="-122"/>
                              <a:ea typeface="Microsoft YaHei" charset="-122"/>
                              <a:cs typeface="Microsoft YaHei" charset="-122"/>
                            </a:rPr>
                            <a:t>支持向量的索引</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3"/>
                      </a:ext>
                    </a:extLst>
                  </a:tr>
                  <a:tr h="429768">
                    <a:tc>
                      <a:txBody>
                        <a:bodyPr/>
                        <a:lstStyle/>
                        <a:p>
                          <a:pPr algn="l"/>
                          <a:r>
                            <a:rPr lang="en-US"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support_vectors</a:t>
                          </a:r>
                          <a:r>
                            <a:rPr lang="en-US"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Microsoft YaHei" charset="-122"/>
                              <a:ea typeface="Microsoft YaHei" charset="-122"/>
                              <a:cs typeface="Microsoft YaHei" charset="-122"/>
                            </a:rPr>
                            <a:t>支持向量</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4"/>
                      </a:ext>
                    </a:extLst>
                  </a:tr>
                  <a:tr h="429768">
                    <a:tc>
                      <a:txBody>
                        <a:bodyPr/>
                        <a:lstStyle/>
                        <a:p>
                          <a:pPr algn="l"/>
                          <a:r>
                            <a:rPr lang="en-US"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n_support</a:t>
                          </a:r>
                          <a:r>
                            <a:rPr lang="en-US"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Microsoft YaHei" charset="-122"/>
                              <a:ea typeface="Microsoft YaHei" charset="-122"/>
                              <a:cs typeface="Microsoft YaHei" charset="-122"/>
                            </a:rPr>
                            <a:t>没个类的支持向量的数目</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5"/>
                      </a:ext>
                    </a:extLst>
                  </a:tr>
                  <a:tr h="429768">
                    <a:tc>
                      <a:txBody>
                        <a:bodyPr/>
                        <a:lstStyle/>
                        <a:p>
                          <a:pPr algn="l"/>
                          <a:r>
                            <a:rPr lang="en-US" altLang="zh-CN" sz="1800" b="0" i="0" u="none" strike="noStrike" cap="none" spc="0" baseline="0" dirty="0" err="1">
                              <a:ln>
                                <a:noFill/>
                              </a:ln>
                              <a:solidFill>
                                <a:schemeClr val="dk1"/>
                              </a:solidFill>
                              <a:effectLst/>
                              <a:uFillTx/>
                              <a:latin typeface="Microsoft YaHei" charset="-122"/>
                              <a:ea typeface="Microsoft YaHei" charset="-122"/>
                              <a:cs typeface="Microsoft YaHei" charset="-122"/>
                              <a:sym typeface="Times New Roman" panose="02020603050405020304"/>
                            </a:rPr>
                            <a:t>dual_coef</a:t>
                          </a:r>
                          <a:r>
                            <a:rPr lang="en-US" altLang="zh-CN" sz="1800" b="0" i="0" u="none" strike="noStrike" cap="none" spc="0" baseline="0" dirty="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Microsoft YaHei" charset="-122"/>
                              <a:ea typeface="Microsoft YaHei" charset="-122"/>
                              <a:cs typeface="Microsoft YaHei" charset="-122"/>
                            </a:rPr>
                            <a:t>对偶系数</a:t>
                          </a:r>
                          <a14:m>
                            <m:oMath xmlns:m="http://schemas.openxmlformats.org/officeDocument/2006/math">
                              <m:r>
                                <a:rPr lang="zh-CN" altLang="en-US" sz="1800" b="0" i="1" smtClean="0">
                                  <a:solidFill>
                                    <a:schemeClr val="tx1"/>
                                  </a:solidFill>
                                  <a:latin typeface="Cambria Math" charset="0"/>
                                  <a:ea typeface="Microsoft YaHei" charset="-122"/>
                                  <a:cs typeface="Microsoft YaHei" charset="-122"/>
                                </a:rPr>
                                <m:t>𝛼</m:t>
                              </m:r>
                            </m:oMath>
                          </a14:m>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6"/>
                      </a:ext>
                    </a:extLst>
                  </a:tr>
                </a:tbl>
              </a:graphicData>
            </a:graphic>
          </p:graphicFrame>
        </mc:Choice>
        <mc:Fallback xmlns="">
          <p:graphicFrame>
            <p:nvGraphicFramePr>
              <p:cNvPr id="4" name="内容占位符 4"/>
              <p:cNvGraphicFramePr>
                <a:graphicFrameLocks/>
              </p:cNvGraphicFramePr>
              <p:nvPr>
                <p:extLst/>
              </p:nvPr>
            </p:nvGraphicFramePr>
            <p:xfrm>
              <a:off x="768795" y="1916832"/>
              <a:ext cx="11166240" cy="3215640"/>
            </p:xfrm>
            <a:graphic>
              <a:graphicData uri="http://schemas.openxmlformats.org/drawingml/2006/table">
                <a:tbl>
                  <a:tblPr firstRow="1" bandRow="1">
                    <a:tableStyleId>{5C22544A-7EE6-4342-B048-85BDC9FD1C3A}</a:tableStyleId>
                  </a:tblPr>
                  <a:tblGrid>
                    <a:gridCol w="2231644">
                      <a:extLst>
                        <a:ext uri="{9D8B030D-6E8A-4147-A177-3AD203B41FA5}">
                          <a16:colId xmlns="" xmlns:a16="http://schemas.microsoft.com/office/drawing/2014/main" xmlns:a14="http://schemas.microsoft.com/office/drawing/2010/main" val="20000"/>
                        </a:ext>
                      </a:extLst>
                    </a:gridCol>
                    <a:gridCol w="4793901">
                      <a:extLst>
                        <a:ext uri="{9D8B030D-6E8A-4147-A177-3AD203B41FA5}">
                          <a16:colId xmlns="" xmlns:a16="http://schemas.microsoft.com/office/drawing/2014/main" xmlns:a14="http://schemas.microsoft.com/office/drawing/2010/main" val="20001"/>
                        </a:ext>
                      </a:extLst>
                    </a:gridCol>
                    <a:gridCol w="4140695"/>
                  </a:tblGrid>
                  <a:tr h="396240">
                    <a:tc>
                      <a:txBody>
                        <a:bodyPr/>
                        <a:lstStyle/>
                        <a:p>
                          <a:pPr algn="l"/>
                          <a:r>
                            <a:rPr lang="zh-CN" altLang="en-US" sz="1800" b="0" dirty="0" smtClean="0">
                              <a:solidFill>
                                <a:schemeClr val="bg1"/>
                              </a:solidFill>
                              <a:latin typeface="Microsoft YaHei" charset="-122"/>
                              <a:ea typeface="Microsoft YaHei" charset="-122"/>
                              <a:cs typeface="Microsoft YaHei" charset="-122"/>
                            </a:rPr>
                            <a:t>属性</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latin typeface="Microsoft YaHei" charset="-122"/>
                              <a:ea typeface="Microsoft YaHei" charset="-122"/>
                              <a:cs typeface="Microsoft YaHei" charset="-122"/>
                            </a:rPr>
                            <a:t>备注</a:t>
                          </a:r>
                          <a:endParaRPr lang="zh-CN" altLang="en-US" sz="1800" b="0" dirty="0">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0"/>
                      </a:ext>
                    </a:extLst>
                  </a:tr>
                  <a:tr h="670560">
                    <a:tc>
                      <a:txBody>
                        <a:bodyPr/>
                        <a:lstStyle/>
                        <a:p>
                          <a:pPr algn="l"/>
                          <a:r>
                            <a:rPr lang="pl-PL" altLang="zh-CN" sz="1800" b="0" dirty="0" err="1" smtClean="0">
                              <a:solidFill>
                                <a:schemeClr val="tx1"/>
                              </a:solidFill>
                              <a:latin typeface="Microsoft YaHei" charset="-122"/>
                              <a:ea typeface="Microsoft YaHei" charset="-122"/>
                              <a:cs typeface="Microsoft YaHei" charset="-122"/>
                            </a:rPr>
                            <a:t>coef</a:t>
                          </a:r>
                          <a:r>
                            <a:rPr lang="pl-PL" altLang="zh-CN" sz="1800" b="0" dirty="0" smtClean="0">
                              <a:solidFill>
                                <a:schemeClr val="tx1"/>
                              </a:solidFill>
                              <a:latin typeface="Microsoft YaHei" charset="-122"/>
                              <a:ea typeface="Microsoft YaHei" charset="-122"/>
                              <a:cs typeface="Microsoft YaHei" charset="-122"/>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原问题的系数</a:t>
                          </a:r>
                          <a:r>
                            <a:rPr kumimoji="1" lang="en-US" altLang="zh-CN" sz="1800" b="0" dirty="0" smtClean="0">
                              <a:solidFill>
                                <a:schemeClr val="tx1"/>
                              </a:solidFill>
                              <a:latin typeface="Microsoft YaHei" charset="-122"/>
                              <a:ea typeface="Microsoft YaHei" charset="-122"/>
                              <a:cs typeface="Microsoft YaHei" charset="-122"/>
                            </a:rPr>
                            <a:t>/</a:t>
                          </a:r>
                          <a:r>
                            <a:rPr kumimoji="1" lang="zh-CN" altLang="en-US" sz="1800" b="0" dirty="0" smtClean="0">
                              <a:solidFill>
                                <a:schemeClr val="tx1"/>
                              </a:solidFill>
                              <a:latin typeface="Microsoft YaHei" charset="-122"/>
                              <a:ea typeface="Microsoft YaHei" charset="-122"/>
                              <a:cs typeface="Microsoft YaHei" charset="-122"/>
                            </a:rPr>
                            <a:t>权重（线性核有效），与特征维数相同。</a:t>
                          </a: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chemeClr val="bg1">
                                <a:lumMod val="50000"/>
                              </a:schemeClr>
                            </a:buClr>
                            <a:buSzTx/>
                            <a:buFont typeface="Arial" pitchFamily="34" charset="0"/>
                            <a:buNone/>
                            <a:tabLst/>
                            <a:defRPr/>
                          </a:pPr>
                          <a:endParaRPr kumimoji="1" lang="en-US" altLang="zh-CN"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1"/>
                      </a:ext>
                    </a:extLst>
                  </a:tr>
                  <a:tr h="429768">
                    <a:tc>
                      <a:txBody>
                        <a:bodyPr/>
                        <a:lstStyle/>
                        <a:p>
                          <a:pPr algn="l"/>
                          <a:r>
                            <a:rPr lang="en-US" altLang="zh-CN" sz="1800" b="0" dirty="0" smtClean="0">
                              <a:solidFill>
                                <a:schemeClr val="tx1"/>
                              </a:solidFill>
                              <a:latin typeface="Microsoft YaHei" charset="-122"/>
                              <a:ea typeface="Microsoft YaHei" charset="-122"/>
                              <a:cs typeface="Microsoft YaHei" charset="-122"/>
                            </a:rPr>
                            <a:t>intercept_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dirty="0" smtClean="0">
                              <a:solidFill>
                                <a:schemeClr val="tx1"/>
                              </a:solidFill>
                              <a:latin typeface="Microsoft YaHei" charset="-122"/>
                              <a:ea typeface="Microsoft YaHei" charset="-122"/>
                              <a:cs typeface="Microsoft YaHei" charset="-122"/>
                            </a:rPr>
                            <a:t>截距项。</a:t>
                          </a: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2"/>
                      </a:ext>
                    </a:extLst>
                  </a:tr>
                  <a:tr h="429768">
                    <a:tc>
                      <a:txBody>
                        <a:bodyPr/>
                        <a:lstStyle/>
                        <a:p>
                          <a:pPr algn="l"/>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support_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支持向量的索引</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support_vectors</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支持向量</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n_support</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latin typeface="Microsoft YaHei" charset="-122"/>
                              <a:ea typeface="Microsoft YaHei" charset="-122"/>
                              <a:cs typeface="Microsoft YaHei" charset="-122"/>
                            </a:rPr>
                            <a:t>没个类的支持向量的数目</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r h="429768">
                    <a:tc>
                      <a:txBody>
                        <a:bodyPr/>
                        <a:lstStyle/>
                        <a:p>
                          <a:pPr algn="l"/>
                          <a:r>
                            <a:rPr lang="en-US" altLang="zh-CN" sz="1800" b="0" i="0" u="none" strike="noStrike" cap="none" spc="0" baseline="0" dirty="0" err="1" smtClean="0">
                              <a:ln>
                                <a:noFill/>
                              </a:ln>
                              <a:solidFill>
                                <a:schemeClr val="dk1"/>
                              </a:solidFill>
                              <a:effectLst/>
                              <a:uFillTx/>
                              <a:latin typeface="Microsoft YaHei" charset="-122"/>
                              <a:ea typeface="Microsoft YaHei" charset="-122"/>
                              <a:cs typeface="Microsoft YaHei" charset="-122"/>
                              <a:sym typeface="Times New Roman" panose="02020603050405020304"/>
                            </a:rPr>
                            <a:t>dual_coef</a:t>
                          </a:r>
                          <a:r>
                            <a:rPr lang="en-US" altLang="zh-CN" sz="1800" b="0" i="0" u="none" strike="noStrike" cap="none" spc="0" baseline="0" dirty="0" smtClean="0">
                              <a:ln>
                                <a:noFill/>
                              </a:ln>
                              <a:solidFill>
                                <a:schemeClr val="dk1"/>
                              </a:solidFill>
                              <a:effectLst/>
                              <a:uFillTx/>
                              <a:latin typeface="Microsoft YaHei" charset="-122"/>
                              <a:ea typeface="Microsoft YaHei" charset="-122"/>
                              <a:cs typeface="Microsoft YaHei" charset="-122"/>
                              <a:sym typeface="Times New Roman" panose="02020603050405020304"/>
                            </a:rPr>
                            <a:t>_</a:t>
                          </a:r>
                          <a:endParaRPr lang="zh-CN" altLang="en-US" sz="1800" b="0" i="0" dirty="0">
                            <a:solidFill>
                              <a:srgbClr val="C00000"/>
                            </a:solidFill>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2"/>
                          <a:stretch>
                            <a:fillRect l="-46633" t="-647887" r="-86912" b="-11268"/>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b="0" dirty="0" smtClean="0">
                            <a:solidFill>
                              <a:schemeClr val="tx1"/>
                            </a:solidFill>
                            <a:latin typeface="Microsoft YaHei" charset="-122"/>
                            <a:ea typeface="Microsoft YaHei" charset="-122"/>
                            <a:cs typeface="Microsoft YaHei" charset="-122"/>
                          </a:endParaRPr>
                        </a:p>
                      </a:txBody>
                      <a:tcPr marL="121920" marR="121920" marT="60960" marB="60960"/>
                    </a:tc>
                  </a:tr>
                </a:tbl>
              </a:graphicData>
            </a:graphic>
          </p:graphicFrame>
        </mc:Fallback>
      </mc:AlternateContent>
      <p:sp>
        <p:nvSpPr>
          <p:cNvPr id="5" name="矩形 4"/>
          <p:cNvSpPr/>
          <p:nvPr/>
        </p:nvSpPr>
        <p:spPr>
          <a:xfrm>
            <a:off x="967273" y="6098001"/>
            <a:ext cx="4297971" cy="369332"/>
          </a:xfrm>
          <a:prstGeom prst="rect">
            <a:avLst/>
          </a:prstGeom>
        </p:spPr>
        <p:txBody>
          <a:bodyPr wrap="none">
            <a:spAutoFit/>
          </a:bodyPr>
          <a:lstStyle/>
          <a:p>
            <a:r>
              <a:rPr lang="zh-CN" altLang="en-US" dirty="0">
                <a:solidFill>
                  <a:schemeClr val="tx1"/>
                </a:solidFill>
                <a:latin typeface="Microsoft YaHei" charset="-122"/>
                <a:ea typeface="Microsoft YaHei" charset="-122"/>
                <a:cs typeface="Microsoft YaHei" charset="-122"/>
              </a:rPr>
              <a:t>注意：</a:t>
            </a:r>
            <a:r>
              <a:rPr lang="en-US" altLang="zh-CN" dirty="0" err="1">
                <a:solidFill>
                  <a:schemeClr val="tx1"/>
                </a:solidFill>
                <a:latin typeface="Microsoft YaHei" charset="-122"/>
                <a:ea typeface="Microsoft YaHei" charset="-122"/>
                <a:cs typeface="Microsoft YaHei" charset="-122"/>
              </a:rPr>
              <a:t>LinearSVC</a:t>
            </a:r>
            <a:r>
              <a:rPr lang="zh-CN" altLang="en-US" dirty="0">
                <a:solidFill>
                  <a:schemeClr val="tx1"/>
                </a:solidFill>
                <a:latin typeface="Microsoft YaHei" charset="-122"/>
                <a:ea typeface="Microsoft YaHei" charset="-122"/>
                <a:cs typeface="Microsoft YaHei" charset="-122"/>
              </a:rPr>
              <a:t>没有支持向量等属性。</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7824192" y="2348880"/>
                <a:ext cx="3134897" cy="6592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charset="0"/>
                        </a:rPr>
                        <m:t>𝑓</m:t>
                      </m:r>
                      <m:d>
                        <m:dPr>
                          <m:ctrlPr>
                            <a:rPr lang="en-US" altLang="zh-CN" i="1">
                              <a:latin typeface="Cambria Math" panose="02040503050406030204" pitchFamily="18" charset="0"/>
                            </a:rPr>
                          </m:ctrlPr>
                        </m:dPr>
                        <m:e>
                          <m:r>
                            <a:rPr lang="en-US" altLang="zh-CN" b="1">
                              <a:latin typeface="Cambria Math" charset="0"/>
                            </a:rPr>
                            <m:t>𝐱</m:t>
                          </m:r>
                        </m:e>
                      </m:d>
                      <m:r>
                        <a:rPr lang="en-US" altLang="zh-CN" i="1">
                          <a:latin typeface="Cambria Math" charset="0"/>
                          <a:ea typeface="Cambria Math" charset="0"/>
                          <a:cs typeface="Cambria Math" charset="0"/>
                        </a:rPr>
                        <m:t>=</m:t>
                      </m:r>
                      <m:nary>
                        <m:naryPr>
                          <m:chr m:val="∑"/>
                          <m:limLoc m:val="subSup"/>
                          <m:ctrlPr>
                            <a:rPr lang="is-IS" altLang="zh-CN" i="1">
                              <a:latin typeface="Cambria Math" panose="02040503050406030204" pitchFamily="18" charset="0"/>
                              <a:ea typeface="Cambria Math" charset="0"/>
                              <a:cs typeface="Cambria Math" charset="0"/>
                            </a:rPr>
                          </m:ctrlPr>
                        </m:naryPr>
                        <m:sub>
                          <m:r>
                            <m:rPr>
                              <m:brk m:alnAt="25"/>
                            </m:rPr>
                            <a:rPr lang="en-US" altLang="zh-CN" i="1">
                              <a:latin typeface="Cambria Math" charset="0"/>
                              <a:ea typeface="Cambria Math" charset="0"/>
                              <a:cs typeface="Cambria Math" charset="0"/>
                            </a:rPr>
                            <m:t>𝑖</m:t>
                          </m:r>
                          <m:r>
                            <a:rPr lang="en-US" altLang="zh-CN" i="1">
                              <a:latin typeface="Cambria Math" charset="0"/>
                              <a:ea typeface="Cambria Math" charset="0"/>
                              <a:cs typeface="Cambria Math" charset="0"/>
                            </a:rPr>
                            <m:t>=1</m:t>
                          </m:r>
                        </m:sub>
                        <m:sup>
                          <m:r>
                            <a:rPr lang="en-US" altLang="zh-CN" i="1">
                              <a:latin typeface="Cambria Math" charset="0"/>
                              <a:ea typeface="Cambria Math" charset="0"/>
                              <a:cs typeface="Cambria Math" charset="0"/>
                            </a:rPr>
                            <m:t>𝑁</m:t>
                          </m:r>
                        </m:sup>
                        <m:e>
                          <m:sSub>
                            <m:sSubPr>
                              <m:ctrlPr>
                                <a:rPr lang="en-US" altLang="zh-CN" i="1">
                                  <a:latin typeface="Cambria Math" panose="02040503050406030204" pitchFamily="18" charset="0"/>
                                  <a:ea typeface="Cambria Math" charset="0"/>
                                  <a:cs typeface="Cambria Math" charset="0"/>
                                </a:rPr>
                              </m:ctrlPr>
                            </m:sSubPr>
                            <m:e>
                              <m:r>
                                <a:rPr lang="en-US" altLang="zh-CN" i="1">
                                  <a:latin typeface="Cambria Math" charset="0"/>
                                  <a:ea typeface="Cambria Math" charset="0"/>
                                  <a:cs typeface="Cambria Math" charset="0"/>
                                </a:rPr>
                                <m:t>𝛼</m:t>
                              </m:r>
                            </m:e>
                            <m:sub>
                              <m:r>
                                <a:rPr lang="en-US" altLang="zh-CN" i="1">
                                  <a:latin typeface="Cambria Math" charset="0"/>
                                  <a:ea typeface="Cambria Math" charset="0"/>
                                  <a:cs typeface="Cambria Math" charset="0"/>
                                </a:rPr>
                                <m:t>𝑖</m:t>
                              </m:r>
                            </m:sub>
                          </m:sSub>
                          <m:sSub>
                            <m:sSubPr>
                              <m:ctrlPr>
                                <a:rPr lang="en-US" altLang="zh-CN" i="1" smtClean="0">
                                  <a:solidFill>
                                    <a:schemeClr val="tx1"/>
                                  </a:solidFill>
                                  <a:latin typeface="Cambria Math" panose="02040503050406030204" pitchFamily="18" charset="0"/>
                                  <a:ea typeface="Cambria Math" charset="0"/>
                                  <a:cs typeface="Cambria Math" charset="0"/>
                                </a:rPr>
                              </m:ctrlPr>
                            </m:sSubPr>
                            <m:e>
                              <m:r>
                                <a:rPr lang="en-US" altLang="zh-CN" i="1">
                                  <a:solidFill>
                                    <a:schemeClr val="tx1"/>
                                  </a:solidFill>
                                  <a:latin typeface="Cambria Math" charset="0"/>
                                  <a:ea typeface="Cambria Math" charset="0"/>
                                  <a:cs typeface="Cambria Math" charset="0"/>
                                </a:rPr>
                                <m:t>𝑦</m:t>
                              </m:r>
                            </m:e>
                            <m:sub>
                              <m:r>
                                <a:rPr lang="en-US" altLang="zh-CN" i="1">
                                  <a:solidFill>
                                    <a:schemeClr val="tx1"/>
                                  </a:solidFill>
                                  <a:latin typeface="Cambria Math" charset="0"/>
                                  <a:ea typeface="Cambria Math" charset="0"/>
                                  <a:cs typeface="Cambria Math" charset="0"/>
                                </a:rPr>
                                <m:t>𝑖</m:t>
                              </m:r>
                            </m:sub>
                          </m:sSub>
                          <m:r>
                            <a:rPr lang="en-US" altLang="zh-CN" i="1">
                              <a:solidFill>
                                <a:schemeClr val="tx1"/>
                              </a:solidFill>
                              <a:latin typeface="Cambria Math" charset="0"/>
                              <a:ea typeface="Cambria Math" charset="0"/>
                              <a:cs typeface="Cambria Math" charset="0"/>
                            </a:rPr>
                            <m:t>𝑘</m:t>
                          </m:r>
                          <m:r>
                            <a:rPr lang="en-US" altLang="zh-CN" i="1">
                              <a:solidFill>
                                <a:schemeClr val="tx1"/>
                              </a:solidFill>
                              <a:latin typeface="Cambria Math" charset="0"/>
                              <a:ea typeface="Cambria Math" charset="0"/>
                              <a:cs typeface="Cambria Math" charset="0"/>
                            </a:rPr>
                            <m:t>(</m:t>
                          </m:r>
                          <m:sSub>
                            <m:sSubPr>
                              <m:ctrlPr>
                                <a:rPr lang="en-US" altLang="zh-CN" i="1">
                                  <a:solidFill>
                                    <a:schemeClr val="tx1"/>
                                  </a:solidFill>
                                  <a:latin typeface="Cambria Math" panose="02040503050406030204" pitchFamily="18" charset="0"/>
                                  <a:ea typeface="Cambria Math" charset="0"/>
                                  <a:cs typeface="Cambria Math" charset="0"/>
                                </a:rPr>
                              </m:ctrlPr>
                            </m:sSubPr>
                            <m:e>
                              <m:r>
                                <a:rPr lang="en-US" altLang="zh-CN" b="1">
                                  <a:solidFill>
                                    <a:schemeClr val="tx1"/>
                                  </a:solidFill>
                                  <a:latin typeface="Cambria Math" charset="0"/>
                                  <a:ea typeface="Cambria Math" charset="0"/>
                                  <a:cs typeface="Cambria Math" charset="0"/>
                                </a:rPr>
                                <m:t>𝐱</m:t>
                              </m:r>
                              <m:r>
                                <a:rPr lang="en-US" altLang="zh-CN" b="1">
                                  <a:solidFill>
                                    <a:schemeClr val="tx1"/>
                                  </a:solidFill>
                                  <a:latin typeface="Cambria Math" charset="0"/>
                                  <a:ea typeface="Cambria Math" charset="0"/>
                                  <a:cs typeface="Cambria Math" charset="0"/>
                                </a:rPr>
                                <m:t>,</m:t>
                              </m:r>
                              <m:r>
                                <a:rPr lang="en-US" altLang="zh-CN" b="1">
                                  <a:solidFill>
                                    <a:schemeClr val="tx1"/>
                                  </a:solidFill>
                                  <a:latin typeface="Cambria Math" charset="0"/>
                                  <a:ea typeface="Cambria Math" charset="0"/>
                                  <a:cs typeface="Cambria Math" charset="0"/>
                                </a:rPr>
                                <m:t>𝐱</m:t>
                              </m:r>
                            </m:e>
                            <m:sub>
                              <m:r>
                                <a:rPr lang="en-US" altLang="zh-CN" i="1">
                                  <a:solidFill>
                                    <a:schemeClr val="tx1"/>
                                  </a:solidFill>
                                  <a:latin typeface="Cambria Math" charset="0"/>
                                  <a:ea typeface="Cambria Math" charset="0"/>
                                  <a:cs typeface="Cambria Math" charset="0"/>
                                </a:rPr>
                                <m:t>𝑖</m:t>
                              </m:r>
                            </m:sub>
                          </m:sSub>
                          <m:r>
                            <a:rPr lang="en-US" altLang="zh-CN" i="1">
                              <a:solidFill>
                                <a:schemeClr val="tx1"/>
                              </a:solidFill>
                              <a:latin typeface="Cambria Math" charset="0"/>
                              <a:ea typeface="Cambria Math" charset="0"/>
                              <a:cs typeface="Cambria Math" charset="0"/>
                            </a:rPr>
                            <m:t>)</m:t>
                          </m:r>
                          <m:r>
                            <a:rPr lang="en-US" altLang="zh-CN">
                              <a:solidFill>
                                <a:schemeClr val="tx1"/>
                              </a:solidFill>
                              <a:latin typeface="Cambria Math" charset="0"/>
                              <a:ea typeface="Cambria Math" charset="0"/>
                              <a:cs typeface="Cambria Math" charset="0"/>
                            </a:rPr>
                            <m:t>+</m:t>
                          </m:r>
                          <m:r>
                            <a:rPr lang="en-US" altLang="zh-CN" i="1">
                              <a:latin typeface="Cambria Math" charset="0"/>
                              <a:ea typeface="Cambria Math" charset="0"/>
                              <a:cs typeface="Cambria Math" charset="0"/>
                            </a:rPr>
                            <m:t>𝑏</m:t>
                          </m:r>
                        </m:e>
                      </m:nary>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824192" y="2348880"/>
                <a:ext cx="3134897" cy="65928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0537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标题 2"/>
          <p:cNvSpPr>
            <a:spLocks noGrp="1"/>
          </p:cNvSpPr>
          <p:nvPr>
            <p:ph type="title"/>
          </p:nvPr>
        </p:nvSpPr>
        <p:spPr/>
        <p:txBody>
          <a:bodyPr/>
          <a:lstStyle/>
          <a:p>
            <a:r>
              <a:rPr kumimoji="1" lang="en-US" altLang="zh-CN" dirty="0"/>
              <a:t>SVC</a:t>
            </a:r>
            <a:r>
              <a:rPr kumimoji="1" lang="zh-CN" altLang="en-US" dirty="0"/>
              <a:t>的常用方法</a:t>
            </a:r>
          </a:p>
        </p:txBody>
      </p:sp>
      <mc:AlternateContent xmlns:mc="http://schemas.openxmlformats.org/markup-compatibility/2006" xmlns:a14="http://schemas.microsoft.com/office/drawing/2010/main">
        <mc:Choice Requires="a14">
          <p:graphicFrame>
            <p:nvGraphicFramePr>
              <p:cNvPr id="4" name="内容占位符 4"/>
              <p:cNvGraphicFramePr>
                <a:graphicFrameLocks/>
              </p:cNvGraphicFramePr>
              <p:nvPr/>
            </p:nvGraphicFramePr>
            <p:xfrm>
              <a:off x="551384" y="1341992"/>
              <a:ext cx="11424592" cy="3763197"/>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val="20000"/>
                        </a:ext>
                      </a:extLst>
                    </a:gridCol>
                    <a:gridCol w="7968208">
                      <a:extLst>
                        <a:ext uri="{9D8B030D-6E8A-4147-A177-3AD203B41FA5}">
                          <a16:colId xmlns:a16="http://schemas.microsoft.com/office/drawing/2014/main" val="20001"/>
                        </a:ext>
                      </a:extLst>
                    </a:gridCol>
                  </a:tblGrid>
                  <a:tr h="358686">
                    <a:tc>
                      <a:txBody>
                        <a:bodyPr/>
                        <a:lstStyle/>
                        <a:p>
                          <a:pPr algn="l"/>
                          <a:r>
                            <a:rPr lang="zh-CN" altLang="en-US" sz="1800" b="0" dirty="0">
                              <a:solidFill>
                                <a:schemeClr val="bg1"/>
                              </a:solidFill>
                              <a:latin typeface="Microsoft YaHei" charset="-122"/>
                              <a:ea typeface="Microsoft YaHei" charset="-122"/>
                              <a:cs typeface="Microsoft YaHei" charset="-122"/>
                            </a:rPr>
                            <a:t>方法</a:t>
                          </a:r>
                        </a:p>
                      </a:txBody>
                      <a:tcPr marL="121920" marR="121920" marT="60960" marB="60960"/>
                    </a:tc>
                    <a:tc>
                      <a:txBody>
                        <a:bodyPr/>
                        <a:lstStyle/>
                        <a:p>
                          <a:pPr algn="l"/>
                          <a:r>
                            <a:rPr lang="zh-CN" altLang="en-US" sz="1800" b="0" dirty="0">
                              <a:solidFill>
                                <a:schemeClr val="bg1"/>
                              </a:solidFill>
                              <a:latin typeface="Microsoft YaHei" charset="-122"/>
                              <a:ea typeface="Microsoft YaHei" charset="-122"/>
                              <a:cs typeface="Microsoft YaHei" charset="-122"/>
                            </a:rPr>
                            <a:t>说明</a:t>
                          </a:r>
                        </a:p>
                      </a:txBody>
                      <a:tcPr marL="121920" marR="121920" marT="60960" marB="60960"/>
                    </a:tc>
                    <a:extLst>
                      <a:ext uri="{0D108BD9-81ED-4DB2-BD59-A6C34878D82A}">
                        <a16:rowId xmlns:a16="http://schemas.microsoft.com/office/drawing/2014/main" val="10000"/>
                      </a:ext>
                    </a:extLst>
                  </a:tr>
                  <a:tr h="637353">
                    <a:tc>
                      <a:txBody>
                        <a:bodyPr/>
                        <a:lstStyle/>
                        <a:p>
                          <a:pPr algn="l"/>
                          <a:r>
                            <a:rPr lang="en-US" altLang="zh-CN" sz="1800" b="0" u="none" strike="noStrike" dirty="0">
                              <a:solidFill>
                                <a:schemeClr val="tx1"/>
                              </a:solidFill>
                              <a:effectLst/>
                              <a:latin typeface="Microsoft YaHei" charset="-122"/>
                              <a:ea typeface="Microsoft YaHei" charset="-122"/>
                              <a:cs typeface="Microsoft YaHei" charset="-122"/>
                              <a:hlinkClick r:id="rId2" tooltip="sklearn.linear_model.LinearRegression.fit"/>
                            </a:rPr>
                            <a:t>fit</a:t>
                          </a:r>
                          <a:r>
                            <a:rPr lang="en-US" altLang="zh-CN" sz="1800" b="0" dirty="0">
                              <a:solidFill>
                                <a:schemeClr val="tx1"/>
                              </a:solidFill>
                              <a:effectLst/>
                              <a:latin typeface="Microsoft YaHei" charset="-122"/>
                              <a:ea typeface="Microsoft YaHei" charset="-122"/>
                              <a:cs typeface="Microsoft YaHei" charset="-122"/>
                            </a:rPr>
                            <a:t>(X, y[, </a:t>
                          </a:r>
                          <a:r>
                            <a:rPr lang="en-US" altLang="zh-CN" sz="1800" b="0" dirty="0" err="1">
                              <a:solidFill>
                                <a:schemeClr val="tx1"/>
                              </a:solidFill>
                              <a:effectLst/>
                              <a:latin typeface="Microsoft YaHei" charset="-122"/>
                              <a:ea typeface="Microsoft YaHei" charset="-122"/>
                              <a:cs typeface="Microsoft YaHei" charset="-122"/>
                            </a:rPr>
                            <a:t>sample_weight</a:t>
                          </a:r>
                          <a:r>
                            <a:rPr lang="en-US" altLang="zh-CN" sz="1800" b="0" dirty="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algn="l"/>
                          <a:r>
                            <a:rPr lang="zh-CN" altLang="en-US" sz="1800" b="0" dirty="0">
                              <a:solidFill>
                                <a:schemeClr val="tx1"/>
                              </a:solidFill>
                              <a:effectLst/>
                              <a:latin typeface="Microsoft YaHei" charset="-122"/>
                              <a:ea typeface="Microsoft YaHei" charset="-122"/>
                              <a:cs typeface="Microsoft YaHei" charset="-122"/>
                            </a:rPr>
                            <a:t>模型训练。参数</a:t>
                          </a:r>
                          <a14:m>
                            <m:oMath xmlns:m="http://schemas.openxmlformats.org/officeDocument/2006/math">
                              <m:r>
                                <m:rPr>
                                  <m:sty m:val="p"/>
                                </m:rPr>
                                <a:rPr lang="en-US" altLang="zh-CN" sz="1800" b="0" i="0" smtClean="0">
                                  <a:solidFill>
                                    <a:schemeClr val="tx1"/>
                                  </a:solidFill>
                                  <a:effectLst/>
                                  <a:latin typeface="Cambria Math" charset="0"/>
                                  <a:ea typeface="Microsoft YaHei" charset="-122"/>
                                  <a:cs typeface="Microsoft YaHei" charset="-122"/>
                                </a:rPr>
                                <m:t>X</m:t>
                              </m:r>
                              <m:r>
                                <a:rPr lang="en-US" altLang="zh-CN" sz="1800" b="0" i="1" smtClean="0">
                                  <a:solidFill>
                                    <a:schemeClr val="tx1"/>
                                  </a:solidFill>
                                  <a:effectLst/>
                                  <a:latin typeface="Cambria Math" charset="0"/>
                                  <a:ea typeface="Microsoft YaHei" charset="-122"/>
                                  <a:cs typeface="Microsoft YaHei" charset="-122"/>
                                </a:rPr>
                                <m:t>,</m:t>
                              </m:r>
                              <m:r>
                                <m:rPr>
                                  <m:sty m:val="p"/>
                                </m:rPr>
                                <a:rPr lang="en-US" altLang="zh-CN" sz="1800" b="0" i="0" smtClean="0">
                                  <a:solidFill>
                                    <a:schemeClr val="tx1"/>
                                  </a:solidFill>
                                  <a:effectLst/>
                                  <a:latin typeface="Cambria Math" charset="0"/>
                                  <a:ea typeface="Microsoft YaHei" charset="-122"/>
                                  <a:cs typeface="Microsoft YaHei" charset="-122"/>
                                </a:rPr>
                                <m:t>y</m:t>
                              </m:r>
                            </m:oMath>
                          </a14:m>
                          <a:r>
                            <a:rPr lang="zh-CN" altLang="en-US" sz="1800" b="0" i="0" dirty="0">
                              <a:solidFill>
                                <a:schemeClr val="tx1"/>
                              </a:solidFill>
                              <a:effectLst/>
                              <a:latin typeface="Microsoft YaHei" charset="-122"/>
                              <a:ea typeface="Microsoft YaHei" charset="-122"/>
                              <a:cs typeface="Microsoft YaHei" charset="-122"/>
                            </a:rPr>
                            <a:t>为训练数据，也可以通过</a:t>
                          </a:r>
                          <a:r>
                            <a:rPr lang="en-US" altLang="zh-CN" sz="1800" b="0" dirty="0" err="1">
                              <a:solidFill>
                                <a:schemeClr val="tx1"/>
                              </a:solidFill>
                              <a:effectLst/>
                              <a:latin typeface="Microsoft YaHei" charset="-122"/>
                              <a:ea typeface="Microsoft YaHei" charset="-122"/>
                              <a:cs typeface="Microsoft YaHei" charset="-122"/>
                            </a:rPr>
                            <a:t>sample_weight</a:t>
                          </a:r>
                          <a:r>
                            <a:rPr lang="zh-CN" altLang="en-US" sz="1800" b="0" dirty="0">
                              <a:solidFill>
                                <a:schemeClr val="tx1"/>
                              </a:solidFill>
                              <a:effectLst/>
                              <a:latin typeface="Microsoft YaHei" charset="-122"/>
                              <a:ea typeface="Microsoft YaHei" charset="-122"/>
                              <a:cs typeface="Microsoft YaHei" charset="-122"/>
                            </a:rPr>
                            <a:t>设置每个样本的权重。</a:t>
                          </a:r>
                          <a:endParaRPr lang="en-US" altLang="zh-CN" sz="1800" b="0" i="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1"/>
                      </a:ext>
                    </a:extLst>
                  </a:tr>
                  <a:tr h="372136">
                    <a:tc>
                      <a:txBody>
                        <a:bodyPr/>
                        <a:lstStyle/>
                        <a:p>
                          <a:pPr algn="l"/>
                          <a:r>
                            <a:rPr lang="en-US" altLang="zh-CN" sz="1800" b="0" u="none" strike="noStrike" dirty="0">
                              <a:solidFill>
                                <a:schemeClr val="tx1"/>
                              </a:solidFill>
                              <a:effectLst/>
                              <a:latin typeface="Microsoft YaHei" charset="-122"/>
                              <a:ea typeface="Microsoft YaHei" charset="-122"/>
                              <a:cs typeface="Microsoft YaHei" charset="-122"/>
                              <a:hlinkClick r:id="rId3" tooltip="sklearn.linear_model.LinearRegression.predict"/>
                            </a:rPr>
                            <a:t>predict</a:t>
                          </a:r>
                          <a:r>
                            <a:rPr lang="en-US" altLang="zh-CN" sz="1800" b="0" dirty="0">
                              <a:solidFill>
                                <a:schemeClr val="tx1"/>
                              </a:solidFill>
                              <a:effectLst/>
                              <a:latin typeface="Microsoft YaHei" charset="-122"/>
                              <a:ea typeface="Microsoft YaHei" charset="-122"/>
                              <a:cs typeface="Microsoft YaHei" charset="-122"/>
                            </a:rPr>
                            <a:t>(X)</a:t>
                          </a:r>
                        </a:p>
                      </a:txBody>
                      <a:tcPr marL="121920" marR="121920" marT="60960" marB="60960"/>
                    </a:tc>
                    <a:tc>
                      <a:txBody>
                        <a:bodyPr/>
                        <a:lstStyle/>
                        <a:p>
                          <a:pPr algn="l"/>
                          <a:r>
                            <a:rPr lang="zh-CN" altLang="en-US" sz="1800" b="0" dirty="0">
                              <a:solidFill>
                                <a:schemeClr val="tx1"/>
                              </a:solidFill>
                              <a:effectLst/>
                              <a:latin typeface="Microsoft YaHei" charset="-122"/>
                              <a:ea typeface="Microsoft YaHei" charset="-122"/>
                              <a:cs typeface="Microsoft YaHei" charset="-122"/>
                            </a:rPr>
                            <a:t>返回</a:t>
                          </a:r>
                          <a:r>
                            <a:rPr lang="en-US" altLang="zh-CN" sz="1800" b="0" dirty="0">
                              <a:solidFill>
                                <a:schemeClr val="tx1"/>
                              </a:solidFill>
                              <a:effectLst/>
                              <a:latin typeface="Microsoft YaHei" charset="-122"/>
                              <a:ea typeface="Microsoft YaHei" charset="-122"/>
                              <a:cs typeface="Microsoft YaHei" charset="-122"/>
                            </a:rPr>
                            <a:t>X</a:t>
                          </a:r>
                          <a:r>
                            <a:rPr lang="zh-CN" altLang="en-US" sz="1800" b="0" dirty="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2"/>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4" tooltip="sklearn.linear_model.LogisticRegression.decision_function"/>
                            </a:rPr>
                            <a:t>decision_function</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dirty="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extLst>
                      <a:ext uri="{0D108BD9-81ED-4DB2-BD59-A6C34878D82A}">
                        <a16:rowId xmlns:a16="http://schemas.microsoft.com/office/drawing/2014/main" val="10003"/>
                      </a:ext>
                    </a:extLst>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a:solidFill>
                                <a:schemeClr val="tx1"/>
                              </a:solidFill>
                              <a:effectLst/>
                              <a:latin typeface="Microsoft YaHei" charset="-122"/>
                              <a:ea typeface="Microsoft YaHei" charset="-122"/>
                              <a:cs typeface="Microsoft YaHei" charset="-122"/>
                              <a:hlinkClick r:id="rId5" tooltip="sklearn.linear_model.LinearRegression.score"/>
                            </a:rPr>
                            <a:t>score</a:t>
                          </a:r>
                          <a:r>
                            <a:rPr lang="en-US" altLang="zh-CN" sz="1800" b="0" dirty="0">
                              <a:solidFill>
                                <a:schemeClr val="tx1"/>
                              </a:solidFill>
                              <a:effectLst/>
                              <a:latin typeface="Microsoft YaHei" charset="-122"/>
                              <a:ea typeface="Microsoft YaHei" charset="-122"/>
                              <a:cs typeface="Microsoft YaHei" charset="-122"/>
                            </a:rPr>
                            <a:t>(X, y[, </a:t>
                          </a:r>
                          <a:r>
                            <a:rPr lang="en-US" altLang="zh-CN" sz="1800" b="0" dirty="0" err="1">
                              <a:solidFill>
                                <a:schemeClr val="tx1"/>
                              </a:solidFill>
                              <a:effectLst/>
                              <a:latin typeface="Microsoft YaHei" charset="-122"/>
                              <a:ea typeface="Microsoft YaHei" charset="-122"/>
                              <a:cs typeface="Microsoft YaHei" charset="-122"/>
                            </a:rPr>
                            <a:t>sample_weight</a:t>
                          </a:r>
                          <a:r>
                            <a:rPr lang="en-US" altLang="zh-CN" sz="1800" b="0" dirty="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a16="http://schemas.microsoft.com/office/drawing/2014/main" val="10004"/>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6" tooltip="sklearn.linear_model.LogisticRegression.predict_log_proba"/>
                            </a:rPr>
                            <a:t>predict_log_proba</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b="0" dirty="0">
                              <a:solidFill>
                                <a:schemeClr val="tx1"/>
                              </a:solidFill>
                              <a:effectLst/>
                              <a:latin typeface="Microsoft YaHei" charset="-122"/>
                              <a:ea typeface="Microsoft YaHei" charset="-122"/>
                              <a:cs typeface="Microsoft YaHei" charset="-122"/>
                            </a:rPr>
                            <a:t>返回</a:t>
                          </a:r>
                          <a:r>
                            <a:rPr lang="en-US" altLang="zh-CN" sz="1800" b="0" dirty="0">
                              <a:solidFill>
                                <a:schemeClr val="tx1"/>
                              </a:solidFill>
                              <a:effectLst/>
                              <a:latin typeface="Microsoft YaHei" charset="-122"/>
                              <a:ea typeface="Microsoft YaHei" charset="-122"/>
                              <a:cs typeface="Microsoft YaHei" charset="-122"/>
                            </a:rPr>
                            <a:t>X</a:t>
                          </a:r>
                          <a:r>
                            <a:rPr lang="zh-CN" altLang="en-US" sz="1800" b="0" dirty="0">
                              <a:solidFill>
                                <a:schemeClr val="tx1"/>
                              </a:solidFill>
                              <a:effectLst/>
                              <a:latin typeface="Microsoft YaHei" charset="-122"/>
                              <a:ea typeface="Microsoft YaHei" charset="-122"/>
                              <a:cs typeface="Microsoft YaHei" charset="-122"/>
                            </a:rPr>
                            <a:t>对应的预测值（每个类别对应的概率的</a:t>
                          </a:r>
                          <a:r>
                            <a:rPr lang="en-US" altLang="zh-CN" sz="1800" b="0" dirty="0">
                              <a:solidFill>
                                <a:schemeClr val="tx1"/>
                              </a:solidFill>
                              <a:effectLst/>
                              <a:latin typeface="Microsoft YaHei" charset="-122"/>
                              <a:ea typeface="Microsoft YaHei" charset="-122"/>
                              <a:cs typeface="Microsoft YaHei" charset="-122"/>
                            </a:rPr>
                            <a:t>log</a:t>
                          </a:r>
                          <a:r>
                            <a:rPr lang="zh-CN" altLang="en-US" sz="1800" b="0" dirty="0">
                              <a:solidFill>
                                <a:schemeClr val="tx1"/>
                              </a:solidFill>
                              <a:effectLst/>
                              <a:latin typeface="Microsoft YaHei" charset="-122"/>
                              <a:ea typeface="Microsoft YaHei" charset="-122"/>
                              <a:cs typeface="Microsoft YaHei" charset="-122"/>
                            </a:rPr>
                            <a:t>值）</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extLst>
                      <a:ext uri="{0D108BD9-81ED-4DB2-BD59-A6C34878D82A}">
                        <a16:rowId xmlns:a16="http://schemas.microsoft.com/office/drawing/2014/main" val="10005"/>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7" tooltip="sklearn.linear_model.LogisticRegression.predict_proba"/>
                            </a:rPr>
                            <a:t>predict_proba</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b="0" dirty="0">
                              <a:solidFill>
                                <a:schemeClr val="tx1"/>
                              </a:solidFill>
                              <a:effectLst/>
                              <a:latin typeface="Microsoft YaHei" charset="-122"/>
                              <a:ea typeface="Microsoft YaHei" charset="-122"/>
                              <a:cs typeface="Microsoft YaHei" charset="-122"/>
                            </a:rPr>
                            <a:t>返回</a:t>
                          </a:r>
                          <a:r>
                            <a:rPr lang="en-US" altLang="zh-CN" sz="1800" b="0" dirty="0">
                              <a:solidFill>
                                <a:schemeClr val="tx1"/>
                              </a:solidFill>
                              <a:effectLst/>
                              <a:latin typeface="Microsoft YaHei" charset="-122"/>
                              <a:ea typeface="Microsoft YaHei" charset="-122"/>
                              <a:cs typeface="Microsoft YaHei" charset="-122"/>
                            </a:rPr>
                            <a:t>X</a:t>
                          </a:r>
                          <a:r>
                            <a:rPr lang="zh-CN" altLang="en-US" sz="1800" b="0" dirty="0">
                              <a:solidFill>
                                <a:schemeClr val="tx1"/>
                              </a:solidFill>
                              <a:effectLst/>
                              <a:latin typeface="Microsoft YaHei" charset="-122"/>
                              <a:ea typeface="Microsoft YaHei" charset="-122"/>
                              <a:cs typeface="Microsoft YaHei" charset="-122"/>
                            </a:rPr>
                            <a:t>对应的预测值（每个类别对应的概率）</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extLst>
                      <a:ext uri="{0D108BD9-81ED-4DB2-BD59-A6C34878D82A}">
                        <a16:rowId xmlns:a16="http://schemas.microsoft.com/office/drawing/2014/main" val="10006"/>
                      </a:ext>
                    </a:extLst>
                  </a:tr>
                </a:tbl>
              </a:graphicData>
            </a:graphic>
          </p:graphicFrame>
        </mc:Choice>
        <mc:Fallback xmlns="">
          <p:graphicFrame>
            <p:nvGraphicFramePr>
              <p:cNvPr id="4" name="内容占位符 4"/>
              <p:cNvGraphicFramePr>
                <a:graphicFrameLocks/>
              </p:cNvGraphicFramePr>
              <p:nvPr>
                <p:extLst/>
              </p:nvPr>
            </p:nvGraphicFramePr>
            <p:xfrm>
              <a:off x="551384" y="1341992"/>
              <a:ext cx="11424592" cy="3763197"/>
            </p:xfrm>
            <a:graphic>
              <a:graphicData uri="http://schemas.openxmlformats.org/drawingml/2006/table">
                <a:tbl>
                  <a:tblPr firstRow="1" bandRow="1">
                    <a:tableStyleId>{5C22544A-7EE6-4342-B048-85BDC9FD1C3A}</a:tableStyleId>
                  </a:tblPr>
                  <a:tblGrid>
                    <a:gridCol w="3456384">
                      <a:extLst>
                        <a:ext uri="{9D8B030D-6E8A-4147-A177-3AD203B41FA5}">
                          <a16:colId xmlns="" xmlns:a16="http://schemas.microsoft.com/office/drawing/2014/main" xmlns:a14="http://schemas.microsoft.com/office/drawing/2010/main" val="20000"/>
                        </a:ext>
                      </a:extLst>
                    </a:gridCol>
                    <a:gridCol w="7968208">
                      <a:extLst>
                        <a:ext uri="{9D8B030D-6E8A-4147-A177-3AD203B41FA5}">
                          <a16:colId xmlns="" xmlns:a16="http://schemas.microsoft.com/office/drawing/2014/main" xmlns:a14="http://schemas.microsoft.com/office/drawing/2010/main" val="20001"/>
                        </a:ext>
                      </a:extLst>
                    </a:gridCol>
                  </a:tblGrid>
                  <a:tr h="396240">
                    <a:tc>
                      <a:txBody>
                        <a:bodyPr/>
                        <a:lstStyle/>
                        <a:p>
                          <a:pPr algn="l"/>
                          <a:r>
                            <a:rPr lang="zh-CN" altLang="en-US" sz="1800" b="0" dirty="0" smtClean="0">
                              <a:solidFill>
                                <a:schemeClr val="bg1"/>
                              </a:solidFill>
                              <a:latin typeface="Microsoft YaHei" charset="-122"/>
                              <a:ea typeface="Microsoft YaHei" charset="-122"/>
                              <a:cs typeface="Microsoft YaHei" charset="-122"/>
                            </a:rPr>
                            <a:t>方法</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bg1"/>
                              </a:solidFill>
                              <a:latin typeface="Microsoft YaHei" charset="-122"/>
                              <a:ea typeface="Microsoft YaHei" charset="-122"/>
                              <a:cs typeface="Microsoft YaHei" charset="-122"/>
                            </a:rPr>
                            <a:t>说明</a:t>
                          </a:r>
                          <a:endParaRPr lang="zh-CN" altLang="en-US" sz="1800" b="0" dirty="0">
                            <a:solidFill>
                              <a:schemeClr val="bg1"/>
                            </a:solidFill>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0"/>
                      </a:ext>
                    </a:extLst>
                  </a:tr>
                  <a:tr h="670560">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8" tooltip="sklearn.linear_model.LinearRegression.fit"/>
                            </a:rPr>
                            <a:t>fit</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endParaRPr lang="zh-CN"/>
                        </a:p>
                      </a:txBody>
                      <a:tcPr marL="121920" marR="121920" marT="60960" marB="60960">
                        <a:blipFill rotWithShape="0">
                          <a:blip r:embed="rId9"/>
                          <a:stretch>
                            <a:fillRect l="-43425" t="-61818" r="-306" b="-404545"/>
                          </a:stretch>
                        </a:blipFill>
                      </a:tcPr>
                    </a:tc>
                    <a:extLst>
                      <a:ext uri="{0D108BD9-81ED-4DB2-BD59-A6C34878D82A}">
                        <a16:rowId xmlns="" xmlns:a16="http://schemas.microsoft.com/office/drawing/2014/main" xmlns:a14="http://schemas.microsoft.com/office/drawing/2010/main" val="10001"/>
                      </a:ext>
                    </a:extLst>
                  </a:tr>
                  <a:tr h="396240">
                    <a:tc>
                      <a:txBody>
                        <a:bodyPr/>
                        <a:lstStyle/>
                        <a:p>
                          <a:pPr algn="l"/>
                          <a:r>
                            <a:rPr lang="en-US" altLang="zh-CN" sz="1800" b="0" u="none" strike="noStrike" dirty="0" smtClean="0">
                              <a:solidFill>
                                <a:schemeClr val="tx1"/>
                              </a:solidFill>
                              <a:effectLst/>
                              <a:latin typeface="Microsoft YaHei" charset="-122"/>
                              <a:ea typeface="Microsoft YaHei" charset="-122"/>
                              <a:cs typeface="Microsoft YaHei" charset="-122"/>
                              <a:hlinkClick r:id="rId10" tooltip="sklearn.linear_model.LinearRegression.predict"/>
                            </a:rPr>
                            <a:t>predict</a:t>
                          </a:r>
                          <a:r>
                            <a:rPr lang="en-US" altLang="zh-CN" sz="1800" b="0" dirty="0" smtClean="0">
                              <a:solidFill>
                                <a:schemeClr val="tx1"/>
                              </a:solidFill>
                              <a:effectLst/>
                              <a:latin typeface="Microsoft YaHei" charset="-122"/>
                              <a:ea typeface="Microsoft YaHei" charset="-122"/>
                              <a:cs typeface="Microsoft YaHei" charset="-122"/>
                            </a:rPr>
                            <a:t>(X)</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对应的预测值（类别标签）</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extLst>
                      <a:ext uri="{0D108BD9-81ED-4DB2-BD59-A6C34878D82A}">
                        <a16:rowId xmlns="" xmlns:a16="http://schemas.microsoft.com/office/drawing/2014/main" xmlns:a14="http://schemas.microsoft.com/office/drawing/2010/main" val="10002"/>
                      </a:ext>
                    </a:extLst>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11" tooltip="sklearn.linear_model.LogisticRegression.decision_function"/>
                            </a:rPr>
                            <a:t>decision_function</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dirty="0" smtClean="0">
                              <a:effectLst/>
                              <a:latin typeface="Microsoft YaHei" charset="-122"/>
                              <a:ea typeface="Microsoft YaHei" charset="-122"/>
                              <a:cs typeface="Microsoft YaHei" charset="-122"/>
                            </a:rPr>
                            <a:t>预测的置信度（样本到分类超平面的带符号距离）</a:t>
                          </a:r>
                          <a:endParaRPr lang="en-US" altLang="zh-CN" sz="1800" dirty="0">
                            <a:effectLst/>
                            <a:latin typeface="Microsoft YaHei" charset="-122"/>
                            <a:ea typeface="Microsoft YaHei" charset="-122"/>
                            <a:cs typeface="Microsoft YaHei" charset="-122"/>
                          </a:endParaRPr>
                        </a:p>
                      </a:txBody>
                      <a:tcPr marL="31750" marR="50800" marT="6350" marB="6350" anchor="ctr"/>
                    </a:tc>
                  </a:tr>
                  <a:tr h="4791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u="none" strike="noStrike" dirty="0" smtClean="0">
                              <a:solidFill>
                                <a:schemeClr val="tx1"/>
                              </a:solidFill>
                              <a:effectLst/>
                              <a:latin typeface="Microsoft YaHei" charset="-122"/>
                              <a:ea typeface="Microsoft YaHei" charset="-122"/>
                              <a:cs typeface="Microsoft YaHei" charset="-122"/>
                              <a:hlinkClick r:id="rId12" tooltip="sklearn.linear_model.LinearRegression.score"/>
                            </a:rPr>
                            <a:t>score</a:t>
                          </a:r>
                          <a:r>
                            <a:rPr lang="en-US" altLang="zh-CN" sz="1800" b="0" dirty="0" smtClean="0">
                              <a:solidFill>
                                <a:schemeClr val="tx1"/>
                              </a:solidFill>
                              <a:effectLst/>
                              <a:latin typeface="Microsoft YaHei" charset="-122"/>
                              <a:ea typeface="Microsoft YaHei" charset="-122"/>
                              <a:cs typeface="Microsoft YaHei" charset="-122"/>
                            </a:rPr>
                            <a:t>(X, y[, </a:t>
                          </a:r>
                          <a:r>
                            <a:rPr lang="en-US" altLang="zh-CN" sz="1800" b="0" dirty="0" err="1" smtClean="0">
                              <a:solidFill>
                                <a:schemeClr val="tx1"/>
                              </a:solidFill>
                              <a:effectLst/>
                              <a:latin typeface="Microsoft YaHei" charset="-122"/>
                              <a:ea typeface="Microsoft YaHei" charset="-122"/>
                              <a:cs typeface="Microsoft YaHei" charset="-122"/>
                            </a:rPr>
                            <a:t>sample_weight</a:t>
                          </a:r>
                          <a:r>
                            <a:rPr lang="en-US" altLang="zh-CN" sz="1800" b="0" dirty="0" smtClean="0">
                              <a:solidFill>
                                <a:schemeClr val="tx1"/>
                              </a:solidFill>
                              <a:effectLst/>
                              <a:latin typeface="Microsoft YaHei" charset="-122"/>
                              <a:ea typeface="Microsoft YaHei" charset="-122"/>
                              <a:cs typeface="Microsoft YaHei" charset="-122"/>
                            </a:rPr>
                            <a:t>])</a:t>
                          </a:r>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dirty="0" smtClean="0">
                              <a:solidFill>
                                <a:schemeClr val="tx1"/>
                              </a:solidFill>
                              <a:effectLst/>
                              <a:latin typeface="Microsoft YaHei" charset="-122"/>
                              <a:ea typeface="Microsoft YaHei" charset="-122"/>
                              <a:cs typeface="Microsoft YaHei" charset="-122"/>
                            </a:rPr>
                            <a:t>评估模型预测性能，返回模型预测的正确率。</a:t>
                          </a:r>
                          <a:endParaRPr lang="en-US" altLang="zh-CN" sz="1800" b="0" dirty="0">
                            <a:solidFill>
                              <a:schemeClr val="tx1"/>
                            </a:solidFill>
                            <a:effectLst/>
                            <a:latin typeface="Microsoft YaHei" charset="-122"/>
                            <a:ea typeface="Microsoft YaHei" charset="-122"/>
                            <a:cs typeface="Microsoft YaHei" charset="-122"/>
                          </a:endParaRPr>
                        </a:p>
                      </a:txBody>
                      <a:tcPr marL="121920" marR="121920" marT="60960" marB="60960"/>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13" tooltip="sklearn.linear_model.LogisticRegression.predict_log_proba"/>
                            </a:rPr>
                            <a:t>predict_log_proba</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对应的预测值（每个类别对应的概率的</a:t>
                          </a:r>
                          <a:r>
                            <a:rPr lang="en-US" altLang="zh-CN" sz="1800" b="0" dirty="0" smtClean="0">
                              <a:solidFill>
                                <a:schemeClr val="tx1"/>
                              </a:solidFill>
                              <a:effectLst/>
                              <a:latin typeface="Microsoft YaHei" charset="-122"/>
                              <a:ea typeface="Microsoft YaHei" charset="-122"/>
                              <a:cs typeface="Microsoft YaHei" charset="-122"/>
                            </a:rPr>
                            <a:t>log</a:t>
                          </a:r>
                          <a:r>
                            <a:rPr lang="zh-CN" altLang="en-US" sz="1800" b="0" dirty="0" smtClean="0">
                              <a:solidFill>
                                <a:schemeClr val="tx1"/>
                              </a:solidFill>
                              <a:effectLst/>
                              <a:latin typeface="Microsoft YaHei" charset="-122"/>
                              <a:ea typeface="Microsoft YaHei" charset="-122"/>
                              <a:cs typeface="Microsoft YaHei" charset="-122"/>
                            </a:rPr>
                            <a:t>值）</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r h="607007">
                    <a:tc>
                      <a:txBody>
                        <a:bodyPr/>
                        <a:lstStyle/>
                        <a:p>
                          <a:pPr algn="l"/>
                          <a:r>
                            <a:rPr lang="en-US" sz="1800" u="none" strike="noStrike" dirty="0">
                              <a:solidFill>
                                <a:srgbClr val="2878A2"/>
                              </a:solidFill>
                              <a:effectLst/>
                              <a:latin typeface="Microsoft YaHei" charset="-122"/>
                              <a:ea typeface="Microsoft YaHei" charset="-122"/>
                              <a:cs typeface="Microsoft YaHei" charset="-122"/>
                              <a:hlinkClick r:id="rId14" tooltip="sklearn.linear_model.LogisticRegression.predict_proba"/>
                            </a:rPr>
                            <a:t>predict_proba</a:t>
                          </a:r>
                          <a:r>
                            <a:rPr lang="en-US" sz="1800" dirty="0">
                              <a:effectLst/>
                              <a:latin typeface="Microsoft YaHei" charset="-122"/>
                              <a:ea typeface="Microsoft YaHei" charset="-122"/>
                              <a:cs typeface="Microsoft YaHei" charset="-122"/>
                            </a:rPr>
                            <a:t>(X)</a:t>
                          </a:r>
                        </a:p>
                      </a:txBody>
                      <a:tcPr marL="31750" marR="50800" marT="6350" marB="6350" anchor="ctr"/>
                    </a:tc>
                    <a:tc>
                      <a:txBody>
                        <a:bodyPr/>
                        <a:lstStyle/>
                        <a:p>
                          <a:pPr algn="l"/>
                          <a:r>
                            <a:rPr lang="zh-CN" altLang="en-US" sz="1800" b="0" dirty="0" smtClean="0">
                              <a:solidFill>
                                <a:schemeClr val="tx1"/>
                              </a:solidFill>
                              <a:effectLst/>
                              <a:latin typeface="Microsoft YaHei" charset="-122"/>
                              <a:ea typeface="Microsoft YaHei" charset="-122"/>
                              <a:cs typeface="Microsoft YaHei" charset="-122"/>
                            </a:rPr>
                            <a:t>返回</a:t>
                          </a:r>
                          <a:r>
                            <a:rPr lang="en-US" altLang="zh-CN" sz="1800" b="0" dirty="0" smtClean="0">
                              <a:solidFill>
                                <a:schemeClr val="tx1"/>
                              </a:solidFill>
                              <a:effectLst/>
                              <a:latin typeface="Microsoft YaHei" charset="-122"/>
                              <a:ea typeface="Microsoft YaHei" charset="-122"/>
                              <a:cs typeface="Microsoft YaHei" charset="-122"/>
                            </a:rPr>
                            <a:t>X</a:t>
                          </a:r>
                          <a:r>
                            <a:rPr lang="zh-CN" altLang="en-US" sz="1800" b="0" dirty="0" smtClean="0">
                              <a:solidFill>
                                <a:schemeClr val="tx1"/>
                              </a:solidFill>
                              <a:effectLst/>
                              <a:latin typeface="Microsoft YaHei" charset="-122"/>
                              <a:ea typeface="Microsoft YaHei" charset="-122"/>
                              <a:cs typeface="Microsoft YaHei" charset="-122"/>
                            </a:rPr>
                            <a:t>对应的预测值（每个类别对应的概率）</a:t>
                          </a:r>
                          <a:endParaRPr lang="en-US" altLang="zh-CN" sz="1800" b="0" dirty="0">
                            <a:solidFill>
                              <a:schemeClr val="tx1"/>
                            </a:solidFill>
                            <a:effectLst/>
                            <a:latin typeface="Microsoft YaHei" charset="-122"/>
                            <a:ea typeface="Microsoft YaHei" charset="-122"/>
                            <a:cs typeface="Microsoft YaHei" charset="-122"/>
                          </a:endParaRPr>
                        </a:p>
                      </a:txBody>
                      <a:tcPr marL="31750" marR="50800" marT="6350" marB="6350" anchor="ctr"/>
                    </a:tc>
                  </a:tr>
                </a:tbl>
              </a:graphicData>
            </a:graphic>
          </p:graphicFrame>
        </mc:Fallback>
      </mc:AlternateContent>
      <p:sp>
        <p:nvSpPr>
          <p:cNvPr id="5" name="矩形 4"/>
          <p:cNvSpPr/>
          <p:nvPr/>
        </p:nvSpPr>
        <p:spPr>
          <a:xfrm>
            <a:off x="566259" y="5888724"/>
            <a:ext cx="10816443" cy="646331"/>
          </a:xfrm>
          <a:prstGeom prst="rect">
            <a:avLst/>
          </a:prstGeom>
        </p:spPr>
        <p:txBody>
          <a:bodyPr wrap="square">
            <a:spAutoFit/>
          </a:bodyPr>
          <a:lstStyle/>
          <a:p>
            <a:r>
              <a:rPr lang="zh-CN" altLang="en-US" dirty="0">
                <a:solidFill>
                  <a:schemeClr val="tx1"/>
                </a:solidFill>
                <a:latin typeface="Microsoft YaHei" charset="-122"/>
                <a:ea typeface="Microsoft YaHei" charset="-122"/>
                <a:cs typeface="Microsoft YaHei" charset="-122"/>
              </a:rPr>
              <a:t>注意：如果</a:t>
            </a:r>
            <a:r>
              <a:rPr lang="zh-CN" altLang="en-US" dirty="0">
                <a:latin typeface="Microsoft YaHei" charset="-122"/>
                <a:ea typeface="Microsoft YaHei" charset="-122"/>
                <a:cs typeface="Microsoft YaHei" charset="-122"/>
              </a:rPr>
              <a:t>参数</a:t>
            </a:r>
            <a:r>
              <a:rPr lang="en-US" altLang="zh-CN" dirty="0">
                <a:latin typeface="Microsoft YaHei" charset="-122"/>
                <a:ea typeface="Microsoft YaHei" charset="-122"/>
                <a:cs typeface="Microsoft YaHei" charset="-122"/>
              </a:rPr>
              <a:t>probability</a:t>
            </a:r>
            <a:r>
              <a:rPr lang="zh-CN" altLang="en-US" dirty="0">
                <a:latin typeface="Microsoft YaHei" charset="-122"/>
                <a:ea typeface="Microsoft YaHei" charset="-122"/>
                <a:cs typeface="Microsoft YaHei" charset="-122"/>
              </a:rPr>
              <a:t>被设为</a:t>
            </a:r>
            <a:r>
              <a:rPr lang="en-US" altLang="zh-CN" dirty="0">
                <a:latin typeface="Microsoft YaHei" charset="-122"/>
                <a:ea typeface="Microsoft YaHei" charset="-122"/>
                <a:cs typeface="Microsoft YaHei" charset="-122"/>
              </a:rPr>
              <a:t>True</a:t>
            </a:r>
            <a:r>
              <a:rPr lang="zh-CN" altLang="en-US" dirty="0">
                <a:latin typeface="Microsoft YaHei" charset="-122"/>
                <a:ea typeface="Microsoft YaHei" charset="-122"/>
                <a:cs typeface="Microsoft YaHei" charset="-122"/>
              </a:rPr>
              <a:t>，则可以得到属于每个类别的概率估计（</a:t>
            </a:r>
            <a:r>
              <a:rPr lang="en-US" altLang="zh-CN" dirty="0" err="1">
                <a:latin typeface="Microsoft YaHei" charset="-122"/>
                <a:ea typeface="Microsoft YaHei" charset="-122"/>
                <a:cs typeface="Microsoft YaHei" charset="-122"/>
              </a:rPr>
              <a:t>predict_proba</a:t>
            </a:r>
            <a:r>
              <a:rPr lang="zh-CN" altLang="en-US" dirty="0">
                <a:latin typeface="Microsoft YaHei" charset="-122"/>
                <a:ea typeface="Microsoft YaHei" charset="-122"/>
                <a:cs typeface="Microsoft YaHei" charset="-122"/>
              </a:rPr>
              <a:t>和</a:t>
            </a:r>
            <a:r>
              <a:rPr lang="en-US" altLang="zh-CN" dirty="0" err="1">
                <a:latin typeface="Microsoft YaHei" charset="-122"/>
                <a:ea typeface="Microsoft YaHei" charset="-122"/>
                <a:cs typeface="Microsoft YaHei" charset="-122"/>
              </a:rPr>
              <a:t>predict_log_proba</a:t>
            </a:r>
            <a:r>
              <a:rPr lang="zh-CN" altLang="en-US" dirty="0">
                <a:latin typeface="Microsoft YaHei" charset="-122"/>
                <a:ea typeface="Microsoft YaHei" charset="-122"/>
                <a:cs typeface="Microsoft YaHei" charset="-122"/>
              </a:rPr>
              <a:t>方法可用）</a:t>
            </a:r>
          </a:p>
        </p:txBody>
      </p:sp>
    </p:spTree>
    <p:extLst>
      <p:ext uri="{BB962C8B-B14F-4D97-AF65-F5344CB8AC3E}">
        <p14:creationId xmlns:p14="http://schemas.microsoft.com/office/powerpoint/2010/main" val="7938790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核函数的参数有</a:t>
                </a:r>
                <a:r>
                  <a:rPr lang="en-US" altLang="zh-CN" dirty="0"/>
                  <a:t>degree(</a:t>
                </a:r>
                <a:r>
                  <a:rPr lang="en-US" altLang="zh-CN" i="1" dirty="0">
                    <a:latin typeface="Cambria Math" charset="0"/>
                    <a:ea typeface="Cambria Math" charset="0"/>
                    <a:cs typeface="Cambria Math" charset="0"/>
                  </a:rPr>
                  <a:t>M</a:t>
                </a:r>
                <a:r>
                  <a:rPr lang="en-US" altLang="zh-CN" dirty="0"/>
                  <a:t>)</a:t>
                </a:r>
                <a:r>
                  <a:rPr lang="zh-CN" altLang="en-US" dirty="0"/>
                  <a:t>、</a:t>
                </a:r>
                <a:r>
                  <a:rPr lang="en-US" altLang="zh-CN" dirty="0"/>
                  <a:t>gamma(</a:t>
                </a:r>
                <a:r>
                  <a:rPr lang="el-GR" altLang="zh-CN" i="1" dirty="0">
                    <a:latin typeface="Cambria Math" charset="0"/>
                    <a:ea typeface="Cambria Math" charset="0"/>
                    <a:cs typeface="Cambria Math" charset="0"/>
                  </a:rPr>
                  <a:t>γ</a:t>
                </a:r>
                <a:r>
                  <a:rPr lang="en-US" altLang="zh-CN" dirty="0"/>
                  <a:t>)</a:t>
                </a:r>
                <a:r>
                  <a:rPr lang="zh-CN" altLang="en-US" dirty="0"/>
                  <a:t>、</a:t>
                </a:r>
                <a:r>
                  <a:rPr lang="en-US" altLang="zh-CN" dirty="0"/>
                  <a:t>coef0(</a:t>
                </a:r>
                <a:r>
                  <a:rPr lang="el-GR" altLang="zh-CN" i="1" dirty="0">
                    <a:latin typeface="Cambria Math" charset="0"/>
                    <a:ea typeface="Cambria Math" charset="0"/>
                    <a:cs typeface="Cambria Math" charset="0"/>
                  </a:rPr>
                  <a:t>θ</a:t>
                </a:r>
                <a:r>
                  <a:rPr lang="en-US" altLang="zh-CN" dirty="0"/>
                  <a:t>)</a:t>
                </a:r>
                <a:r>
                  <a:rPr lang="zh-CN" altLang="en-US" dirty="0"/>
                  <a:t>，核函数可以有以下几种选择</a:t>
                </a:r>
                <a:endParaRPr lang="en-US" altLang="zh-CN" dirty="0"/>
              </a:p>
              <a:p>
                <a:pPr lvl="1"/>
                <a:r>
                  <a:rPr lang="zh-CN" altLang="en-US" sz="2800" dirty="0"/>
                  <a:t> 线性核：</a:t>
                </a:r>
                <a14:m>
                  <m:oMath xmlns:m="http://schemas.openxmlformats.org/officeDocument/2006/math">
                    <m:r>
                      <a:rPr lang="en-US" altLang="zh-CN" sz="2800" i="1">
                        <a:latin typeface="Cambria Math" charset="0"/>
                        <a:ea typeface="微软雅黑" pitchFamily="34" charset="-122"/>
                      </a:rPr>
                      <m:t>𝑘</m:t>
                    </m:r>
                    <m:d>
                      <m:dPr>
                        <m:ctrlPr>
                          <a:rPr lang="en-US" altLang="zh-CN" sz="2800" i="1">
                            <a:latin typeface="Cambria Math" panose="02040503050406030204" pitchFamily="18"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r>
                      <a:rPr lang="en-US" altLang="zh-CN" sz="2800" b="0" i="1" smtClean="0">
                        <a:latin typeface="Cambria Math" charset="0"/>
                        <a:ea typeface="微软雅黑" pitchFamily="34" charset="-122"/>
                      </a:rPr>
                      <m:t>=</m:t>
                    </m:r>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m:rPr>
                            <m:sty m:val="p"/>
                          </m:rPr>
                          <a:rPr lang="en-US" altLang="zh-CN" sz="2800">
                            <a:latin typeface="Cambria Math" charset="0"/>
                            <a:ea typeface="微软雅黑" pitchFamily="34" charset="-122"/>
                          </a:rPr>
                          <m:t>T</m:t>
                        </m:r>
                      </m:sup>
                    </m:sSup>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oMath>
                </a14:m>
                <a:endParaRPr lang="en-US" altLang="zh-CN" sz="2800" dirty="0"/>
              </a:p>
              <a:p>
                <a:pPr lvl="1"/>
                <a:r>
                  <a:rPr lang="zh-CN" altLang="en-US" sz="2800" dirty="0"/>
                  <a:t> 多项式核，缺省为</a:t>
                </a:r>
                <a:r>
                  <a:rPr lang="en-US" altLang="zh-CN" sz="2800" dirty="0"/>
                  <a:t>3</a:t>
                </a:r>
                <a:r>
                  <a:rPr lang="zh-CN" altLang="en-US" sz="2800" dirty="0"/>
                  <a:t>阶多项式：</a:t>
                </a:r>
                <a14:m>
                  <m:oMath xmlns:m="http://schemas.openxmlformats.org/officeDocument/2006/math">
                    <m:r>
                      <a:rPr lang="en-US" altLang="zh-CN" sz="2800" i="1">
                        <a:latin typeface="Cambria Math" charset="0"/>
                        <a:ea typeface="微软雅黑" pitchFamily="34" charset="-122"/>
                      </a:rPr>
                      <m:t>𝑘</m:t>
                    </m:r>
                    <m:d>
                      <m:dPr>
                        <m:ctrlPr>
                          <a:rPr lang="en-US" altLang="zh-CN" sz="2800" i="1">
                            <a:latin typeface="Cambria Math" panose="02040503050406030204" pitchFamily="18"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r>
                      <a:rPr lang="en-US" altLang="zh-CN" sz="2800" i="1">
                        <a:latin typeface="Cambria Math" charset="0"/>
                        <a:ea typeface="微软雅黑" pitchFamily="34" charset="-122"/>
                      </a:rPr>
                      <m:t>=</m:t>
                    </m:r>
                    <m:sSup>
                      <m:sSupPr>
                        <m:ctrlPr>
                          <a:rPr lang="en-US" altLang="zh-CN" sz="2800" i="1">
                            <a:latin typeface="Cambria Math" panose="02040503050406030204" pitchFamily="18" charset="0"/>
                            <a:ea typeface="微软雅黑" pitchFamily="34" charset="-122"/>
                          </a:rPr>
                        </m:ctrlPr>
                      </m:sSupPr>
                      <m:e>
                        <m:d>
                          <m:dPr>
                            <m:ctrlPr>
                              <a:rPr lang="is-IS" altLang="zh-CN" sz="2800" i="1">
                                <a:latin typeface="Cambria Math" panose="02040503050406030204" pitchFamily="18" charset="0"/>
                                <a:ea typeface="微软雅黑" pitchFamily="34" charset="-122"/>
                              </a:rPr>
                            </m:ctrlPr>
                          </m:dPr>
                          <m:e>
                            <m:r>
                              <a:rPr lang="is-IS" altLang="zh-CN" sz="2800" i="1" smtClean="0">
                                <a:solidFill>
                                  <a:srgbClr val="C00000"/>
                                </a:solidFill>
                                <a:latin typeface="Cambria Math" charset="0"/>
                                <a:ea typeface="Cambria Math" charset="0"/>
                                <a:cs typeface="Cambria Math" charset="0"/>
                              </a:rPr>
                              <m:t>𝛾</m:t>
                            </m:r>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m:rPr>
                                    <m:sty m:val="p"/>
                                  </m:rPr>
                                  <a:rPr lang="en-US" altLang="zh-CN" sz="2800">
                                    <a:latin typeface="Cambria Math" charset="0"/>
                                    <a:ea typeface="微软雅黑" pitchFamily="34" charset="-122"/>
                                  </a:rPr>
                                  <m:t>T</m:t>
                                </m:r>
                              </m:sup>
                            </m:sSup>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r>
                              <a:rPr lang="en-US" altLang="zh-CN" sz="2800" i="1">
                                <a:latin typeface="Cambria Math" charset="0"/>
                                <a:ea typeface="微软雅黑" pitchFamily="34" charset="-122"/>
                              </a:rPr>
                              <m:t>+</m:t>
                            </m:r>
                            <m:r>
                              <a:rPr lang="en-US" altLang="zh-CN" sz="2800" i="1" smtClean="0">
                                <a:solidFill>
                                  <a:srgbClr val="C00000"/>
                                </a:solidFill>
                                <a:latin typeface="Cambria Math" charset="0"/>
                                <a:ea typeface="微软雅黑" pitchFamily="34" charset="-122"/>
                              </a:rPr>
                              <m:t>𝑟</m:t>
                            </m:r>
                          </m:e>
                        </m:d>
                      </m:e>
                      <m:sup>
                        <m:r>
                          <a:rPr lang="en-US" altLang="zh-CN" sz="2800" i="1" smtClean="0">
                            <a:solidFill>
                              <a:srgbClr val="C00000"/>
                            </a:solidFill>
                            <a:latin typeface="Cambria Math" charset="0"/>
                            <a:ea typeface="微软雅黑" pitchFamily="34" charset="-122"/>
                          </a:rPr>
                          <m:t>𝑀</m:t>
                        </m:r>
                      </m:sup>
                    </m:sSup>
                  </m:oMath>
                </a14:m>
                <a:endParaRPr lang="en-US" altLang="zh-CN" sz="2800" dirty="0"/>
              </a:p>
              <a:p>
                <a:pPr lvl="1"/>
                <a:r>
                  <a:rPr lang="zh-CN" altLang="en-US" sz="2800" dirty="0"/>
                  <a:t> 径向基函数（</a:t>
                </a:r>
                <a:r>
                  <a:rPr lang="en-US" altLang="zh-CN" sz="2800" dirty="0"/>
                  <a:t>RBF</a:t>
                </a:r>
                <a:r>
                  <a:rPr lang="zh-CN" altLang="en-US" sz="2800" dirty="0"/>
                  <a:t>）：</a:t>
                </a:r>
                <a14:m>
                  <m:oMath xmlns:m="http://schemas.openxmlformats.org/officeDocument/2006/math">
                    <m:r>
                      <a:rPr lang="en-US" altLang="zh-CN" sz="2800" i="1">
                        <a:latin typeface="Cambria Math" charset="0"/>
                        <a:ea typeface="微软雅黑" pitchFamily="34" charset="-122"/>
                      </a:rPr>
                      <m:t>𝑘</m:t>
                    </m:r>
                    <m:d>
                      <m:dPr>
                        <m:ctrlPr>
                          <a:rPr lang="en-US" altLang="zh-CN" sz="2800" i="1">
                            <a:latin typeface="Cambria Math" panose="02040503050406030204" pitchFamily="18"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r>
                      <a:rPr lang="en-US" altLang="zh-CN" sz="2800" i="1">
                        <a:latin typeface="Cambria Math" charset="0"/>
                        <a:ea typeface="微软雅黑" pitchFamily="34" charset="-122"/>
                      </a:rPr>
                      <m:t>=</m:t>
                    </m:r>
                    <m:func>
                      <m:funcPr>
                        <m:ctrlPr>
                          <a:rPr lang="en-US" altLang="zh-CN" sz="2800" i="1">
                            <a:latin typeface="Cambria Math" panose="02040503050406030204" pitchFamily="18" charset="0"/>
                            <a:ea typeface="微软雅黑" pitchFamily="34" charset="-122"/>
                          </a:rPr>
                        </m:ctrlPr>
                      </m:funcPr>
                      <m:fName>
                        <m:r>
                          <m:rPr>
                            <m:sty m:val="p"/>
                          </m:rPr>
                          <a:rPr lang="en-US" altLang="zh-CN" sz="2800">
                            <a:latin typeface="Cambria Math" charset="0"/>
                            <a:ea typeface="微软雅黑" pitchFamily="34" charset="-122"/>
                          </a:rPr>
                          <m:t>exp</m:t>
                        </m:r>
                      </m:fName>
                      <m:e>
                        <m:d>
                          <m:dPr>
                            <m:ctrlPr>
                              <a:rPr lang="is-IS" altLang="zh-CN" sz="2800" i="1">
                                <a:latin typeface="Cambria Math" panose="02040503050406030204" pitchFamily="18" charset="0"/>
                                <a:ea typeface="微软雅黑" pitchFamily="34" charset="-122"/>
                              </a:rPr>
                            </m:ctrlPr>
                          </m:dPr>
                          <m:e>
                            <m:r>
                              <a:rPr lang="en-US" altLang="zh-CN" sz="2800" i="1">
                                <a:latin typeface="Cambria Math" charset="0"/>
                                <a:ea typeface="微软雅黑" pitchFamily="34" charset="-122"/>
                              </a:rPr>
                              <m:t>−</m:t>
                            </m:r>
                            <m:r>
                              <a:rPr lang="en-US" altLang="zh-CN" sz="2800" i="1" smtClean="0">
                                <a:solidFill>
                                  <a:srgbClr val="C00000"/>
                                </a:solidFill>
                                <a:latin typeface="Cambria Math" charset="0"/>
                                <a:ea typeface="Cambria Math" charset="0"/>
                                <a:cs typeface="Cambria Math" charset="0"/>
                              </a:rPr>
                              <m:t>𝛾</m:t>
                            </m:r>
                            <m:sSubSup>
                              <m:sSubSupPr>
                                <m:ctrlPr>
                                  <a:rPr lang="en-US" altLang="zh-CN" sz="2800" i="1">
                                    <a:latin typeface="Cambria Math" panose="02040503050406030204" pitchFamily="18" charset="0"/>
                                    <a:ea typeface="微软雅黑" pitchFamily="34" charset="-122"/>
                                  </a:rPr>
                                </m:ctrlPr>
                              </m:sSubSupPr>
                              <m:e>
                                <m:d>
                                  <m:dPr>
                                    <m:begChr m:val="‖"/>
                                    <m:endChr m:val="‖"/>
                                    <m:ctrlPr>
                                      <a:rPr lang="en-US" altLang="zh-CN" sz="2800" i="1">
                                        <a:latin typeface="Cambria Math" panose="02040503050406030204" pitchFamily="18"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e>
                              <m:sub>
                                <m:r>
                                  <a:rPr lang="en-US" altLang="zh-CN" sz="2800" i="1">
                                    <a:latin typeface="Cambria Math" charset="0"/>
                                    <a:ea typeface="微软雅黑" pitchFamily="34" charset="-122"/>
                                  </a:rPr>
                                  <m:t>2</m:t>
                                </m:r>
                              </m:sub>
                              <m:sup>
                                <m:r>
                                  <a:rPr lang="en-US" altLang="zh-CN" sz="2800" i="1">
                                    <a:latin typeface="Cambria Math" charset="0"/>
                                    <a:ea typeface="微软雅黑" pitchFamily="34" charset="-122"/>
                                  </a:rPr>
                                  <m:t>2</m:t>
                                </m:r>
                              </m:sup>
                            </m:sSubSup>
                          </m:e>
                        </m:d>
                      </m:e>
                    </m:func>
                  </m:oMath>
                </a14:m>
                <a:endParaRPr lang="en-US" altLang="zh-CN" sz="2800" dirty="0"/>
              </a:p>
              <a:p>
                <a:pPr lvl="1"/>
                <a:r>
                  <a:rPr lang="zh-CN" altLang="en-US" sz="2800" dirty="0"/>
                  <a:t> </a:t>
                </a:r>
                <a:r>
                  <a:rPr lang="en-US" altLang="zh-CN" sz="2800" dirty="0"/>
                  <a:t>sigmoid</a:t>
                </a:r>
                <a:r>
                  <a:rPr lang="zh-CN" altLang="en-US" sz="2800" dirty="0"/>
                  <a:t>函数：</a:t>
                </a:r>
                <a14:m>
                  <m:oMath xmlns:m="http://schemas.openxmlformats.org/officeDocument/2006/math">
                    <m:r>
                      <a:rPr lang="en-US" altLang="zh-CN" sz="2800" i="1">
                        <a:latin typeface="Cambria Math" charset="0"/>
                        <a:ea typeface="微软雅黑" pitchFamily="34" charset="-122"/>
                      </a:rPr>
                      <m:t>𝑘</m:t>
                    </m:r>
                    <m:d>
                      <m:dPr>
                        <m:ctrlPr>
                          <a:rPr lang="en-US" altLang="zh-CN" sz="2800" i="1">
                            <a:latin typeface="Cambria Math" panose="02040503050406030204" pitchFamily="18" charset="0"/>
                            <a:ea typeface="微软雅黑" pitchFamily="34" charset="-122"/>
                          </a:rPr>
                        </m:ctrlPr>
                      </m:dPr>
                      <m:e>
                        <m:r>
                          <a:rPr lang="en-US" altLang="zh-CN" sz="2800" b="1" i="1">
                            <a:latin typeface="Cambria Math" charset="0"/>
                            <a:ea typeface="微软雅黑" pitchFamily="34" charset="-122"/>
                          </a:rPr>
                          <m:t>𝒙</m:t>
                        </m:r>
                        <m:r>
                          <a:rPr lang="en-US" altLang="zh-CN" sz="2800" i="1">
                            <a:latin typeface="Cambria Math" charset="0"/>
                            <a:ea typeface="微软雅黑" pitchFamily="34" charset="-122"/>
                          </a:rPr>
                          <m:t>,</m:t>
                        </m:r>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e>
                    </m:d>
                    <m:r>
                      <a:rPr lang="en-US" altLang="zh-CN" sz="2800" i="1">
                        <a:latin typeface="Cambria Math" charset="0"/>
                        <a:ea typeface="微软雅黑" pitchFamily="34" charset="-122"/>
                      </a:rPr>
                      <m:t>=</m:t>
                    </m:r>
                    <m:func>
                      <m:funcPr>
                        <m:ctrlPr>
                          <a:rPr lang="en-US" altLang="zh-CN" sz="2800" i="1">
                            <a:latin typeface="Cambria Math" panose="02040503050406030204" pitchFamily="18" charset="0"/>
                            <a:ea typeface="微软雅黑" pitchFamily="34" charset="-122"/>
                          </a:rPr>
                        </m:ctrlPr>
                      </m:funcPr>
                      <m:fName>
                        <m:r>
                          <m:rPr>
                            <m:sty m:val="p"/>
                          </m:rPr>
                          <a:rPr lang="en-US" altLang="zh-CN" sz="2800" b="0" i="0" smtClean="0">
                            <a:latin typeface="Cambria Math" charset="0"/>
                            <a:ea typeface="微软雅黑" pitchFamily="34" charset="-122"/>
                          </a:rPr>
                          <m:t>tanh</m:t>
                        </m:r>
                      </m:fName>
                      <m:e>
                        <m:d>
                          <m:dPr>
                            <m:ctrlPr>
                              <a:rPr lang="is-IS" altLang="zh-CN" sz="2800" i="1">
                                <a:latin typeface="Cambria Math" panose="02040503050406030204" pitchFamily="18" charset="0"/>
                                <a:ea typeface="微软雅黑" pitchFamily="34" charset="-122"/>
                              </a:rPr>
                            </m:ctrlPr>
                          </m:dPr>
                          <m:e>
                            <m:r>
                              <a:rPr lang="en-US" altLang="zh-CN" sz="2800" i="1">
                                <a:latin typeface="Cambria Math" charset="0"/>
                                <a:ea typeface="微软雅黑" pitchFamily="34" charset="-122"/>
                              </a:rPr>
                              <m:t>−</m:t>
                            </m:r>
                            <m:r>
                              <a:rPr lang="en-US" altLang="zh-CN" sz="2800" i="1">
                                <a:solidFill>
                                  <a:srgbClr val="C00000"/>
                                </a:solidFill>
                                <a:latin typeface="Cambria Math" charset="0"/>
                                <a:ea typeface="Cambria Math" charset="0"/>
                                <a:cs typeface="Cambria Math" charset="0"/>
                              </a:rPr>
                              <m:t>𝛾</m:t>
                            </m:r>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m:rPr>
                                    <m:sty m:val="p"/>
                                  </m:rPr>
                                  <a:rPr lang="en-US" altLang="zh-CN" sz="2800">
                                    <a:latin typeface="Cambria Math" charset="0"/>
                                    <a:ea typeface="微软雅黑" pitchFamily="34" charset="-122"/>
                                  </a:rPr>
                                  <m:t>T</m:t>
                                </m:r>
                              </m:sup>
                            </m:sSup>
                            <m:sSup>
                              <m:sSupPr>
                                <m:ctrlPr>
                                  <a:rPr lang="en-US" altLang="zh-CN" sz="2800" i="1">
                                    <a:latin typeface="Cambria Math" panose="02040503050406030204" pitchFamily="18" charset="0"/>
                                    <a:ea typeface="微软雅黑" pitchFamily="34" charset="-122"/>
                                  </a:rPr>
                                </m:ctrlPr>
                              </m:sSupPr>
                              <m:e>
                                <m:r>
                                  <a:rPr lang="en-US" altLang="zh-CN" sz="2800" b="1" i="1">
                                    <a:latin typeface="Cambria Math" charset="0"/>
                                    <a:ea typeface="微软雅黑" pitchFamily="34" charset="-122"/>
                                  </a:rPr>
                                  <m:t>𝒙</m:t>
                                </m:r>
                              </m:e>
                              <m:sup>
                                <m:r>
                                  <a:rPr lang="en-US" altLang="zh-CN" sz="2800" i="1">
                                    <a:latin typeface="Cambria Math" charset="0"/>
                                    <a:ea typeface="微软雅黑" pitchFamily="34" charset="-122"/>
                                  </a:rPr>
                                  <m:t>′</m:t>
                                </m:r>
                              </m:sup>
                            </m:sSup>
                            <m:r>
                              <a:rPr lang="en-US" altLang="zh-CN" sz="2800" b="0" i="1" smtClean="0">
                                <a:latin typeface="Cambria Math" charset="0"/>
                                <a:ea typeface="微软雅黑" pitchFamily="34" charset="-122"/>
                              </a:rPr>
                              <m:t>+</m:t>
                            </m:r>
                            <m:r>
                              <a:rPr lang="en-US" altLang="zh-CN" sz="2800" b="0" i="1" smtClean="0">
                                <a:solidFill>
                                  <a:srgbClr val="C00000"/>
                                </a:solidFill>
                                <a:latin typeface="Cambria Math" charset="0"/>
                                <a:ea typeface="Cambria Math" charset="0"/>
                                <a:cs typeface="Cambria Math" charset="0"/>
                              </a:rPr>
                              <m:t>𝜃</m:t>
                            </m:r>
                          </m:e>
                        </m:d>
                      </m:e>
                    </m:func>
                  </m:oMath>
                </a14:m>
                <a:endParaRPr kumimoji="1"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核函数参数</a:t>
            </a:r>
            <a:endParaRPr kumimoji="1" lang="zh-CN" altLang="en-US" dirty="0"/>
          </a:p>
        </p:txBody>
      </p:sp>
    </p:spTree>
    <p:extLst>
      <p:ext uri="{BB962C8B-B14F-4D97-AF65-F5344CB8AC3E}">
        <p14:creationId xmlns:p14="http://schemas.microsoft.com/office/powerpoint/2010/main" val="324935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20000"/>
                  </a:lnSpc>
                </a:pPr>
                <a:r>
                  <a:rPr lang="en-US" altLang="zh-CN" dirty="0">
                    <a:solidFill>
                      <a:srgbClr val="09405E"/>
                    </a:solidFill>
                  </a:rPr>
                  <a:t>SVM</a:t>
                </a:r>
                <a:r>
                  <a:rPr lang="zh-CN" altLang="en-US" dirty="0">
                    <a:solidFill>
                      <a:srgbClr val="09405E"/>
                    </a:solidFill>
                  </a:rPr>
                  <a:t>最初是处理二分类问题的。多类别分类通过一对一（</a:t>
                </a:r>
                <a:r>
                  <a:rPr lang="en-US" altLang="zh-CN" dirty="0">
                    <a:solidFill>
                      <a:srgbClr val="09405E"/>
                    </a:solidFill>
                  </a:rPr>
                  <a:t>One</a:t>
                </a:r>
                <a:r>
                  <a:rPr lang="zh-CN" altLang="en-US" dirty="0">
                    <a:solidFill>
                      <a:srgbClr val="09405E"/>
                    </a:solidFill>
                  </a:rPr>
                  <a:t> </a:t>
                </a:r>
                <a:r>
                  <a:rPr lang="en-US" altLang="zh-CN" dirty="0">
                    <a:solidFill>
                      <a:srgbClr val="09405E"/>
                    </a:solidFill>
                  </a:rPr>
                  <a:t>vs. One, </a:t>
                </a:r>
                <a:r>
                  <a:rPr lang="mr-IN" altLang="zh-CN" dirty="0">
                    <a:solidFill>
                      <a:srgbClr val="09405E"/>
                    </a:solidFill>
                  </a:rPr>
                  <a:t>‘</a:t>
                </a:r>
                <a:r>
                  <a:rPr lang="mr-IN" altLang="zh-CN" dirty="0" err="1">
                    <a:solidFill>
                      <a:srgbClr val="09405E"/>
                    </a:solidFill>
                  </a:rPr>
                  <a:t>ovo</a:t>
                </a:r>
                <a:r>
                  <a:rPr lang="en-US" altLang="zh-CN" dirty="0">
                    <a:solidFill>
                      <a:srgbClr val="09405E"/>
                    </a:solidFill>
                  </a:rPr>
                  <a:t>’</a:t>
                </a:r>
                <a:r>
                  <a:rPr lang="zh-CN" altLang="en-US" dirty="0">
                    <a:solidFill>
                      <a:srgbClr val="09405E"/>
                    </a:solidFill>
                  </a:rPr>
                  <a:t>）方案实现（</a:t>
                </a:r>
                <a:r>
                  <a:rPr lang="en-US" altLang="zh-CN" dirty="0">
                    <a:solidFill>
                      <a:srgbClr val="09405E"/>
                    </a:solidFill>
                  </a:rPr>
                  <a:t>SVC</a:t>
                </a:r>
                <a:r>
                  <a:rPr lang="zh-CN" altLang="en-US" dirty="0">
                    <a:solidFill>
                      <a:srgbClr val="09405E"/>
                    </a:solidFill>
                  </a:rPr>
                  <a:t>、</a:t>
                </a:r>
                <a:r>
                  <a:rPr lang="en-US" altLang="zh-CN" dirty="0" err="1">
                    <a:solidFill>
                      <a:srgbClr val="09405E"/>
                    </a:solidFill>
                  </a:rPr>
                  <a:t>NuSVC</a:t>
                </a:r>
                <a:r>
                  <a:rPr lang="zh-CN" altLang="en-US" dirty="0">
                    <a:solidFill>
                      <a:srgbClr val="09405E"/>
                    </a:solidFill>
                  </a:rPr>
                  <a:t>）</a:t>
                </a:r>
                <a:endParaRPr lang="en-US" altLang="zh-CN" dirty="0">
                  <a:solidFill>
                    <a:srgbClr val="09405E"/>
                  </a:solidFill>
                </a:endParaRPr>
              </a:p>
              <a:p>
                <a:pPr>
                  <a:lnSpc>
                    <a:spcPct val="120000"/>
                  </a:lnSpc>
                </a:pPr>
                <a:r>
                  <a:rPr lang="zh-CN" altLang="en-US" dirty="0">
                    <a:solidFill>
                      <a:srgbClr val="09405E"/>
                    </a:solidFill>
                  </a:rPr>
                  <a:t>一对一法：假设进行</a:t>
                </a:r>
                <a:r>
                  <a:rPr lang="en-US" altLang="zh-CN" i="1" dirty="0">
                    <a:solidFill>
                      <a:srgbClr val="09405E"/>
                    </a:solidFill>
                    <a:latin typeface="Cambria Math" charset="0"/>
                    <a:ea typeface="Cambria Math" charset="0"/>
                    <a:cs typeface="Cambria Math" charset="0"/>
                  </a:rPr>
                  <a:t>C</a:t>
                </a:r>
                <a:r>
                  <a:rPr lang="zh-CN" altLang="en-US" dirty="0">
                    <a:solidFill>
                      <a:srgbClr val="09405E"/>
                    </a:solidFill>
                  </a:rPr>
                  <a:t>个类别的分类任务，一对一法在任意两类样本之间设计一个</a:t>
                </a:r>
                <a:r>
                  <a:rPr lang="en-US" altLang="zh-CN" dirty="0">
                    <a:solidFill>
                      <a:srgbClr val="09405E"/>
                    </a:solidFill>
                  </a:rPr>
                  <a:t>SVM</a:t>
                </a:r>
                <a:r>
                  <a:rPr lang="zh-CN" altLang="en-US" dirty="0">
                    <a:solidFill>
                      <a:srgbClr val="09405E"/>
                    </a:solidFill>
                  </a:rPr>
                  <a:t>，构造</a:t>
                </a:r>
                <a14:m>
                  <m:oMath xmlns:m="http://schemas.openxmlformats.org/officeDocument/2006/math">
                    <m:f>
                      <m:fPr>
                        <m:type m:val="lin"/>
                        <m:ctrlPr>
                          <a:rPr lang="zh-CN" altLang="en-US" i="1">
                            <a:solidFill>
                              <a:srgbClr val="09405E"/>
                            </a:solidFill>
                            <a:latin typeface="Cambria Math" panose="02040503050406030204" pitchFamily="18" charset="0"/>
                          </a:rPr>
                        </m:ctrlPr>
                      </m:fPr>
                      <m:num>
                        <m:r>
                          <a:rPr lang="en-US" altLang="zh-CN" i="1">
                            <a:solidFill>
                              <a:srgbClr val="09405E"/>
                            </a:solidFill>
                            <a:latin typeface="Cambria Math" charset="0"/>
                          </a:rPr>
                          <m:t>𝐶</m:t>
                        </m:r>
                        <m:r>
                          <a:rPr lang="en-US" altLang="zh-CN" i="1">
                            <a:solidFill>
                              <a:srgbClr val="09405E"/>
                            </a:solidFill>
                            <a:latin typeface="Cambria Math" charset="0"/>
                            <a:ea typeface="Cambria Math" charset="0"/>
                            <a:cs typeface="Cambria Math" charset="0"/>
                          </a:rPr>
                          <m:t>×(</m:t>
                        </m:r>
                        <m:r>
                          <a:rPr lang="en-US" altLang="zh-CN" i="1">
                            <a:solidFill>
                              <a:srgbClr val="09405E"/>
                            </a:solidFill>
                            <a:latin typeface="Cambria Math" charset="0"/>
                            <a:ea typeface="Cambria Math" charset="0"/>
                            <a:cs typeface="Cambria Math" charset="0"/>
                          </a:rPr>
                          <m:t>𝐶</m:t>
                        </m:r>
                        <m:r>
                          <a:rPr lang="en-US" altLang="zh-CN" i="1">
                            <a:solidFill>
                              <a:srgbClr val="09405E"/>
                            </a:solidFill>
                            <a:latin typeface="Cambria Math" charset="0"/>
                            <a:ea typeface="Cambria Math" charset="0"/>
                            <a:cs typeface="Cambria Math" charset="0"/>
                          </a:rPr>
                          <m:t>−1)</m:t>
                        </m:r>
                      </m:num>
                      <m:den>
                        <m:r>
                          <a:rPr lang="en-US" altLang="zh-CN" i="1">
                            <a:solidFill>
                              <a:srgbClr val="09405E"/>
                            </a:solidFill>
                            <a:latin typeface="Cambria Math" charset="0"/>
                          </a:rPr>
                          <m:t>2</m:t>
                        </m:r>
                      </m:den>
                    </m:f>
                  </m:oMath>
                </a14:m>
                <a:r>
                  <a:rPr lang="zh-CN" altLang="en-US" dirty="0">
                    <a:solidFill>
                      <a:srgbClr val="09405E"/>
                    </a:solidFill>
                  </a:rPr>
                  <a:t>个分类器。当对一个未知样本进行分类时，最后得票最多的类别即为该样本的类别。</a:t>
                </a:r>
                <a:endParaRPr lang="en-US" altLang="zh-CN" dirty="0">
                  <a:solidFill>
                    <a:srgbClr val="09405E"/>
                  </a:solidFill>
                </a:endParaRPr>
              </a:p>
              <a:p>
                <a:pPr>
                  <a:lnSpc>
                    <a:spcPct val="120000"/>
                  </a:lnSpc>
                </a:pPr>
                <a:r>
                  <a:rPr lang="zh-CN" altLang="en-US" dirty="0">
                    <a:solidFill>
                      <a:srgbClr val="09405E"/>
                    </a:solidFill>
                  </a:rPr>
                  <a:t>为了提供一个和其它分类器一致的接口，参数</a:t>
                </a:r>
                <a:r>
                  <a:rPr lang="en-US" altLang="zh-CN" dirty="0" err="1">
                    <a:solidFill>
                      <a:srgbClr val="09405E"/>
                    </a:solidFill>
                  </a:rPr>
                  <a:t>decision_function_shape</a:t>
                </a:r>
                <a:r>
                  <a:rPr lang="zh-CN" altLang="en-US" dirty="0">
                    <a:solidFill>
                      <a:srgbClr val="09405E"/>
                    </a:solidFill>
                  </a:rPr>
                  <a:t>允许调用者将所有“一对一”分类器的结果聚合进一个</a:t>
                </a:r>
                <a:r>
                  <a:rPr lang="en-US" altLang="zh-CN" dirty="0">
                    <a:solidFill>
                      <a:srgbClr val="09405E"/>
                    </a:solidFill>
                  </a:rPr>
                  <a:t>(</a:t>
                </a:r>
                <a:r>
                  <a:rPr lang="en-US" altLang="zh-CN" dirty="0" err="1">
                    <a:solidFill>
                      <a:srgbClr val="09405E"/>
                    </a:solidFill>
                  </a:rPr>
                  <a:t>n_samples</a:t>
                </a:r>
                <a:r>
                  <a:rPr lang="en-US" altLang="zh-CN" dirty="0">
                    <a:solidFill>
                      <a:srgbClr val="09405E"/>
                    </a:solidFill>
                  </a:rPr>
                  <a:t>, </a:t>
                </a:r>
                <a:r>
                  <a:rPr lang="en-US" altLang="zh-CN" dirty="0" err="1">
                    <a:solidFill>
                      <a:srgbClr val="09405E"/>
                    </a:solidFill>
                  </a:rPr>
                  <a:t>n_classes</a:t>
                </a:r>
                <a:r>
                  <a:rPr lang="en-US" altLang="zh-CN" dirty="0">
                    <a:solidFill>
                      <a:srgbClr val="09405E"/>
                    </a:solidFill>
                  </a:rPr>
                  <a:t>)</a:t>
                </a:r>
                <a:r>
                  <a:rPr lang="zh-CN" altLang="en-US" dirty="0">
                    <a:solidFill>
                      <a:srgbClr val="09405E"/>
                    </a:solidFill>
                  </a:rPr>
                  <a:t>的决策函数。</a:t>
                </a:r>
                <a:endParaRPr lang="en-US" altLang="zh-CN" dirty="0">
                  <a:solidFill>
                    <a:srgbClr val="09405E"/>
                  </a:solidFill>
                </a:endParaRPr>
              </a:p>
              <a:p>
                <a:pPr>
                  <a:lnSpc>
                    <a:spcPct val="120000"/>
                  </a:lnSpc>
                </a:pPr>
                <a:r>
                  <a:rPr kumimoji="1" lang="zh-CN" altLang="en-US" dirty="0">
                    <a:solidFill>
                      <a:srgbClr val="09405E"/>
                    </a:solidFill>
                  </a:rPr>
                  <a:t> </a:t>
                </a:r>
                <a:r>
                  <a:rPr lang="en-US" altLang="zh-CN" dirty="0" err="1">
                    <a:solidFill>
                      <a:srgbClr val="09405E"/>
                    </a:solidFill>
                  </a:rPr>
                  <a:t>LinearSVC</a:t>
                </a:r>
                <a:r>
                  <a:rPr lang="zh-CN" altLang="en-US" dirty="0">
                    <a:solidFill>
                      <a:srgbClr val="09405E"/>
                    </a:solidFill>
                  </a:rPr>
                  <a:t>实现 “一对多”分类法（</a:t>
                </a:r>
                <a:r>
                  <a:rPr lang="mr-IN" altLang="zh-CN" dirty="0">
                    <a:solidFill>
                      <a:srgbClr val="09405E"/>
                    </a:solidFill>
                  </a:rPr>
                  <a:t> ‘ </a:t>
                </a:r>
                <a:r>
                  <a:rPr lang="mr-IN" altLang="zh-CN" dirty="0" err="1">
                    <a:solidFill>
                      <a:srgbClr val="09405E"/>
                    </a:solidFill>
                  </a:rPr>
                  <a:t>ovr</a:t>
                </a:r>
                <a:r>
                  <a:rPr lang="mr-IN" altLang="zh-CN" dirty="0">
                    <a:solidFill>
                      <a:srgbClr val="09405E"/>
                    </a:solidFill>
                  </a:rPr>
                  <a:t>’ </a:t>
                </a:r>
                <a:r>
                  <a:rPr lang="zh-CN" altLang="en-US" dirty="0">
                    <a:solidFill>
                      <a:srgbClr val="09405E"/>
                    </a:solidFill>
                  </a:rPr>
                  <a:t>），训练</a:t>
                </a:r>
                <a:r>
                  <a:rPr lang="en-US" altLang="zh-CN" i="1" dirty="0">
                    <a:solidFill>
                      <a:srgbClr val="09405E"/>
                    </a:solidFill>
                    <a:latin typeface="Cambria Math" charset="0"/>
                    <a:ea typeface="Cambria Math" charset="0"/>
                    <a:cs typeface="Cambria Math" charset="0"/>
                  </a:rPr>
                  <a:t>C</a:t>
                </a:r>
                <a:r>
                  <a:rPr lang="zh-CN" altLang="en-US" dirty="0">
                    <a:solidFill>
                      <a:srgbClr val="09405E"/>
                    </a:solidFill>
                  </a:rPr>
                  <a:t>个模型。</a:t>
                </a:r>
                <a:endParaRPr kumimoji="1" lang="zh-CN" altLang="en-US" dirty="0">
                  <a:solidFill>
                    <a:srgbClr val="09405E"/>
                  </a:solidFill>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t="-349" r="-2721"/>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多类别分类</a:t>
            </a:r>
            <a:endParaRPr kumimoji="1" lang="zh-CN" altLang="en-US" dirty="0"/>
          </a:p>
        </p:txBody>
      </p:sp>
    </p:spTree>
    <p:extLst>
      <p:ext uri="{BB962C8B-B14F-4D97-AF65-F5344CB8AC3E}">
        <p14:creationId xmlns:p14="http://schemas.microsoft.com/office/powerpoint/2010/main" val="12197945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28363" cy="5237271"/>
          </a:xfrm>
        </p:spPr>
        <p:txBody>
          <a:bodyPr/>
          <a:lstStyle/>
          <a:p>
            <a:pPr>
              <a:lnSpc>
                <a:spcPct val="100000"/>
              </a:lnSpc>
            </a:pPr>
            <a:r>
              <a:rPr lang="en-US" altLang="zh-CN" dirty="0"/>
              <a:t>SVC</a:t>
            </a:r>
            <a:r>
              <a:rPr lang="zh-CN" altLang="en-US" dirty="0"/>
              <a:t>中的</a:t>
            </a:r>
            <a:r>
              <a:rPr lang="en-US" altLang="zh-CN" dirty="0" err="1"/>
              <a:t>decision_function</a:t>
            </a:r>
            <a:r>
              <a:rPr lang="zh-CN" altLang="en-US" dirty="0"/>
              <a:t>方法对每个样本都会给出在各个类别上的分数（在两类分类问题中，对每个样本只给出一个分数）。</a:t>
            </a:r>
            <a:endParaRPr lang="en-US" altLang="zh-CN" dirty="0"/>
          </a:p>
          <a:p>
            <a:pPr>
              <a:lnSpc>
                <a:spcPct val="100000"/>
              </a:lnSpc>
            </a:pPr>
            <a:r>
              <a:rPr lang="zh-CN" altLang="en-US" dirty="0"/>
              <a:t>如果构造函数的参数</a:t>
            </a:r>
            <a:r>
              <a:rPr lang="en-US" altLang="zh-CN" dirty="0"/>
              <a:t>probability</a:t>
            </a:r>
            <a:r>
              <a:rPr lang="zh-CN" altLang="en-US" dirty="0"/>
              <a:t>被设为</a:t>
            </a:r>
            <a:r>
              <a:rPr lang="en-US" altLang="zh-CN" dirty="0"/>
              <a:t>True</a:t>
            </a:r>
            <a:r>
              <a:rPr lang="zh-CN" altLang="en-US" dirty="0"/>
              <a:t>，则可以得到属于每个类别的概率估计（通过</a:t>
            </a:r>
            <a:r>
              <a:rPr lang="en-US" altLang="zh-CN" dirty="0" err="1"/>
              <a:t>predict_proba</a:t>
            </a:r>
            <a:r>
              <a:rPr lang="zh-CN" altLang="en-US" dirty="0"/>
              <a:t>和</a:t>
            </a:r>
            <a:r>
              <a:rPr lang="en-US" altLang="zh-CN" dirty="0" err="1"/>
              <a:t>predict_log_proba</a:t>
            </a:r>
            <a:r>
              <a:rPr lang="zh-CN" altLang="en-US" dirty="0"/>
              <a:t>方法）。概率使用</a:t>
            </a:r>
            <a:r>
              <a:rPr lang="en-US" altLang="zh-CN" dirty="0"/>
              <a:t>Platt</a:t>
            </a:r>
            <a:r>
              <a:rPr lang="zh-CN" altLang="en-US" dirty="0"/>
              <a:t>缩放进行调整，通过在训练集上做额外的交叉检验来拟合一个在</a:t>
            </a:r>
            <a:r>
              <a:rPr lang="en-US" altLang="zh-CN" dirty="0"/>
              <a:t>SVM</a:t>
            </a:r>
            <a:r>
              <a:rPr lang="zh-CN" altLang="en-US" dirty="0"/>
              <a:t>分数上的</a:t>
            </a:r>
            <a:r>
              <a:rPr lang="en-US" altLang="zh-CN" dirty="0"/>
              <a:t>Logistic</a:t>
            </a:r>
            <a:r>
              <a:rPr lang="zh-CN" altLang="en-US" dirty="0"/>
              <a:t>回归。</a:t>
            </a:r>
            <a:endParaRPr lang="en-US" altLang="zh-CN" dirty="0"/>
          </a:p>
          <a:p>
            <a:pPr lvl="1">
              <a:lnSpc>
                <a:spcPct val="100000"/>
              </a:lnSpc>
            </a:pPr>
            <a:r>
              <a:rPr kumimoji="1" lang="zh-CN" altLang="en-US" dirty="0"/>
              <a:t> </a:t>
            </a:r>
            <a:r>
              <a:rPr lang="en-US" altLang="zh-CN" dirty="0"/>
              <a:t>Platt</a:t>
            </a:r>
            <a:r>
              <a:rPr lang="zh-CN" altLang="en-US" dirty="0"/>
              <a:t>缩放中的交叉检验在大数据集上是一个代价很高的操作</a:t>
            </a:r>
            <a:endParaRPr lang="en-US" altLang="zh-CN" dirty="0"/>
          </a:p>
          <a:p>
            <a:pPr lvl="1">
              <a:lnSpc>
                <a:spcPct val="100000"/>
              </a:lnSpc>
            </a:pPr>
            <a:r>
              <a:rPr lang="zh-CN" altLang="en-US" dirty="0"/>
              <a:t> 概率估计与实际得分可能会不一致，即使得分取得了最大值，概率并不一定也能取到最大值</a:t>
            </a:r>
            <a:endParaRPr lang="en-US" altLang="zh-CN" dirty="0"/>
          </a:p>
          <a:p>
            <a:pPr lvl="1">
              <a:lnSpc>
                <a:spcPct val="100000"/>
              </a:lnSpc>
            </a:pPr>
            <a:r>
              <a:rPr kumimoji="1" lang="zh-CN" altLang="en-US" dirty="0"/>
              <a:t> </a:t>
            </a:r>
            <a:r>
              <a:rPr lang="en-US" altLang="zh-CN" dirty="0"/>
              <a:t>Platt</a:t>
            </a:r>
            <a:r>
              <a:rPr lang="zh-CN" altLang="en-US" dirty="0"/>
              <a:t>的方法在理论上也有一些问题</a:t>
            </a:r>
            <a:endParaRPr lang="en-US" altLang="zh-CN" dirty="0"/>
          </a:p>
          <a:p>
            <a:pPr lvl="1">
              <a:lnSpc>
                <a:spcPct val="100000"/>
              </a:lnSpc>
            </a:pPr>
            <a:r>
              <a:rPr lang="zh-CN" altLang="en-US" dirty="0"/>
              <a:t>如果需要拿到置信分数，而这些分数又不一定非得是概率，则建议把</a:t>
            </a:r>
            <a:r>
              <a:rPr lang="en-US" altLang="zh-CN" dirty="0"/>
              <a:t>probability</a:t>
            </a:r>
            <a:r>
              <a:rPr lang="zh-CN" altLang="en-US" dirty="0"/>
              <a:t>置为</a:t>
            </a:r>
            <a:r>
              <a:rPr lang="en-US" altLang="zh-CN" dirty="0"/>
              <a:t>False</a:t>
            </a:r>
            <a:r>
              <a:rPr lang="zh-CN" altLang="en-US" dirty="0"/>
              <a:t>，并且使用</a:t>
            </a:r>
            <a:r>
              <a:rPr lang="en-US" altLang="zh-CN" dirty="0" err="1"/>
              <a:t>decision_function</a:t>
            </a:r>
            <a:r>
              <a:rPr lang="zh-CN" altLang="en-US" dirty="0"/>
              <a:t>，而不是</a:t>
            </a:r>
            <a:r>
              <a:rPr lang="en-US" altLang="zh-CN" dirty="0" err="1"/>
              <a:t>predict_proba</a:t>
            </a:r>
            <a:endParaRPr kumimoji="1" lang="zh-CN" altLang="en-US" dirty="0"/>
          </a:p>
        </p:txBody>
      </p:sp>
      <p:sp>
        <p:nvSpPr>
          <p:cNvPr id="3" name="标题 2"/>
          <p:cNvSpPr>
            <a:spLocks noGrp="1"/>
          </p:cNvSpPr>
          <p:nvPr>
            <p:ph type="title"/>
          </p:nvPr>
        </p:nvSpPr>
        <p:spPr/>
        <p:txBody>
          <a:bodyPr/>
          <a:lstStyle/>
          <a:p>
            <a:r>
              <a:rPr lang="zh-CN" altLang="en-US" dirty="0"/>
              <a:t>得分与概率</a:t>
            </a:r>
            <a:endParaRPr kumimoji="1" lang="zh-CN" altLang="en-US" dirty="0"/>
          </a:p>
        </p:txBody>
      </p:sp>
    </p:spTree>
    <p:extLst>
      <p:ext uri="{BB962C8B-B14F-4D97-AF65-F5344CB8AC3E}">
        <p14:creationId xmlns:p14="http://schemas.microsoft.com/office/powerpoint/2010/main" val="15662053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23603</TotalTime>
  <Pages>0</Pages>
  <Words>9056</Words>
  <Characters>0</Characters>
  <Application>Microsoft Macintosh PowerPoint</Application>
  <DocSecurity>0</DocSecurity>
  <PresentationFormat>宽屏</PresentationFormat>
  <Lines>0</Lines>
  <Paragraphs>1245</Paragraphs>
  <Slides>116</Slides>
  <Notes>32</Notes>
  <HiddenSlides>0</HiddenSlides>
  <MMClips>0</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1</vt:i4>
      </vt:variant>
      <vt:variant>
        <vt:lpstr>幻灯片标题</vt:lpstr>
      </vt:variant>
      <vt:variant>
        <vt:i4>116</vt:i4>
      </vt:variant>
    </vt:vector>
  </HeadingPairs>
  <TitlesOfParts>
    <vt:vector size="136" baseType="lpstr">
      <vt:lpstr>等线</vt:lpstr>
      <vt:lpstr>SimHei</vt:lpstr>
      <vt:lpstr>宋体</vt:lpstr>
      <vt:lpstr>Microsoft YaHei</vt:lpstr>
      <vt:lpstr>Microsoft YaHei</vt:lpstr>
      <vt:lpstr>Euclid Math One</vt:lpstr>
      <vt:lpstr>TwCenMT</vt:lpstr>
      <vt:lpstr>Arial</vt:lpstr>
      <vt:lpstr>Arial</vt:lpstr>
      <vt:lpstr>Calibri</vt:lpstr>
      <vt:lpstr>Calibri Light</vt:lpstr>
      <vt:lpstr>Cambria Math</vt:lpstr>
      <vt:lpstr>Helvetica</vt:lpstr>
      <vt:lpstr>Helvetica Light</vt:lpstr>
      <vt:lpstr>Times New Roman</vt:lpstr>
      <vt:lpstr>Wingdings</vt:lpstr>
      <vt:lpstr>3_Office 主题</vt:lpstr>
      <vt:lpstr>1_Office 主题</vt:lpstr>
      <vt:lpstr>Office 主题</vt:lpstr>
      <vt:lpstr>Equation</vt:lpstr>
      <vt:lpstr>PowerPoint 演示文稿</vt:lpstr>
      <vt:lpstr>PowerPoint 演示文稿</vt:lpstr>
      <vt:lpstr>SVM：从几何出发的分类模型</vt:lpstr>
      <vt:lpstr>间隔</vt:lpstr>
      <vt:lpstr>间隔</vt:lpstr>
      <vt:lpstr>间隔</vt:lpstr>
      <vt:lpstr>线性判别函数</vt:lpstr>
      <vt:lpstr>SVM 符号表示</vt:lpstr>
      <vt:lpstr>间隔计算</vt:lpstr>
      <vt:lpstr>SVM：最大间隔</vt:lpstr>
      <vt:lpstr>PowerPoint 演示文稿</vt:lpstr>
      <vt:lpstr>数据不完全线性可分</vt:lpstr>
      <vt:lpstr>数据可完全线性可分，但间隔小</vt:lpstr>
      <vt:lpstr>C-SVM</vt:lpstr>
      <vt:lpstr>C-SVM</vt:lpstr>
      <vt:lpstr>数据不完全线性可分：松弛变量</vt:lpstr>
      <vt:lpstr>C-SVM</vt:lpstr>
      <vt:lpstr>合页损失（Hinge Loss）</vt:lpstr>
      <vt:lpstr>C-SVM：合页损失+L2正则</vt:lpstr>
      <vt:lpstr>PowerPoint 演示文稿</vt:lpstr>
      <vt:lpstr>回忆：SVM分类模型</vt:lpstr>
      <vt:lpstr>拉格朗日乘子法</vt:lpstr>
      <vt:lpstr>对偶性( Duality)</vt:lpstr>
      <vt:lpstr>对偶性</vt:lpstr>
      <vt:lpstr>对偶性</vt:lpstr>
      <vt:lpstr>对偶性</vt:lpstr>
      <vt:lpstr>对偶性</vt:lpstr>
      <vt:lpstr>对偶性</vt:lpstr>
      <vt:lpstr>SVM的对偶问题</vt:lpstr>
      <vt:lpstr>SVM的对偶问题</vt:lpstr>
      <vt:lpstr>SVM的对偶问题</vt:lpstr>
      <vt:lpstr>w, b 的计算</vt:lpstr>
      <vt:lpstr>SVM的对偶问题</vt:lpstr>
      <vt:lpstr>α的稀疏性</vt:lpstr>
      <vt:lpstr>α的稀疏性</vt:lpstr>
      <vt:lpstr>PowerPoint 演示文稿</vt:lpstr>
      <vt:lpstr>核方法</vt:lpstr>
      <vt:lpstr>核方法</vt:lpstr>
      <vt:lpstr>核方法——对偶</vt:lpstr>
      <vt:lpstr>核技巧（Kernel Trick）</vt:lpstr>
      <vt:lpstr>核技巧（Kernel Trick）</vt:lpstr>
      <vt:lpstr>构造核函数</vt:lpstr>
      <vt:lpstr>构造核函数</vt:lpstr>
      <vt:lpstr>核函数</vt:lpstr>
      <vt:lpstr>多项式核</vt:lpstr>
      <vt:lpstr>RBF核</vt:lpstr>
      <vt:lpstr>RBF核</vt:lpstr>
      <vt:lpstr>RBF核</vt:lpstr>
      <vt:lpstr>RBF核</vt:lpstr>
      <vt:lpstr>RBF核</vt:lpstr>
      <vt:lpstr>RBF核</vt:lpstr>
      <vt:lpstr>RBF核</vt:lpstr>
      <vt:lpstr>RBF核</vt:lpstr>
      <vt:lpstr>RBF核</vt:lpstr>
      <vt:lpstr>RBF：核函数的宽度</vt:lpstr>
      <vt:lpstr>更多核函数</vt:lpstr>
      <vt:lpstr>例：RBF核</vt:lpstr>
      <vt:lpstr>例：RBF核</vt:lpstr>
      <vt:lpstr>小结：核方法</vt:lpstr>
      <vt:lpstr>PowerPoint 演示文稿</vt:lpstr>
      <vt:lpstr>序列最小优化算法 Sequential Minimal Optimization, SMO</vt:lpstr>
      <vt:lpstr>SMO动机: 坐标上升</vt:lpstr>
      <vt:lpstr>SVM坐标上升求解</vt:lpstr>
      <vt:lpstr>SMO: 更新一对变量</vt:lpstr>
      <vt:lpstr>SMO: 关于两个变量的优化方法</vt:lpstr>
      <vt:lpstr>SMO: 关于一个变量优化</vt:lpstr>
      <vt:lpstr>求解α_2</vt:lpstr>
      <vt:lpstr>求解α_2</vt:lpstr>
      <vt:lpstr>SMO: 关于一个变量优化</vt:lpstr>
      <vt:lpstr>SMO: 两个变量的最优解</vt:lpstr>
      <vt:lpstr>SMO: 第一个变量的选择</vt:lpstr>
      <vt:lpstr>SMO: 第二个变量的选择</vt:lpstr>
      <vt:lpstr>SMO: b及对偶值 E_i</vt:lpstr>
      <vt:lpstr>SMO 算法</vt:lpstr>
      <vt:lpstr>SMO小结</vt:lpstr>
      <vt:lpstr>PowerPoint 演示文稿</vt:lpstr>
      <vt:lpstr>ϵ不敏感损失函数</vt:lpstr>
      <vt:lpstr>支持向量回归（Support Vector Regression， SVR） </vt:lpstr>
      <vt:lpstr>松弛变量</vt:lpstr>
      <vt:lpstr>拉格朗日函数</vt:lpstr>
      <vt:lpstr>SVR的对偶问题</vt:lpstr>
      <vt:lpstr>SVR的对偶问题</vt:lpstr>
      <vt:lpstr>SVR模型</vt:lpstr>
      <vt:lpstr>SVR的支持向量</vt:lpstr>
      <vt:lpstr>PowerPoint 演示文稿</vt:lpstr>
      <vt:lpstr>Scikit-Learn中的SVM实现</vt:lpstr>
      <vt:lpstr>LinearSVC</vt:lpstr>
      <vt:lpstr>PowerPoint 演示文稿</vt:lpstr>
      <vt:lpstr>PowerPoint 演示文稿</vt:lpstr>
      <vt:lpstr>LinearSVC的属性</vt:lpstr>
      <vt:lpstr>LinearSVC的方法</vt:lpstr>
      <vt:lpstr>SVC</vt:lpstr>
      <vt:lpstr>PowerPoint 演示文稿</vt:lpstr>
      <vt:lpstr>PowerPoint 演示文稿</vt:lpstr>
      <vt:lpstr>SVC的属性</vt:lpstr>
      <vt:lpstr>SVC的常用方法</vt:lpstr>
      <vt:lpstr>核函数参数</vt:lpstr>
      <vt:lpstr>多类别分类</vt:lpstr>
      <vt:lpstr>得分与概率</vt:lpstr>
      <vt:lpstr>计算复杂度</vt:lpstr>
      <vt:lpstr>PowerPoint 演示文稿</vt:lpstr>
      <vt:lpstr>Otto商品分类——数据分析</vt:lpstr>
      <vt:lpstr>Otto商品分类——特征工程</vt:lpstr>
      <vt:lpstr>Otto商品分类——模型选择</vt:lpstr>
      <vt:lpstr>Otto商品分类——模型性能</vt:lpstr>
      <vt:lpstr>共享单车骑行量预测</vt:lpstr>
      <vt:lpstr>共享单车骑行量预测</vt:lpstr>
      <vt:lpstr>共享单车骑行量预测</vt:lpstr>
      <vt:lpstr>共享单车骑行量预测</vt:lpstr>
      <vt:lpstr>本章总结</vt:lpstr>
      <vt:lpstr>SVM的优点</vt:lpstr>
      <vt:lpstr>SVM的缺点</vt:lpstr>
      <vt:lpstr>小练习1: 硬间隔SVM</vt:lpstr>
      <vt:lpstr>小练习2: 软间隔SVM</vt:lpstr>
      <vt:lpstr>小练习3: : 硬间隔SVM vs. 软间隔SVM</vt:lpstr>
      <vt:lpstr>小练习4: 核SVM</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Sherry Liu</cp:lastModifiedBy>
  <cp:revision>442</cp:revision>
  <cp:lastPrinted>2023-11-15T14:01:44Z</cp:lastPrinted>
  <dcterms:created xsi:type="dcterms:W3CDTF">2014-06-29T11:45:14Z</dcterms:created>
  <dcterms:modified xsi:type="dcterms:W3CDTF">2023-11-15T14:05:03Z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